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lvl="0">
      <a:defRPr lang="ru-RU"/>
    </a:defPPr>
    <a:lvl1pPr lvl="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400FE6-2105-4F9B-B4AD-1059F8EA274E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B128F4-5951-49C1-AA5A-6F03B2FAC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24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128F4-5951-49C1-AA5A-6F03B2FACFB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4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E047A2-39E3-5005-B260-C6CBB2A8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45FCB4F-001A-E14B-0D85-4A33A7074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4263E41-92B6-8891-5EF3-24834E7AD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ABAC2D-B5FE-A140-EFC0-84D56E9E5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128F4-5951-49C1-AA5A-6F03B2FACFB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8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7C4819-3358-E1CC-02DC-6D407375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C34DFCF-50E3-5330-D2D2-116825685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0591DD95-676F-058E-7F26-41242861A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FF6352-9BAE-A86D-2B73-FE33BA852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128F4-5951-49C1-AA5A-6F03B2FACF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0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37E0-BC13-4D2B-AE6C-C031C1B73DFA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375D-2A13-4043-800E-374781CC7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4A07-439E-49EA-93C8-8CE801A07FB8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446D-A325-4986-993D-5105885FA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EB4D-5915-49CF-A8E8-EDD2378CE046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1ECE-BD55-43B8-B9B9-ED128DA53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0BF4D-B4CB-4D8E-8332-FDC753F85744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760C-E403-42CA-894D-761F0512B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E8AD-DDF0-45FB-9B9D-C75DD6377CD9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92CF-CC32-4232-9330-2B34709E7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3E1B-FCF8-4D43-80F0-61A0DC8769B1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0C85-9CF1-4150-B502-2F5E35378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C434-3ABA-4940-86CB-3182DEA02916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159E-92EC-4D72-A0B3-192071CEB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8625-F8CC-4EA2-88CC-AAE6FEEE3DAF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418B-2C68-4B05-8D91-EFC167AB9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7939-9420-494D-BA11-CEA207B34142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771A-F853-4C1F-BCBC-83EFF73F9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B3EC-31D0-45F5-BA35-F8F7CEBB7888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282E-F245-47EE-AB7E-8D174B8ED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D9E5-8B52-4CEA-8F74-471C7864AC77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3992-CF7B-4500-8EE6-A0F5B335C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F244D-C969-4D0C-8341-B4FBF9230D70}" type="datetimeFigureOut">
              <a:rPr lang="ru-RU"/>
              <a:pPr>
                <a:defRPr/>
              </a:pPr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C46A6B-A551-45DC-9A15-4E10F077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2A9574-364B-2BAA-1F5F-E463E70A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Андрей\Desktop\1\Безымянный-2.png">
            <a:extLst>
              <a:ext uri="{FF2B5EF4-FFF2-40B4-BE49-F238E27FC236}">
                <a16:creationId xmlns:a16="http://schemas.microsoft.com/office/drawing/2014/main" xmlns="" id="{67990D31-F939-9766-C4D7-44E8291F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B7C1E6-569B-DD74-2C2C-B457826D94D2}"/>
              </a:ext>
            </a:extLst>
          </p:cNvPr>
          <p:cNvSpPr txBox="1"/>
          <p:nvPr/>
        </p:nvSpPr>
        <p:spPr>
          <a:xfrm>
            <a:off x="2483768" y="129128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[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Шаблон титульного слайда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]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061924-6032-DCC8-A49B-667B88457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9950"/>
            <a:ext cx="1438337" cy="1438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775BB6-BDF5-C0AE-5FEA-BB48AC287DDC}"/>
              </a:ext>
            </a:extLst>
          </p:cNvPr>
          <p:cNvSpPr txBox="1"/>
          <p:nvPr/>
        </p:nvSpPr>
        <p:spPr>
          <a:xfrm>
            <a:off x="2483768" y="1660614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13C8D"/>
                </a:solidFill>
                <a:latin typeface="Arial Black" panose="020B0A04020102020204" pitchFamily="34" charset="0"/>
              </a:rPr>
              <a:t>Первый университетский </a:t>
            </a:r>
            <a:endParaRPr lang="ru-RU" sz="2000" dirty="0">
              <a:solidFill>
                <a:srgbClr val="313C8D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313C8D"/>
                </a:solidFill>
                <a:latin typeface="Arial Black" panose="020B0A04020102020204" pitchFamily="34" charset="0"/>
              </a:rPr>
              <a:t>конкурс </a:t>
            </a:r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«Проект ЭТО»</a:t>
            </a:r>
          </a:p>
          <a:p>
            <a:pPr algn="ctr"/>
            <a:endParaRPr lang="ru-RU" sz="2000" dirty="0" smtClean="0">
              <a:solidFill>
                <a:srgbClr val="313C8D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313C8D"/>
                </a:solidFill>
                <a:latin typeface="Arial Black" panose="020B0A04020102020204" pitchFamily="34" charset="0"/>
              </a:rPr>
              <a:t>ТЕМА </a:t>
            </a:r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ПРОЕКТА:</a:t>
            </a:r>
          </a:p>
          <a:p>
            <a:pPr algn="ctr"/>
            <a:r>
              <a:rPr lang="ru-RU" sz="2000" b="1" dirty="0">
                <a:solidFill>
                  <a:srgbClr val="313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«Модернизация наружного электроосвещения микрорайона</a:t>
            </a:r>
          </a:p>
          <a:p>
            <a:pPr algn="ctr"/>
            <a:r>
              <a:rPr lang="ru-RU" sz="2000" b="1" dirty="0">
                <a:solidFill>
                  <a:srgbClr val="313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проспектами Ленина и К. Маркса</a:t>
            </a:r>
          </a:p>
          <a:p>
            <a:pPr algn="ctr"/>
            <a:r>
              <a:rPr lang="ru-RU" sz="2000" b="1" dirty="0">
                <a:solidFill>
                  <a:srgbClr val="313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улицами Первомайская и Уральская»</a:t>
            </a:r>
            <a:endParaRPr lang="en-US" sz="2000" b="1" dirty="0">
              <a:solidFill>
                <a:srgbClr val="323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678FB7-9467-3DF9-F7B9-1B133D430B14}"/>
              </a:ext>
            </a:extLst>
          </p:cNvPr>
          <p:cNvSpPr txBox="1"/>
          <p:nvPr/>
        </p:nvSpPr>
        <p:spPr>
          <a:xfrm>
            <a:off x="2483768" y="429994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Выполнил: студент группы ______________</a:t>
            </a:r>
          </a:p>
          <a:p>
            <a:pPr indent="1614488" algn="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ФИО (полностью)</a:t>
            </a:r>
            <a:endParaRPr lang="en-US" sz="2000" dirty="0">
              <a:solidFill>
                <a:srgbClr val="323C8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576542-82AD-DC09-0ED8-9BD7099ABFB8}"/>
              </a:ext>
            </a:extLst>
          </p:cNvPr>
          <p:cNvSpPr txBox="1"/>
          <p:nvPr/>
        </p:nvSpPr>
        <p:spPr>
          <a:xfrm>
            <a:off x="5434674" y="398730"/>
            <a:ext cx="374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АО «МАГНИТОГОРСКИЙ ГИПРОМЕЗ»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F33B87-D926-1C2D-A929-1E14A6214922}"/>
              </a:ext>
            </a:extLst>
          </p:cNvPr>
          <p:cNvSpPr txBox="1"/>
          <p:nvPr/>
        </p:nvSpPr>
        <p:spPr>
          <a:xfrm>
            <a:off x="2843808" y="162764"/>
            <a:ext cx="2675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ФГБОУ ВО «МГТУ</a:t>
            </a:r>
          </a:p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им. Г.И. Носова»</a:t>
            </a:r>
            <a:endParaRPr lang="en-US" sz="2000" dirty="0">
              <a:solidFill>
                <a:srgbClr val="323C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3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095BB3-7C02-87E4-E74A-9CD3AA7C7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Андрей\Desktop\1\Безымянный-1.png">
            <a:extLst>
              <a:ext uri="{FF2B5EF4-FFF2-40B4-BE49-F238E27FC236}">
                <a16:creationId xmlns:a16="http://schemas.microsoft.com/office/drawing/2014/main" xmlns="" id="{26E64E9C-8E92-C085-5631-55CD0A66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3825"/>
            <a:ext cx="8424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5117C-3FB4-5419-B7B4-D789739A4176}"/>
              </a:ext>
            </a:extLst>
          </p:cNvPr>
          <p:cNvSpPr txBox="1"/>
          <p:nvPr/>
        </p:nvSpPr>
        <p:spPr>
          <a:xfrm>
            <a:off x="971600" y="309885"/>
            <a:ext cx="78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Критерии оценки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0BA5AE-9D0F-B649-1396-0B42F39A2FD8}"/>
              </a:ext>
            </a:extLst>
          </p:cNvPr>
          <p:cNvSpPr txBox="1"/>
          <p:nvPr/>
        </p:nvSpPr>
        <p:spPr>
          <a:xfrm>
            <a:off x="8460432" y="46173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13C8D"/>
                </a:solidFill>
                <a:latin typeface="Arial Black" panose="020B0A04020102020204" pitchFamily="34" charset="0"/>
              </a:rPr>
              <a:t>8</a:t>
            </a:r>
            <a:endParaRPr lang="en-US" sz="2400" b="1" dirty="0">
              <a:solidFill>
                <a:srgbClr val="323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067A31-52D9-12E8-4442-B84F53C8F953}"/>
              </a:ext>
            </a:extLst>
          </p:cNvPr>
          <p:cNvSpPr txBox="1"/>
          <p:nvPr/>
        </p:nvSpPr>
        <p:spPr>
          <a:xfrm>
            <a:off x="179511" y="1059582"/>
            <a:ext cx="5904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313C8D"/>
                </a:solidFill>
                <a:latin typeface="Arial Black" panose="020B0A04020102020204" pitchFamily="34" charset="0"/>
              </a:rPr>
              <a:t>1. </a:t>
            </a:r>
            <a:r>
              <a:rPr lang="ru-RU" sz="1200" b="1" dirty="0">
                <a:solidFill>
                  <a:srgbClr val="313C8D"/>
                </a:solidFill>
                <a:latin typeface="Arial Black" panose="020B0A04020102020204" pitchFamily="34" charset="0"/>
              </a:rPr>
              <a:t>ТЕХНОЛОГИЯ</a:t>
            </a:r>
            <a:r>
              <a:rPr lang="ru-RU" sz="1200" dirty="0">
                <a:solidFill>
                  <a:srgbClr val="313C8D"/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1200" dirty="0">
                <a:solidFill>
                  <a:srgbClr val="313C8D"/>
                </a:solidFill>
                <a:latin typeface="Arial Narrow" panose="020B0606020202030204" pitchFamily="34" charset="0"/>
              </a:rPr>
              <a:t>•  ПРИМЕНИМОСТЬ В УСЛОВИЯХ ПРОЕКТА И ПОСТАВЛЕННОЙ ЗАДАЧИ,  ТЕХНОЛОГИЧЕСКАЯ ЭФФЕКТИВНОСТЬ И ЭФФЕКТ ОТ ВНЕДРЕНИЯ В НАТУРАЛЬНЫХ ПОКАЗАТЕЛЯХ, ОБОСНОВАННОСТЬ ПРЕДЛАГАЕМЫХ РЕШЕНИЙ, УРОВЕНЬ ВЛАДЕНИЯ ПРОГРАММАМИ ДЛЯ РАСЧЕТОВ ОСВЕЩЕННОСТИ И СОЗДАНИЯ ПРОЕКТА ОСВЕЩЕНИЯ, КАЧЕСТВО ВЫПОЛНЕННЫХ РАСЧЕТОВ</a:t>
            </a:r>
          </a:p>
          <a:p>
            <a:pPr algn="just"/>
            <a:r>
              <a:rPr lang="ru-RU" sz="1200" dirty="0">
                <a:solidFill>
                  <a:srgbClr val="313C8D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sz="1200" dirty="0">
                <a:solidFill>
                  <a:srgbClr val="313C8D"/>
                </a:solidFill>
                <a:latin typeface="Arial Black" panose="020B0A04020102020204" pitchFamily="34" charset="0"/>
              </a:rPr>
              <a:t>2. </a:t>
            </a:r>
            <a:r>
              <a:rPr lang="ru-RU" sz="1200" b="1" dirty="0">
                <a:solidFill>
                  <a:srgbClr val="313C8D"/>
                </a:solidFill>
                <a:latin typeface="Arial Black" panose="020B0A04020102020204" pitchFamily="34" charset="0"/>
              </a:rPr>
              <a:t>ЭКОНОМИКА</a:t>
            </a:r>
            <a:r>
              <a:rPr lang="ru-RU" sz="1200" dirty="0">
                <a:solidFill>
                  <a:srgbClr val="313C8D"/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1200" dirty="0">
                <a:solidFill>
                  <a:srgbClr val="313C8D"/>
                </a:solidFill>
                <a:latin typeface="Arial Narrow" panose="020B0606020202030204" pitchFamily="34" charset="0"/>
              </a:rPr>
              <a:t>•  ЭКОНОМИЧЕСКАЯ ЭФФЕКТИВНОСТЬ И ЭФФЕКТ ОТ ПРЕДЛАГАЕМЫХ РЕШЕНИЙ, ОЦЕНКА РИСКОВ И ЭКОНОМИЧЕСКОЕ ОБОСНОВАНИЕ, ОПРЕДЕЛЕНИЕ ИСТОЧНИКОВ ФИНАНСИРОВАНИЯ</a:t>
            </a:r>
          </a:p>
          <a:p>
            <a:pPr algn="just"/>
            <a:endParaRPr lang="ru-RU" sz="12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313C8D"/>
                </a:solidFill>
                <a:latin typeface="Arial Black" panose="020B0A04020102020204" pitchFamily="34" charset="0"/>
              </a:rPr>
              <a:t>3. </a:t>
            </a:r>
            <a:r>
              <a:rPr lang="ru-RU" sz="1200" b="1" dirty="0">
                <a:solidFill>
                  <a:srgbClr val="313C8D"/>
                </a:solidFill>
                <a:latin typeface="Arial Black" panose="020B0A04020102020204" pitchFamily="34" charset="0"/>
              </a:rPr>
              <a:t>ОРИГИНАЛЬНОСТЬ И НОВИЗНА РЕШЕНИЯ,</a:t>
            </a:r>
          </a:p>
          <a:p>
            <a:pPr algn="just"/>
            <a:r>
              <a:rPr lang="ru-RU" sz="1200" b="1" dirty="0">
                <a:solidFill>
                  <a:srgbClr val="313C8D"/>
                </a:solidFill>
                <a:latin typeface="Arial Black" panose="020B0A04020102020204" pitchFamily="34" charset="0"/>
              </a:rPr>
              <a:t>ИННОВАЦИОННОСТЬ</a:t>
            </a:r>
            <a:r>
              <a:rPr lang="ru-RU" sz="1200" dirty="0">
                <a:solidFill>
                  <a:srgbClr val="313C8D"/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1200" dirty="0">
                <a:solidFill>
                  <a:srgbClr val="313C8D"/>
                </a:solidFill>
                <a:latin typeface="Arial Narrow" panose="020B0606020202030204" pitchFamily="34" charset="0"/>
              </a:rPr>
              <a:t>•  ИСПОЛЬЗОВАНИЕ НОВЫХ ТЕХНОЛОГИЙ И НОВАТОРСКИХ РЕШЕНИЙ, ЭФФЕКТ ОТ ИХ ВНЕДРЕНИЯ</a:t>
            </a:r>
          </a:p>
          <a:p>
            <a:pPr algn="just"/>
            <a:endParaRPr lang="ru-RU" sz="12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313C8D"/>
                </a:solidFill>
                <a:latin typeface="Arial Black" panose="020B0A04020102020204" pitchFamily="34" charset="0"/>
              </a:rPr>
              <a:t>4. ПРЕЗЕНТАЦИЯ И ВЫСТУПЛЕНИЕ</a:t>
            </a:r>
          </a:p>
          <a:p>
            <a:pPr algn="just"/>
            <a:r>
              <a:rPr lang="ru-RU" sz="1200" dirty="0">
                <a:solidFill>
                  <a:srgbClr val="313C8D"/>
                </a:solidFill>
                <a:latin typeface="Arial Narrow" panose="020B0606020202030204" pitchFamily="34" charset="0"/>
              </a:rPr>
              <a:t>•   СТРУКТУРИРОВАНИЕ ИНФОРМАЦИИ, КАЧЕСТВО ОФОРМЛЕНИЯ ПРЕЗЕНТАЦИИ, НАВЫКИ ПУБЛИЧНОГО ВЫСТУПЛЕНИЯ, КАЧЕСТВО ДОКЛАДА, ГРАМОТНОСТЬ ОТВЕТОВ НА ВОПРОСЫ ЭКСПЕРТОВ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9C722D-2FA4-5163-F4AA-436C70191B5F}"/>
              </a:ext>
            </a:extLst>
          </p:cNvPr>
          <p:cNvSpPr txBox="1"/>
          <p:nvPr/>
        </p:nvSpPr>
        <p:spPr>
          <a:xfrm>
            <a:off x="6228184" y="2420183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УДАЧИ</a:t>
            </a:r>
          </a:p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В ВЫПОЛНЕНИИ</a:t>
            </a:r>
          </a:p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ПРОЕКТА!!!</a:t>
            </a:r>
          </a:p>
        </p:txBody>
      </p:sp>
    </p:spTree>
    <p:extLst>
      <p:ext uri="{BB962C8B-B14F-4D97-AF65-F5344CB8AC3E}">
        <p14:creationId xmlns:p14="http://schemas.microsoft.com/office/powerpoint/2010/main" val="412912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Андрей\Desktop\1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3825"/>
            <a:ext cx="8424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768EA3-C1B3-FF2F-E147-B3D45CDAD13A}"/>
              </a:ext>
            </a:extLst>
          </p:cNvPr>
          <p:cNvSpPr txBox="1"/>
          <p:nvPr/>
        </p:nvSpPr>
        <p:spPr>
          <a:xfrm>
            <a:off x="971600" y="309885"/>
            <a:ext cx="78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Общие требования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3013B8-809F-B537-B6A7-C1553FDF19C3}"/>
              </a:ext>
            </a:extLst>
          </p:cNvPr>
          <p:cNvSpPr txBox="1"/>
          <p:nvPr/>
        </p:nvSpPr>
        <p:spPr>
          <a:xfrm>
            <a:off x="395288" y="1059582"/>
            <a:ext cx="5904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Проект освещения необходимо подготовить в форме презентации в соответствии с предлагаемой структурой.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Допускается выполнение проекта освещения как </a:t>
            </a:r>
            <a:r>
              <a:rPr lang="ru-RU" sz="1600" b="1" dirty="0">
                <a:solidFill>
                  <a:srgbClr val="313C8D"/>
                </a:solidFill>
                <a:latin typeface="Arial Narrow" panose="020B0606020202030204" pitchFamily="34" charset="0"/>
              </a:rPr>
              <a:t>нескольких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, так и </a:t>
            </a:r>
            <a:r>
              <a:rPr lang="ru-RU" sz="1600" b="1" dirty="0">
                <a:solidFill>
                  <a:srgbClr val="313C8D"/>
                </a:solidFill>
                <a:latin typeface="Arial Narrow" panose="020B0606020202030204" pitchFamily="34" charset="0"/>
              </a:rPr>
              <a:t>только одного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сектора (см. прилагаемый файл в формате </a:t>
            </a:r>
            <a:r>
              <a:rPr lang="en-US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DWG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Средний объем презентации – не более 12 слайдов (без учета титульного слайда)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Время на выступление с презентацией – до 6 минут 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Время на вопросы экспертов и ответы – до 5 минут 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При подготовке презентации рекомендуется использовать графические схемы, элементы и таблицы, а также видеозаписи, которые облегчают визуализацию информации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AB8714-0487-9AE3-C620-D3F229AFD9EE}"/>
              </a:ext>
            </a:extLst>
          </p:cNvPr>
          <p:cNvSpPr txBox="1"/>
          <p:nvPr/>
        </p:nvSpPr>
        <p:spPr>
          <a:xfrm>
            <a:off x="8460432" y="46173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13C8D"/>
                </a:solidFill>
                <a:latin typeface="Arial Black" panose="020B0A04020102020204" pitchFamily="34" charset="0"/>
              </a:rPr>
              <a:t>1</a:t>
            </a:r>
            <a:endParaRPr lang="en-US" sz="2400" b="1" dirty="0">
              <a:solidFill>
                <a:srgbClr val="323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26583E4-082F-2CBF-7593-BD2470D4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61" y="1008112"/>
            <a:ext cx="1237602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1CB616-45B8-402B-EF0C-E663B6861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93" y="3305819"/>
            <a:ext cx="1438337" cy="14383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4BFA1C-9C8E-92CD-5E49-9D3671F41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Андрей\Desktop\1\Безымянный-1.png">
            <a:extLst>
              <a:ext uri="{FF2B5EF4-FFF2-40B4-BE49-F238E27FC236}">
                <a16:creationId xmlns:a16="http://schemas.microsoft.com/office/drawing/2014/main" xmlns="" id="{0B4F7776-EF7C-F0B1-62D8-A1D31A2A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3825"/>
            <a:ext cx="8424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2F6C0B-7346-189C-C018-0FA27A54A641}"/>
              </a:ext>
            </a:extLst>
          </p:cNvPr>
          <p:cNvSpPr txBox="1"/>
          <p:nvPr/>
        </p:nvSpPr>
        <p:spPr>
          <a:xfrm>
            <a:off x="971600" y="309885"/>
            <a:ext cx="78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Информация об участнике и проекте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21FD96-9D9D-9DE8-97E1-B2E74ABCDF4A}"/>
              </a:ext>
            </a:extLst>
          </p:cNvPr>
          <p:cNvSpPr txBox="1"/>
          <p:nvPr/>
        </p:nvSpPr>
        <p:spPr>
          <a:xfrm>
            <a:off x="395288" y="1266314"/>
            <a:ext cx="5904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На 1 слайде необходимо: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Указать краткую информацию об участнике.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Представить кратко выбранный подход к созданию проекта:</a:t>
            </a:r>
          </a:p>
          <a:p>
            <a:pPr indent="358775" algn="just"/>
            <a:r>
              <a:rPr lang="ru-RU" dirty="0">
                <a:solidFill>
                  <a:srgbClr val="323C8D"/>
                </a:solidFill>
                <a:latin typeface="Arial Narrow" panose="020B0606020202030204" pitchFamily="34" charset="0"/>
              </a:rPr>
              <a:t>•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анализ исходных данных;</a:t>
            </a: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структурирование и поиск недостающей информации;</a:t>
            </a: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информация о примененных программах для расчетов;</a:t>
            </a:r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выбор и применение методик расчетов;</a:t>
            </a: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разработка вариантов;</a:t>
            </a: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поиск рациональных решений;</a:t>
            </a: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формирование заключения;</a:t>
            </a: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выработка рекомендаций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4EF12-ECDE-BCEC-1AB6-8FC3BA7A7B58}"/>
              </a:ext>
            </a:extLst>
          </p:cNvPr>
          <p:cNvSpPr txBox="1"/>
          <p:nvPr/>
        </p:nvSpPr>
        <p:spPr>
          <a:xfrm>
            <a:off x="8460432" y="46173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13C8D"/>
                </a:solidFill>
                <a:latin typeface="Arial Black" panose="020B0A04020102020204" pitchFamily="34" charset="0"/>
              </a:rPr>
              <a:t>2</a:t>
            </a:r>
            <a:endParaRPr lang="en-US" sz="2400" b="1" dirty="0">
              <a:solidFill>
                <a:srgbClr val="323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5F89EE-9320-752D-ADD2-B08E2B0C7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385495"/>
            <a:ext cx="2787774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7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FB68E8-84F7-4F39-497F-32EE0AE1F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Андрей\Desktop\1\Безымянный-1.png">
            <a:extLst>
              <a:ext uri="{FF2B5EF4-FFF2-40B4-BE49-F238E27FC236}">
                <a16:creationId xmlns:a16="http://schemas.microsoft.com/office/drawing/2014/main" xmlns="" id="{253C0E8E-FB1B-8263-0AB4-9C032F3D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3825"/>
            <a:ext cx="8424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2A5FFD-C042-DACF-4EEB-6ABCC533C4D3}"/>
              </a:ext>
            </a:extLst>
          </p:cNvPr>
          <p:cNvSpPr txBox="1"/>
          <p:nvPr/>
        </p:nvSpPr>
        <p:spPr>
          <a:xfrm>
            <a:off x="971600" y="309885"/>
            <a:ext cx="78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Информация об объекте проектирования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4FDC7E-3C2B-2A4D-BF07-F756584A7531}"/>
              </a:ext>
            </a:extLst>
          </p:cNvPr>
          <p:cNvSpPr txBox="1"/>
          <p:nvPr/>
        </p:nvSpPr>
        <p:spPr>
          <a:xfrm>
            <a:off x="395288" y="1266314"/>
            <a:ext cx="84248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На 2 слайде необходимо: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Указать информацию об объекте проектирования:</a:t>
            </a: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 какие объекты входят в состав проекта и в чем их особенности;</a:t>
            </a: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 краткая информация о существующем освещении и причинах модернизации;</a:t>
            </a:r>
          </a:p>
          <a:p>
            <a:pPr indent="358775" algn="just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 анализ факторов, влияющих на выбор осветительных приборов и способов их установки;</a:t>
            </a:r>
          </a:p>
          <a:p>
            <a:pPr indent="358775"/>
            <a:r>
              <a:rPr lang="ru-RU" sz="1600" dirty="0">
                <a:solidFill>
                  <a:srgbClr val="323C8D"/>
                </a:solidFill>
                <a:latin typeface="Arial Narrow" panose="020B0606020202030204" pitchFamily="34" charset="0"/>
              </a:rPr>
              <a:t>•  принцип выбора и применения осветительных приборов для определенных объектов проектирования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017C64-8FF9-4C2D-9F2A-646FE690873C}"/>
              </a:ext>
            </a:extLst>
          </p:cNvPr>
          <p:cNvSpPr txBox="1"/>
          <p:nvPr/>
        </p:nvSpPr>
        <p:spPr>
          <a:xfrm>
            <a:off x="8460432" y="46173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13C8D"/>
                </a:solidFill>
                <a:latin typeface="Arial Black" panose="020B0A04020102020204" pitchFamily="34" charset="0"/>
              </a:rPr>
              <a:t>3</a:t>
            </a:r>
            <a:endParaRPr lang="en-US" sz="2400" b="1" dirty="0">
              <a:solidFill>
                <a:srgbClr val="323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5E56EB-C048-995D-EC4F-0DE4D88E6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41" y="3291830"/>
            <a:ext cx="5502318" cy="184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4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028F17-BFC8-9405-D50A-5F9A25D3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Андрей\Desktop\1\Безымянный-1.png">
            <a:extLst>
              <a:ext uri="{FF2B5EF4-FFF2-40B4-BE49-F238E27FC236}">
                <a16:creationId xmlns:a16="http://schemas.microsoft.com/office/drawing/2014/main" xmlns="" id="{AB65D47B-C4A7-7B6A-1757-64C16FBF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3825"/>
            <a:ext cx="8424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7FA696-E640-9A25-72EF-46A8A45740B5}"/>
              </a:ext>
            </a:extLst>
          </p:cNvPr>
          <p:cNvSpPr txBox="1"/>
          <p:nvPr/>
        </p:nvSpPr>
        <p:spPr>
          <a:xfrm>
            <a:off x="971600" y="309885"/>
            <a:ext cx="78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Результаты расчетов освещенности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1C3F99-E1E6-6FE9-B2BB-7F362D7CF788}"/>
              </a:ext>
            </a:extLst>
          </p:cNvPr>
          <p:cNvSpPr txBox="1"/>
          <p:nvPr/>
        </p:nvSpPr>
        <p:spPr>
          <a:xfrm>
            <a:off x="395288" y="1059582"/>
            <a:ext cx="77051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На 3-6 слайдах необходимо: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Показать результаты расчетов освещенности, выполненных в программе </a:t>
            </a:r>
            <a:r>
              <a:rPr lang="en-US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DIALux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4.13 или </a:t>
            </a:r>
            <a:r>
              <a:rPr lang="en-US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DIALux Evo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 на </a:t>
            </a:r>
            <a:r>
              <a:rPr lang="ru-RU" sz="1600" b="1" dirty="0">
                <a:solidFill>
                  <a:srgbClr val="313C8D"/>
                </a:solidFill>
                <a:latin typeface="Arial Narrow" panose="020B0606020202030204" pitchFamily="34" charset="0"/>
              </a:rPr>
              <a:t>подоснове в формате </a:t>
            </a:r>
            <a:r>
              <a:rPr lang="en-US" sz="1600" b="1" dirty="0">
                <a:solidFill>
                  <a:srgbClr val="313C8D"/>
                </a:solidFill>
                <a:latin typeface="Arial Narrow" panose="020B0606020202030204" pitchFamily="34" charset="0"/>
              </a:rPr>
              <a:t>DWG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, приложенной к данному заданию. Показать трехмерную модель объекта проектирования, выполненную в программе </a:t>
            </a:r>
            <a:r>
              <a:rPr lang="en-US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DIALux </a:t>
            </a:r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4.13 или </a:t>
            </a:r>
            <a:r>
              <a:rPr lang="en-US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DIALux Evo</a:t>
            </a:r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В объем расчетов освещенности должны входить один или несколько видов освещения:</a:t>
            </a: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	- автомобильных проездов внутри микрорайона;</a:t>
            </a: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	- пешеходных дорожек в сквере «Театральный»;</a:t>
            </a: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	- хоккейного стадиона «Малютка»;</a:t>
            </a: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	- футбольной площадки за домом № 20 по пр. Ленина;</a:t>
            </a: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	- стоянки напротив «Театра оперы и балета»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Привести перечень примененных в расчетах светодиодных светильников. Показать типы применяемых опор освещения и способы установки светильников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1F0F39-D1B6-18D4-76FA-10629E6A9A24}"/>
              </a:ext>
            </a:extLst>
          </p:cNvPr>
          <p:cNvSpPr txBox="1"/>
          <p:nvPr/>
        </p:nvSpPr>
        <p:spPr>
          <a:xfrm>
            <a:off x="8460432" y="46173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13C8D"/>
                </a:solidFill>
                <a:latin typeface="Arial Black" panose="020B0A04020102020204" pitchFamily="34" charset="0"/>
              </a:rPr>
              <a:t>4</a:t>
            </a:r>
            <a:endParaRPr lang="en-US" sz="2400" b="1" dirty="0">
              <a:solidFill>
                <a:srgbClr val="323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7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15F749-4B68-C69A-A78F-33B953BCB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Андрей\Desktop\1\Безымянный-1.png">
            <a:extLst>
              <a:ext uri="{FF2B5EF4-FFF2-40B4-BE49-F238E27FC236}">
                <a16:creationId xmlns:a16="http://schemas.microsoft.com/office/drawing/2014/main" xmlns="" id="{6FB8E450-8E1F-8A5C-A8AD-8D291341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3825"/>
            <a:ext cx="8424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A7ABC6-1605-EBCE-9E6B-62B80854374B}"/>
              </a:ext>
            </a:extLst>
          </p:cNvPr>
          <p:cNvSpPr txBox="1"/>
          <p:nvPr/>
        </p:nvSpPr>
        <p:spPr>
          <a:xfrm>
            <a:off x="971600" y="309885"/>
            <a:ext cx="78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Результаты электротехнических расчетов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E354E9-32A0-2B84-9A4C-1169B5454493}"/>
              </a:ext>
            </a:extLst>
          </p:cNvPr>
          <p:cNvSpPr txBox="1"/>
          <p:nvPr/>
        </p:nvSpPr>
        <p:spPr>
          <a:xfrm>
            <a:off x="395288" y="1266314"/>
            <a:ext cx="5904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На 7-10 слайдах необходимо показать: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План расстановки осветительных приборов и прокладки электрических сетей, выполненный в программе </a:t>
            </a:r>
            <a:r>
              <a:rPr lang="en-US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nanoCAD</a:t>
            </a:r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Место установки источника электроснабжения сетей наружного освещения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Сравнительную таблицу выбора и проверки сечения кабелей сетей наружного освещения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Схему электроснабжения с суммарной нагрузкой электроосвещения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Способ управления наружным освещением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1F1D2E-1173-B526-2704-8A86DCAD4C94}"/>
              </a:ext>
            </a:extLst>
          </p:cNvPr>
          <p:cNvSpPr txBox="1"/>
          <p:nvPr/>
        </p:nvSpPr>
        <p:spPr>
          <a:xfrm>
            <a:off x="8460432" y="46173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13C8D"/>
                </a:solidFill>
                <a:latin typeface="Arial Black" panose="020B0A04020102020204" pitchFamily="34" charset="0"/>
              </a:rPr>
              <a:t>5</a:t>
            </a:r>
            <a:endParaRPr lang="en-US" sz="2400" b="1" dirty="0">
              <a:solidFill>
                <a:srgbClr val="323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9273F42-2BB0-60B4-F4DA-0AAE7DE9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59" y="1172209"/>
            <a:ext cx="1687573" cy="16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0C877E-B0F2-4BBA-4266-630F58D20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Андрей\Desktop\1\Безымянный-1.png">
            <a:extLst>
              <a:ext uri="{FF2B5EF4-FFF2-40B4-BE49-F238E27FC236}">
                <a16:creationId xmlns:a16="http://schemas.microsoft.com/office/drawing/2014/main" xmlns="" id="{F510C338-BBB8-ACBA-E618-58AFE9C3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3825"/>
            <a:ext cx="8424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67ADC6-AA8D-7763-0B1B-C41281E40B72}"/>
              </a:ext>
            </a:extLst>
          </p:cNvPr>
          <p:cNvSpPr txBox="1"/>
          <p:nvPr/>
        </p:nvSpPr>
        <p:spPr>
          <a:xfrm>
            <a:off x="971600" y="309885"/>
            <a:ext cx="78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Технико-экономический анализ. 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7F7E34-FAC6-FADF-7EF3-CD0617A0B41D}"/>
              </a:ext>
            </a:extLst>
          </p:cNvPr>
          <p:cNvSpPr txBox="1"/>
          <p:nvPr/>
        </p:nvSpPr>
        <p:spPr>
          <a:xfrm>
            <a:off x="395288" y="1266314"/>
            <a:ext cx="5904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На 11, 12 слайде необходимо показать: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Структуру и объем затрат, необходимых для реализации предлагаемых решений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Оценку технико-экономической эффективности модернизации наружного освещения микрорайона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Факторы, за счет которых достигается энергоэффективность модернизации наружного освещения</a:t>
            </a:r>
          </a:p>
          <a:p>
            <a:pPr algn="just"/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• Выводы и заключение по результатам выполненного проекта наружного освещения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C45C98-43E8-0344-3AAC-672EF9FDE7F9}"/>
              </a:ext>
            </a:extLst>
          </p:cNvPr>
          <p:cNvSpPr txBox="1"/>
          <p:nvPr/>
        </p:nvSpPr>
        <p:spPr>
          <a:xfrm>
            <a:off x="8460432" y="46173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13C8D"/>
                </a:solidFill>
                <a:latin typeface="Arial Black" panose="020B0A04020102020204" pitchFamily="34" charset="0"/>
              </a:rPr>
              <a:t>6</a:t>
            </a:r>
            <a:endParaRPr lang="en-US" sz="2400" b="1" dirty="0">
              <a:solidFill>
                <a:srgbClr val="323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D31CAD-4CF4-0622-A635-8FC22284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119" y="1272124"/>
            <a:ext cx="2719377" cy="27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67F0DC-C67D-5FA7-A9C2-E9EA86568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Андрей\Desktop\1\Безымянный-2.png">
            <a:extLst>
              <a:ext uri="{FF2B5EF4-FFF2-40B4-BE49-F238E27FC236}">
                <a16:creationId xmlns:a16="http://schemas.microsoft.com/office/drawing/2014/main" xmlns="" id="{E9EC521F-AAD5-5E6E-BC40-6A96A19F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2CF3FF-D8C1-948D-F03B-89AD19E163B4}"/>
              </a:ext>
            </a:extLst>
          </p:cNvPr>
          <p:cNvSpPr txBox="1"/>
          <p:nvPr/>
        </p:nvSpPr>
        <p:spPr>
          <a:xfrm>
            <a:off x="2483768" y="163564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[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Шаблон финального слайда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]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1A0226-5D63-03B2-42C7-2627C628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9950"/>
            <a:ext cx="1438337" cy="1438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C19E3F-4FD4-FCAF-F25A-0A178C61AE14}"/>
              </a:ext>
            </a:extLst>
          </p:cNvPr>
          <p:cNvSpPr txBox="1"/>
          <p:nvPr/>
        </p:nvSpPr>
        <p:spPr>
          <a:xfrm>
            <a:off x="2483768" y="224364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5D7A86-1400-C655-E524-4CFBD55EEC1E}"/>
              </a:ext>
            </a:extLst>
          </p:cNvPr>
          <p:cNvSpPr txBox="1"/>
          <p:nvPr/>
        </p:nvSpPr>
        <p:spPr>
          <a:xfrm>
            <a:off x="2483768" y="429994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Выполнил: студент группы ______________</a:t>
            </a:r>
          </a:p>
          <a:p>
            <a:pPr indent="1614488" algn="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ФИО (полностью)</a:t>
            </a:r>
            <a:endParaRPr lang="en-US" sz="2000" dirty="0">
              <a:solidFill>
                <a:srgbClr val="323C8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44D255-3896-F8C0-EC57-13E15B3B3885}"/>
              </a:ext>
            </a:extLst>
          </p:cNvPr>
          <p:cNvSpPr txBox="1"/>
          <p:nvPr/>
        </p:nvSpPr>
        <p:spPr>
          <a:xfrm>
            <a:off x="5290869" y="162764"/>
            <a:ext cx="374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АО «МАГНИТОГОРСКИЙ ГИПРОМЕЗ»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0ACCBB-8E6C-F39B-8109-39AB0581A056}"/>
              </a:ext>
            </a:extLst>
          </p:cNvPr>
          <p:cNvSpPr txBox="1"/>
          <p:nvPr/>
        </p:nvSpPr>
        <p:spPr>
          <a:xfrm>
            <a:off x="2843808" y="162764"/>
            <a:ext cx="2675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ФГБОУ ВО «МГТУ</a:t>
            </a:r>
          </a:p>
          <a:p>
            <a:pPr algn="ctr"/>
            <a:r>
              <a:rPr lang="ru-RU" sz="2000" dirty="0">
                <a:solidFill>
                  <a:srgbClr val="313C8D"/>
                </a:solidFill>
                <a:latin typeface="Arial Black" panose="020B0A04020102020204" pitchFamily="34" charset="0"/>
              </a:rPr>
              <a:t>им. Г.И. Носова»</a:t>
            </a:r>
            <a:endParaRPr lang="en-US" sz="2000" dirty="0">
              <a:solidFill>
                <a:srgbClr val="323C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6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942A93-0562-C964-2409-832488F5B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Андрей\Desktop\1\Безымянный-1.png">
            <a:extLst>
              <a:ext uri="{FF2B5EF4-FFF2-40B4-BE49-F238E27FC236}">
                <a16:creationId xmlns:a16="http://schemas.microsoft.com/office/drawing/2014/main" xmlns="" id="{BF5EAAD0-18EB-85DF-35B3-A99D3D6B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3825"/>
            <a:ext cx="8424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1A75E4-1986-0D01-991A-4A6CC2B7C2A1}"/>
              </a:ext>
            </a:extLst>
          </p:cNvPr>
          <p:cNvSpPr txBox="1"/>
          <p:nvPr/>
        </p:nvSpPr>
        <p:spPr>
          <a:xfrm>
            <a:off x="971600" y="309885"/>
            <a:ext cx="78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Советы по оформлению презентации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CAC7D1-CA05-A393-A1AA-6EE1E585B33F}"/>
              </a:ext>
            </a:extLst>
          </p:cNvPr>
          <p:cNvSpPr txBox="1"/>
          <p:nvPr/>
        </p:nvSpPr>
        <p:spPr>
          <a:xfrm>
            <a:off x="5639669" y="1059582"/>
            <a:ext cx="3180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ГРАФИЧЕСКИЕ  ИЗОБРАЖЕНИЯ,  СРАВНИТЕЛЬНЫЕ ТАБЛИЦЫ  И  ДИАГРАММЫ  ЯВЛЯЮТСЯ  ОДНОЙ  ИЗ ВАЖНЕЙШИХ  СОСТАВЛЯЮЩИХ  ПРАКТИЧЕСКОГО РЕШЕНИЯ</a:t>
            </a:r>
          </a:p>
          <a:p>
            <a:endParaRPr lang="ru-RU" sz="160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УБЕДИТЕСЬ, ЧТО ВСЕ ОНИ ИМЕЮТ </a:t>
            </a:r>
          </a:p>
          <a:p>
            <a:r>
              <a:rPr lang="ru-RU" sz="1600" dirty="0">
                <a:solidFill>
                  <a:srgbClr val="313C8D"/>
                </a:solidFill>
                <a:latin typeface="Arial Narrow" panose="020B0606020202030204" pitchFamily="34" charset="0"/>
              </a:rPr>
              <a:t>УДОБОЧИТАЕМЫЙ ВИД И ВЫПОЛНЕНЫ В ЕДИНОМ СТИЛЕ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B6F8A0-132B-FF0C-2427-A68C0966E558}"/>
              </a:ext>
            </a:extLst>
          </p:cNvPr>
          <p:cNvSpPr txBox="1"/>
          <p:nvPr/>
        </p:nvSpPr>
        <p:spPr>
          <a:xfrm>
            <a:off x="8460432" y="46173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13C8D"/>
                </a:solidFill>
                <a:latin typeface="Arial Black" panose="020B0A04020102020204" pitchFamily="34" charset="0"/>
              </a:rPr>
              <a:t>7</a:t>
            </a:r>
            <a:endParaRPr lang="en-US" sz="2400" b="1" dirty="0">
              <a:solidFill>
                <a:srgbClr val="323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82942B-DEAC-80A7-416F-5EAF094D531A}"/>
              </a:ext>
            </a:extLst>
          </p:cNvPr>
          <p:cNvSpPr txBox="1"/>
          <p:nvPr/>
        </p:nvSpPr>
        <p:spPr>
          <a:xfrm>
            <a:off x="179511" y="1059582"/>
            <a:ext cx="54601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solidFill>
                  <a:srgbClr val="313C8D"/>
                </a:solidFill>
                <a:latin typeface="Arial Black" panose="020B0A04020102020204" pitchFamily="34" charset="0"/>
              </a:rPr>
              <a:t>1. </a:t>
            </a:r>
            <a:r>
              <a:rPr lang="ru-RU" sz="1050" b="1" dirty="0">
                <a:solidFill>
                  <a:srgbClr val="313C8D"/>
                </a:solidFill>
                <a:latin typeface="Arial Black" panose="020B0A04020102020204" pitchFamily="34" charset="0"/>
              </a:rPr>
              <a:t>ИНФОРМАТИВНОСТЬ</a:t>
            </a:r>
            <a:r>
              <a:rPr lang="ru-RU" sz="1050" dirty="0">
                <a:solidFill>
                  <a:srgbClr val="313C8D"/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•  ПУСТЬ  ТЕКСТА  БУДЕТ  НЕ  МНОГО,  НО  САМОЕ  ГЛАВНОЕ,  ЧТОБЫ  ВАША  КЛЮЧЕВАЯ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МЫСЛЬ  БЫЛА  ПОНЯТНА  ЭКСПЕРТАМ.  ДОБАВЬТЕ  ТЕМАТИЧЕСКИЕ  ФОТО/КАРТИНКИ 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(ИНФОГРАФИКА) ДЛЯ МАКСИМАЛЬНОГО ВИЗУАЛЬНОГО ВОСПРИЯТИЯ ИНФОРМАЦИИ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Black" panose="020B0A04020102020204" pitchFamily="34" charset="0"/>
              </a:rPr>
              <a:t>2. </a:t>
            </a:r>
            <a:r>
              <a:rPr lang="ru-RU" sz="1050" b="1" dirty="0">
                <a:solidFill>
                  <a:srgbClr val="313C8D"/>
                </a:solidFill>
                <a:latin typeface="Arial Black" panose="020B0A04020102020204" pitchFamily="34" charset="0"/>
              </a:rPr>
              <a:t>ЧИТАБЕЛЬНОСТЬ</a:t>
            </a:r>
            <a:r>
              <a:rPr lang="ru-RU" sz="1050" dirty="0">
                <a:solidFill>
                  <a:srgbClr val="313C8D"/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•  УБЕДИТЕСЬ, ЧТО ЦВЕТ ФОНА  НЕ ПРЕПЯТСТВУЕТ ВОСПРИЯТИЮ ТЕКСТА  НА ЭКРАНЕ 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•  ИСПОЛЬЗУЙТЕ БУЛЛИТЫ,  АБЗАЦЫ, НУМЕРАЦИЮ ДЛЯ УДОБСТВА ВОСПРИЯТИЯ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•  НЕ СТОИТ   ИСПОЛЬЗОВАТЬ РАЗНЫЕ ШРИФТЫ, ОКРАШИВАТЬ ТЕКСТ В БЛЕДНЫЕ ИЛИ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«КИСЛОТНЫЕ» ЦВЕТА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•  МИНИМАЛЬНЫЙ ЦВЕТ ТЕКСТА В ПРЕЗЕНТАЦИИ 16 КЕГЛЬ </a:t>
            </a:r>
          </a:p>
          <a:p>
            <a:pPr algn="just"/>
            <a:endParaRPr lang="ru-RU" sz="105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Black" panose="020B0A04020102020204" pitchFamily="34" charset="0"/>
              </a:rPr>
              <a:t>3. </a:t>
            </a:r>
            <a:r>
              <a:rPr lang="ru-RU" sz="1050" b="1" dirty="0">
                <a:solidFill>
                  <a:srgbClr val="313C8D"/>
                </a:solidFill>
                <a:latin typeface="Arial Black" panose="020B0A04020102020204" pitchFamily="34" charset="0"/>
              </a:rPr>
              <a:t>ВЫРАВНИВАНИЕ</a:t>
            </a:r>
            <a:r>
              <a:rPr lang="ru-RU" sz="1050" dirty="0">
                <a:solidFill>
                  <a:srgbClr val="313C8D"/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•  СИММЕТРИЧНОСТЬ ДОКУМЕНТА ПОЗВОЛИТ ЭКСПЕРТУ  БЫСТРО УВИДЕТЬ  И ПОНЯТЬ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ИНФОРМАЦИЮ НА СЛАЙДЕ </a:t>
            </a:r>
          </a:p>
          <a:p>
            <a:pPr algn="just"/>
            <a:endParaRPr lang="ru-RU" sz="105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Black" panose="020B0A04020102020204" pitchFamily="34" charset="0"/>
              </a:rPr>
              <a:t>4.  КОНТРАСТНОСТЬ И ВЫДЕЛЕНИЕ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•  АКЦЕНТИРУЙТЕ  ВНИМАНИЕ  ЭКСПЕРТА  НА  ГЛАВНОЙ  МЫСЛИ,  ДЛЯ  ЭТОГО  МОЖНО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ВЫДЕЛИТЬ  ВАШИ  ВЫВОДЫ  И  ИТОГИ  (ЦВЕТ,  УВЕЛИЧЕННЫЙ  ШРИФТ  И  ДР.),  ЭТО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ПОЗВОЛИТ ЭКСПЕРТУ УВИДЕТЬ ХОД ВАШИХ МЫСЛЕЙ И ВЫВОДЫ ПО ПРОБЛЕМЕ </a:t>
            </a:r>
          </a:p>
          <a:p>
            <a:pPr algn="just"/>
            <a:endParaRPr lang="ru-RU" sz="1050" dirty="0">
              <a:solidFill>
                <a:srgbClr val="313C8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Black" panose="020B0A04020102020204" pitchFamily="34" charset="0"/>
              </a:rPr>
              <a:t>5. ЕДИНСТВО СТИЛЯ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•  ВАША ПРЕЗЕНТАЦИЯ С ПЕРВОГО ДО ПОСЛЕДНЕГО СЛАЙДА ДОЛЖНА БЫТЬ В ЕДИНОМ </a:t>
            </a:r>
          </a:p>
          <a:p>
            <a:pPr algn="just"/>
            <a:r>
              <a:rPr lang="ru-RU" sz="1050" dirty="0">
                <a:solidFill>
                  <a:srgbClr val="313C8D"/>
                </a:solidFill>
                <a:latin typeface="Arial Narrow" panose="020B0606020202030204" pitchFamily="34" charset="0"/>
              </a:rPr>
              <a:t>СТИЛЕ, ЭТО КАСАЕТСЯ И ШРИФТОВ И КАРТИНОК, А ТАКЖЕ ЦВЕТОВОЙ ГАММЫ</a:t>
            </a:r>
          </a:p>
        </p:txBody>
      </p:sp>
    </p:spTree>
    <p:extLst>
      <p:ext uri="{BB962C8B-B14F-4D97-AF65-F5344CB8AC3E}">
        <p14:creationId xmlns:p14="http://schemas.microsoft.com/office/powerpoint/2010/main" val="1051667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Экран (16:9)</PresentationFormat>
  <Paragraphs>145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Александра</cp:lastModifiedBy>
  <cp:revision>1</cp:revision>
  <dcterms:modified xsi:type="dcterms:W3CDTF">2026-03-29T14:07:19Z</dcterms:modified>
</cp:coreProperties>
</file>