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media/image9.jpeg" ContentType="image/jpeg"/>
  <Override PartName="/ppt/media/image6.png" ContentType="image/png"/>
  <Override PartName="/ppt/media/image18.png" ContentType="image/png"/>
  <Override PartName="/ppt/media/image21.png" ContentType="image/png"/>
  <Override PartName="/ppt/media/image4.jpeg" ContentType="image/jpeg"/>
  <Override PartName="/ppt/media/image14.png" ContentType="image/png"/>
  <Override PartName="/ppt/media/image19.png" ContentType="image/png"/>
  <Override PartName="/ppt/media/image20.png" ContentType="image/png"/>
  <Override PartName="/ppt/media/image5.png" ContentType="image/png"/>
  <Override PartName="/ppt/media/image11.png" ContentType="image/png"/>
  <Override PartName="/ppt/media/image3.png" ContentType="image/png"/>
  <Override PartName="/ppt/media/image8.jpeg" ContentType="image/jpeg"/>
  <Override PartName="/ppt/media/image1.jpeg" ContentType="image/jpeg"/>
  <Override PartName="/ppt/media/image2.png" ContentType="image/png"/>
  <Override PartName="/ppt/media/image7.jpeg" ContentType="image/jpeg"/>
  <Override PartName="/ppt/media/image16.jpeg" ContentType="image/jpeg"/>
  <Override PartName="/ppt/media/image10.jpeg" ContentType="image/jpeg"/>
  <Override PartName="/ppt/media/image13.jpeg" ContentType="image/jpeg"/>
  <Override PartName="/ppt/media/image12.jpeg" ContentType="image/jpeg"/>
  <Override PartName="/ppt/media/image15.jpeg" ContentType="image/jpeg"/>
  <Override PartName="/ppt/media/image17.jpeg" ContentType="image/jpeg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13442950" cy="756126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DA5C3F2-4200-4F98-8D5A-5818F5C778F7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3EBC145C-6632-4690-ADD3-04C41F252BAD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816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72120" y="1769040"/>
            <a:ext cx="1209816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D2549F-B82C-4673-BA36-43C638240D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D07A07CE-8C55-42F0-AEE8-5E533AB7333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5BD12E8-18E5-4F1F-B40F-6B5DB7887D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C4D16CB-FEB0-49F7-A92B-0FF64D44CC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F72EDB4-6C86-48E3-BCEF-9A13D5FD7D4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816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72120" y="1769040"/>
            <a:ext cx="1209816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8D6E7E6-FFE4-45D9-844A-D57F4E7D26B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3C4E177-4859-4E1B-B6B0-E5D785B04A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816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72120" y="1769040"/>
            <a:ext cx="590364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871320" y="1769040"/>
            <a:ext cx="590364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5484B9B-9FEA-4DF5-85B0-0B9BC22116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4278D79-B363-46E6-A308-E3D3D43024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816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656F451-D84D-46AF-B71E-6AAE30B222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815205E2-EEF3-40C6-818D-46AFEEB3C9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72EA74BC-AAB4-4E7D-B52F-5C34ACE63845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15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72120" y="1769040"/>
            <a:ext cx="1209816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28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9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1B2CD952-2C00-46DE-85B5-CD682DA43905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0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72120" y="301680"/>
            <a:ext cx="1209816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72120" y="1769040"/>
            <a:ext cx="12098160" cy="438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31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2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94D5CB6E-8272-4D64-93FD-15948741FAAC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3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1A324B5D-665E-4575-9DD0-81675025D50D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0D6F57A8-8D34-4AC9-8321-7A3A479662F2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256000" y="300960"/>
            <a:ext cx="7514280" cy="64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32689682-1D00-4F53-B544-564C550D2791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5E8399A7-A443-4549-8441-D9F1B7311EA9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256000" y="300960"/>
            <a:ext cx="3666600" cy="64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106560" y="300960"/>
            <a:ext cx="3666600" cy="64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D70DC0A7-08CB-4DCB-BCDF-F4A019FAB768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E68653B7-C950-4530-9732-D7EAB4986AC0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F4438C7C-CEFD-4B55-B3CD-C8588B16FD7E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592880" y="7008120"/>
            <a:ext cx="425628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963396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 defTabSz="1042920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1042920">
              <a:lnSpc>
                <a:spcPct val="100000"/>
              </a:lnSpc>
              <a:buNone/>
              <a:tabLst>
                <a:tab algn="l" pos="0"/>
              </a:tabLst>
            </a:pPr>
            <a:fld id="{4A837F4E-75D0-4709-8766-79598D34654C}" type="slidenum"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672120" y="7008120"/>
            <a:ext cx="313596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3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4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5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6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10.xml"/><Relationship Id="rId9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7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8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9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0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08360" y="2349000"/>
            <a:ext cx="11425680" cy="16200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 defTabSz="1042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5000" spc="-1" strike="noStrike">
                <a:solidFill>
                  <a:schemeClr val="dk1"/>
                </a:solidFill>
                <a:latin typeface="Calibri"/>
                <a:ea typeface="Arial"/>
              </a:rPr>
              <a:t>`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2016360" y="4284720"/>
            <a:ext cx="9409320" cy="193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1"/>
          <p:cNvSpPr/>
          <p:nvPr/>
        </p:nvSpPr>
        <p:spPr>
          <a:xfrm>
            <a:off x="454320" y="3146040"/>
            <a:ext cx="129607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  <a:ea typeface="Arial"/>
              </a:rPr>
              <a:t>.</a:t>
            </a:r>
            <a:r>
              <a:rPr b="1" i="1" lang="ru-RU" sz="20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Рисунок 7" descr=""/>
          <p:cNvPicPr/>
          <p:nvPr/>
        </p:nvPicPr>
        <p:blipFill>
          <a:blip r:embed="rId1"/>
          <a:stretch/>
        </p:blipFill>
        <p:spPr>
          <a:xfrm>
            <a:off x="0" y="0"/>
            <a:ext cx="13442400" cy="756072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10" descr=""/>
          <p:cNvPicPr/>
          <p:nvPr/>
        </p:nvPicPr>
        <p:blipFill>
          <a:blip r:embed="rId2"/>
          <a:srcRect l="0" t="0" r="0" b="21377"/>
          <a:stretch/>
        </p:blipFill>
        <p:spPr>
          <a:xfrm>
            <a:off x="5668560" y="5724720"/>
            <a:ext cx="7773480" cy="1835640"/>
          </a:xfrm>
          <a:prstGeom prst="rect">
            <a:avLst/>
          </a:prstGeom>
          <a:ln w="0">
            <a:noFill/>
          </a:ln>
        </p:spPr>
      </p:pic>
      <p:sp>
        <p:nvSpPr>
          <p:cNvPr id="62" name="Прямоугольник 9"/>
          <p:cNvSpPr/>
          <p:nvPr/>
        </p:nvSpPr>
        <p:spPr>
          <a:xfrm>
            <a:off x="1303920" y="3346200"/>
            <a:ext cx="12530160" cy="23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  <a:ea typeface="Arial"/>
              </a:rPr>
              <a:t>ВСЕРОССИЙСКИЙ ОТКРЫТЫЙ УРОК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  <a:ea typeface="Arial"/>
              </a:rPr>
              <a:t>1 сентября 2025 года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  <a:ea typeface="Arial"/>
              </a:rPr>
              <a:t>на тему: «Действия в </a:t>
            </a:r>
            <a:r>
              <a:rPr b="1" lang="ru-RU" sz="3000" spc="-1" strike="noStrike">
                <a:solidFill>
                  <a:srgbClr val="002b82"/>
                </a:solidFill>
                <a:latin typeface="Times New Roman"/>
                <a:ea typeface="Arial"/>
              </a:rPr>
              <a:t>условиях</a:t>
            </a:r>
            <a:r>
              <a:rPr b="1" lang="ru-RU" sz="3000" spc="-1" strike="noStrike">
                <a:solidFill>
                  <a:srgbClr val="002060"/>
                </a:solidFill>
                <a:latin typeface="Times New Roman"/>
                <a:ea typeface="Arial"/>
              </a:rPr>
              <a:t> различного рода чрезвычайных ситуаций, в том числе в местах массового пребывания людей, адаптации детей после летних каникул» 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11388960" y="177480"/>
            <a:ext cx="1864080" cy="179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6" descr=""/>
          <p:cNvPicPr/>
          <p:nvPr/>
        </p:nvPicPr>
        <p:blipFill>
          <a:blip r:embed="rId1"/>
          <a:stretch/>
        </p:blipFill>
        <p:spPr>
          <a:xfrm>
            <a:off x="-1800" y="0"/>
            <a:ext cx="13443840" cy="756144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2" descr="C:\Users\Павлюченко\Desktop\памятки по адаптации\лес правила.jpg"/>
          <p:cNvPicPr/>
          <p:nvPr/>
        </p:nvPicPr>
        <p:blipFill>
          <a:blip r:embed="rId2"/>
          <a:stretch/>
        </p:blipFill>
        <p:spPr>
          <a:xfrm>
            <a:off x="0" y="0"/>
            <a:ext cx="13442400" cy="779976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72120" y="1582200"/>
            <a:ext cx="4421880" cy="517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Рисунок 4" descr=""/>
          <p:cNvPicPr/>
          <p:nvPr/>
        </p:nvPicPr>
        <p:blipFill>
          <a:blip r:embed="rId1"/>
          <a:stretch/>
        </p:blipFill>
        <p:spPr>
          <a:xfrm>
            <a:off x="18720" y="1728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121" name="TextBox 5"/>
          <p:cNvSpPr/>
          <p:nvPr/>
        </p:nvSpPr>
        <p:spPr>
          <a:xfrm>
            <a:off x="1438560" y="266760"/>
            <a:ext cx="10728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БЕЗОПАСНОЕ ПЕШЕХОДНОЕ ПОВЕДЕНИЕ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0"/>
          <p:cNvSpPr/>
          <p:nvPr/>
        </p:nvSpPr>
        <p:spPr>
          <a:xfrm>
            <a:off x="155880" y="3491280"/>
            <a:ext cx="1305828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  <a:ea typeface="Arial"/>
              </a:rPr>
              <a:t>	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7"/>
          <p:cNvSpPr/>
          <p:nvPr/>
        </p:nvSpPr>
        <p:spPr>
          <a:xfrm>
            <a:off x="388080" y="1332360"/>
            <a:ext cx="1282932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Пешеходы – это самые беззащитные участники дорожного движения. Помните, что дорожное движение начинается не со светофора на перекрестке, а с того момента, когда вы вышли из подъезда своего дома и отправились в школу. Чтобы ваша дорога всегда была безопасна, вспомним основные правила дорожного движения.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2" descr="C:\Users\Павлюченко\Downloads\2022-08-24_17-26-39.png"/>
          <p:cNvPicPr/>
          <p:nvPr/>
        </p:nvPicPr>
        <p:blipFill>
          <a:blip r:embed="rId2"/>
          <a:stretch/>
        </p:blipFill>
        <p:spPr>
          <a:xfrm>
            <a:off x="2522160" y="3945240"/>
            <a:ext cx="10754640" cy="340992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pic>
        <p:nvPicPr>
          <p:cNvPr id="125" name="" descr=""/>
          <p:cNvPicPr/>
          <p:nvPr/>
        </p:nvPicPr>
        <p:blipFill>
          <a:blip r:embed="rId3"/>
          <a:stretch/>
        </p:blipFill>
        <p:spPr>
          <a:xfrm>
            <a:off x="1238256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6" descr=""/>
          <p:cNvPicPr/>
          <p:nvPr/>
        </p:nvPicPr>
        <p:blipFill>
          <a:blip r:embed="rId1"/>
          <a:stretch/>
        </p:blipFill>
        <p:spPr>
          <a:xfrm>
            <a:off x="-1800" y="0"/>
            <a:ext cx="13443840" cy="756144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2" descr="C:\Users\Павлюченко\Desktop\памятки по адаптации\пдд.jpg"/>
          <p:cNvPicPr/>
          <p:nvPr/>
        </p:nvPicPr>
        <p:blipFill>
          <a:blip r:embed="rId2"/>
          <a:stretch/>
        </p:blipFill>
        <p:spPr>
          <a:xfrm>
            <a:off x="-19440" y="0"/>
            <a:ext cx="13450320" cy="756072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-1944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6" descr=""/>
          <p:cNvPicPr/>
          <p:nvPr/>
        </p:nvPicPr>
        <p:blipFill>
          <a:blip r:embed="rId1"/>
          <a:stretch/>
        </p:blipFill>
        <p:spPr>
          <a:xfrm>
            <a:off x="-1800" y="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130" name="Прямоугольник 1"/>
          <p:cNvSpPr/>
          <p:nvPr/>
        </p:nvSpPr>
        <p:spPr>
          <a:xfrm>
            <a:off x="-1800" y="1017000"/>
            <a:ext cx="135586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00000"/>
              </a:lnSpc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  <a:ea typeface="Arial"/>
              </a:rPr>
              <a:t>                   </a:t>
            </a:r>
            <a:r>
              <a:rPr b="0" lang="ru-RU" sz="2400" spc="-1" strike="noStrike">
                <a:solidFill>
                  <a:srgbClr val="002b82"/>
                </a:solidFill>
                <a:latin typeface="Times New Roman"/>
                <a:ea typeface="Arial"/>
              </a:rPr>
              <a:t> </a:t>
            </a:r>
            <a:r>
              <a:rPr b="0" lang="ru-RU" sz="2400" spc="-1" strike="noStrike">
                <a:solidFill>
                  <a:srgbClr val="002b82"/>
                </a:solidFill>
                <a:latin typeface="Times New Roman"/>
                <a:ea typeface="Arial"/>
              </a:rPr>
              <a:t>Мы с вами вспомнили правила безопасности жизнедеятельности дома, на дороге, в лесу и т.д. Напоминаю Вам, что в настоящее время, защита населения возложена на службу МЧС России -  Министерство Российской Федерации по делам гражданской обороны, чрезвычайным ситуациям и ликвидации последствий стихийных бедствий.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 defTabSz="1042920">
              <a:lnSpc>
                <a:spcPct val="100000"/>
              </a:lnSpc>
            </a:pPr>
            <a:r>
              <a:rPr b="1" lang="ru-RU" sz="2400" spc="-1" strike="noStrike">
                <a:solidFill>
                  <a:srgbClr val="002b82"/>
                </a:solidFill>
                <a:latin typeface="Times New Roman"/>
                <a:ea typeface="Arial"/>
              </a:rPr>
              <a:t>МЧС</a:t>
            </a:r>
            <a:r>
              <a:rPr b="0" lang="ru-RU" sz="2400" spc="-1" strike="noStrike">
                <a:solidFill>
                  <a:srgbClr val="002b82"/>
                </a:solidFill>
                <a:latin typeface="Times New Roman"/>
                <a:ea typeface="Arial"/>
              </a:rPr>
              <a:t> – это прежде всего люди, которые окажут помощь в любой ситуации: закрылась входная дверь и вы не можете войти домой; случился пожар, наводнение; разбился самолет; произошла крупная автомобильная авария; собака застряла в заборе и т.д…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r>
              <a:rPr b="1" lang="ru-RU" sz="2400" spc="-1" strike="noStrike">
                <a:solidFill>
                  <a:srgbClr val="002b82"/>
                </a:solidFill>
                <a:latin typeface="Times New Roman"/>
                <a:ea typeface="Arial"/>
              </a:rPr>
              <a:t>МЧС всегда рядом и придет к Вам на помощь!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r>
              <a:rPr b="1" lang="ru-RU" sz="2400" spc="-1" strike="noStrike">
                <a:solidFill>
                  <a:srgbClr val="002b82"/>
                </a:solidFill>
                <a:latin typeface="Times New Roman"/>
                <a:ea typeface="Arial"/>
              </a:rPr>
              <a:t>Только наберите телефон СЛУЖБЫ СПАСЕНИЯ!!!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2" descr="C:\Users\Павлюченко\Desktop\5415504.jpg"/>
          <p:cNvPicPr/>
          <p:nvPr/>
        </p:nvPicPr>
        <p:blipFill>
          <a:blip r:embed="rId2"/>
          <a:stretch/>
        </p:blipFill>
        <p:spPr>
          <a:xfrm>
            <a:off x="558000" y="4386600"/>
            <a:ext cx="12387600" cy="335448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-1800" y="-2340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6" descr=""/>
          <p:cNvPicPr/>
          <p:nvPr/>
        </p:nvPicPr>
        <p:blipFill>
          <a:blip r:embed="rId1"/>
          <a:stretch/>
        </p:blipFill>
        <p:spPr>
          <a:xfrm>
            <a:off x="-1800" y="0"/>
            <a:ext cx="13443840" cy="756144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" descr="C:\Users\Павлюченко\Desktop\e7ec88591637a8e6fa804e2cae0db250.jpg"/>
          <p:cNvPicPr/>
          <p:nvPr/>
        </p:nvPicPr>
        <p:blipFill>
          <a:blip r:embed="rId2"/>
          <a:stretch/>
        </p:blipFill>
        <p:spPr>
          <a:xfrm>
            <a:off x="3337200" y="1069560"/>
            <a:ext cx="10125000" cy="64807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3" descr="C:\Users\Павлюченко\Desktop\номера экстренных служб.png"/>
          <p:cNvPicPr/>
          <p:nvPr/>
        </p:nvPicPr>
        <p:blipFill>
          <a:blip r:embed="rId3"/>
          <a:stretch/>
        </p:blipFill>
        <p:spPr>
          <a:xfrm>
            <a:off x="614520" y="1719360"/>
            <a:ext cx="2414880" cy="202896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4" descr="C:\Users\Павлюченко\Desktop\ооо.png"/>
          <p:cNvPicPr/>
          <p:nvPr/>
        </p:nvPicPr>
        <p:blipFill>
          <a:blip r:embed="rId4"/>
          <a:stretch/>
        </p:blipFill>
        <p:spPr>
          <a:xfrm>
            <a:off x="790920" y="3413520"/>
            <a:ext cx="2238480" cy="16362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5" descr="C:\Users\Павлюченко\Desktop\вввв.png"/>
          <p:cNvPicPr/>
          <p:nvPr/>
        </p:nvPicPr>
        <p:blipFill>
          <a:blip r:embed="rId5"/>
          <a:stretch/>
        </p:blipFill>
        <p:spPr>
          <a:xfrm>
            <a:off x="751680" y="4568040"/>
            <a:ext cx="2140560" cy="188676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6" descr="C:\Users\Павлюченко\Desktop\dddd.png"/>
          <p:cNvPicPr/>
          <p:nvPr/>
        </p:nvPicPr>
        <p:blipFill>
          <a:blip r:embed="rId6"/>
          <a:stretch/>
        </p:blipFill>
        <p:spPr>
          <a:xfrm>
            <a:off x="614520" y="5868720"/>
            <a:ext cx="2633760" cy="195012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7"/>
          <a:stretch/>
        </p:blipFill>
        <p:spPr>
          <a:xfrm>
            <a:off x="12343320" y="-10440"/>
            <a:ext cx="1118880" cy="1079280"/>
          </a:xfrm>
          <a:prstGeom prst="rect">
            <a:avLst/>
          </a:prstGeom>
          <a:ln w="0">
            <a:noFill/>
          </a:ln>
        </p:spPr>
      </p:pic>
      <p:sp>
        <p:nvSpPr>
          <p:cNvPr id="140" name=""/>
          <p:cNvSpPr/>
          <p:nvPr/>
        </p:nvSpPr>
        <p:spPr>
          <a:xfrm>
            <a:off x="8336520" y="2406600"/>
            <a:ext cx="1234080" cy="851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1" lang="ru-RU" sz="5000" spc="-1" strike="noStrike">
                <a:solidFill>
                  <a:srgbClr val="ff0000"/>
                </a:solidFill>
                <a:latin typeface="Calibri"/>
                <a:ea typeface="Arial"/>
              </a:rPr>
              <a:t>101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8330040" y="3681720"/>
            <a:ext cx="1235160" cy="851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1" lang="ru-RU" sz="5000" spc="-1" strike="noStrike">
                <a:solidFill>
                  <a:srgbClr val="ff0000"/>
                </a:solidFill>
                <a:latin typeface="Calibri"/>
                <a:ea typeface="Arial"/>
              </a:rPr>
              <a:t>102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8283960" y="4925520"/>
            <a:ext cx="1236240" cy="851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1" lang="ru-RU" sz="5000" spc="-1" strike="noStrike">
                <a:solidFill>
                  <a:srgbClr val="ff0000"/>
                </a:solidFill>
                <a:latin typeface="Calibri"/>
                <a:ea typeface="Arial"/>
              </a:rPr>
              <a:t>103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8337240" y="6268680"/>
            <a:ext cx="1237320" cy="851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1" lang="ru-RU" sz="5000" spc="-1" strike="noStrike">
                <a:solidFill>
                  <a:srgbClr val="ff0000"/>
                </a:solidFill>
                <a:latin typeface="Calibri"/>
                <a:ea typeface="Arial"/>
              </a:rPr>
              <a:t>104</a:t>
            </a:r>
            <a:endParaRPr b="0" lang="ru-RU" sz="5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9" descr=""/>
          <p:cNvPicPr/>
          <p:nvPr/>
        </p:nvPicPr>
        <p:blipFill>
          <a:blip r:embed="rId1"/>
          <a:stretch/>
        </p:blipFill>
        <p:spPr>
          <a:xfrm>
            <a:off x="0" y="0"/>
            <a:ext cx="13442400" cy="7560720"/>
          </a:xfrm>
          <a:prstGeom prst="rect">
            <a:avLst/>
          </a:prstGeom>
          <a:ln w="0">
            <a:noFill/>
          </a:ln>
        </p:spPr>
      </p:pic>
      <p:sp>
        <p:nvSpPr>
          <p:cNvPr id="145" name="Прямоугольник 4"/>
          <p:cNvSpPr/>
          <p:nvPr/>
        </p:nvSpPr>
        <p:spPr>
          <a:xfrm>
            <a:off x="1752840" y="3420720"/>
            <a:ext cx="109443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6000" spc="-1" strike="noStrike">
                <a:solidFill>
                  <a:srgbClr val="002060"/>
                </a:solidFill>
                <a:latin typeface="Times New Roman"/>
                <a:ea typeface="Arial"/>
              </a:rPr>
              <a:t>Спасибо за внимание</a:t>
            </a:r>
            <a:r>
              <a:rPr b="1" lang="en-US" sz="6000" spc="-1" strike="noStrike">
                <a:solidFill>
                  <a:srgbClr val="002060"/>
                </a:solidFill>
                <a:latin typeface="Times New Roman"/>
                <a:ea typeface="Arial"/>
              </a:rPr>
              <a:t>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Рисунок 10" descr=""/>
          <p:cNvPicPr/>
          <p:nvPr/>
        </p:nvPicPr>
        <p:blipFill>
          <a:blip r:embed="rId2"/>
          <a:srcRect l="0" t="0" r="0" b="21377"/>
          <a:stretch/>
        </p:blipFill>
        <p:spPr>
          <a:xfrm>
            <a:off x="5641200" y="5167080"/>
            <a:ext cx="7773480" cy="239364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11488320" y="78120"/>
            <a:ext cx="1864080" cy="179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" descr=""/>
          <p:cNvPicPr/>
          <p:nvPr/>
        </p:nvPicPr>
        <p:blipFill>
          <a:blip r:embed="rId1"/>
          <a:stretch/>
        </p:blipFill>
        <p:spPr>
          <a:xfrm>
            <a:off x="18720" y="-720"/>
            <a:ext cx="13443840" cy="7093080"/>
          </a:xfrm>
          <a:prstGeom prst="rect">
            <a:avLst/>
          </a:prstGeom>
          <a:ln w="0">
            <a:noFill/>
          </a:ln>
        </p:spPr>
      </p:pic>
      <p:sp>
        <p:nvSpPr>
          <p:cNvPr id="65" name="TextBox 5"/>
          <p:cNvSpPr/>
          <p:nvPr/>
        </p:nvSpPr>
        <p:spPr>
          <a:xfrm>
            <a:off x="1330200" y="208440"/>
            <a:ext cx="10800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СОХРАНИ СЕБЕ ЖИЗНЬ!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16" descr=""/>
          <p:cNvPicPr/>
          <p:nvPr/>
        </p:nvPicPr>
        <p:blipFill>
          <a:blip r:embed="rId2"/>
          <a:stretch/>
        </p:blipFill>
        <p:spPr>
          <a:xfrm>
            <a:off x="-191160" y="3996720"/>
            <a:ext cx="13824720" cy="3959640"/>
          </a:xfrm>
          <a:prstGeom prst="rect">
            <a:avLst/>
          </a:prstGeom>
          <a:ln w="0">
            <a:noFill/>
          </a:ln>
          <a:effectLst>
            <a:softEdge rad="800280"/>
          </a:effectLst>
        </p:spPr>
      </p:pic>
      <p:sp>
        <p:nvSpPr>
          <p:cNvPr id="67" name="Прямоугольник 15"/>
          <p:cNvSpPr/>
          <p:nvPr/>
        </p:nvSpPr>
        <p:spPr>
          <a:xfrm>
            <a:off x="299520" y="1044360"/>
            <a:ext cx="7084080" cy="30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14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b="1" lang="ru-RU" sz="2400" spc="-1" strike="noStrike">
                <a:solidFill>
                  <a:srgbClr val="0070c0"/>
                </a:solidFill>
                <a:latin typeface="Times New Roman"/>
                <a:ea typeface="Calibri"/>
              </a:rPr>
              <a:t>Поздравляю Вас с началом </a:t>
            </a:r>
            <a:r>
              <a:rPr b="0" lang="ru-RU" sz="2400" spc="-1" strike="noStrike">
                <a:solidFill>
                  <a:srgbClr val="0070c0"/>
                </a:solidFill>
                <a:latin typeface="Times New Roman"/>
                <a:ea typeface="Calibri"/>
              </a:rPr>
              <a:t>нового учебного года, желаю отличных оценок, оптимизма и хорошего настроения! Сегодня мы поговорим о безопасности. В современной жизни человека подстерегает много угроз и опасностей: чрезвычайные ситуации, пожары, ДТП, преступность, терроризм…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Прямоугольник 1"/>
          <p:cNvSpPr/>
          <p:nvPr/>
        </p:nvSpPr>
        <p:spPr>
          <a:xfrm>
            <a:off x="7406280" y="981720"/>
            <a:ext cx="5976360" cy="30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14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Цель нашего сегодняшнего урока </a:t>
            </a:r>
            <a:r>
              <a:rPr b="0" lang="ru-RU" sz="2400" spc="-1" strike="noStrike">
                <a:solidFill>
                  <a:srgbClr val="00b050"/>
                </a:solidFill>
                <a:latin typeface="Times New Roman"/>
                <a:ea typeface="Times New Roman"/>
              </a:rPr>
              <a:t>вспомнить правила безопасности жизнедеятельности в быту, в школе, дома, на улице, на природе. И если Вы будете соблюдать эти правила, это позволит сохранить здоровье и жизнь Вам и вашим близким.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3"/>
          <a:stretch/>
        </p:blipFill>
        <p:spPr>
          <a:xfrm>
            <a:off x="1238256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4" descr=""/>
          <p:cNvPicPr/>
          <p:nvPr/>
        </p:nvPicPr>
        <p:blipFill>
          <a:blip r:embed="rId1"/>
          <a:stretch/>
        </p:blipFill>
        <p:spPr>
          <a:xfrm>
            <a:off x="-36720" y="1728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71" name="TextBox 5"/>
          <p:cNvSpPr/>
          <p:nvPr/>
        </p:nvSpPr>
        <p:spPr>
          <a:xfrm>
            <a:off x="1435320" y="39240"/>
            <a:ext cx="1072836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ПРАВИЛА ПОВЕДЕНИЯ</a:t>
            </a:r>
            <a:r>
              <a:rPr b="1" lang="en-US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В СЛУЧАЕ ВОЗНИКНОВЕНИЯ ПОЖАРА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8" descr=""/>
          <p:cNvPicPr/>
          <p:nvPr/>
        </p:nvPicPr>
        <p:blipFill>
          <a:blip r:embed="rId2"/>
          <a:stretch/>
        </p:blipFill>
        <p:spPr>
          <a:xfrm>
            <a:off x="-135720" y="3906720"/>
            <a:ext cx="13752720" cy="360216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sp>
        <p:nvSpPr>
          <p:cNvPr id="73" name="TextBox 10"/>
          <p:cNvSpPr/>
          <p:nvPr/>
        </p:nvSpPr>
        <p:spPr>
          <a:xfrm>
            <a:off x="155880" y="3491280"/>
            <a:ext cx="1305828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  <a:ea typeface="Arial"/>
              </a:rPr>
              <a:t>	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Прямоугольник 7"/>
          <p:cNvSpPr/>
          <p:nvPr/>
        </p:nvSpPr>
        <p:spPr>
          <a:xfrm>
            <a:off x="503640" y="1144800"/>
            <a:ext cx="128491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Пожары опасны тем, что приносят людям громадные убытки, а самое главное - уносят человеческие жизни. От одной непотушенной спички может сгореть целый дом. Лучшая защита от пожара - знание и соблюдение правил пожарной безопасности.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1238256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6" descr=""/>
          <p:cNvPicPr/>
          <p:nvPr/>
        </p:nvPicPr>
        <p:blipFill>
          <a:blip r:embed="rId1"/>
          <a:stretch/>
        </p:blipFill>
        <p:spPr>
          <a:xfrm>
            <a:off x="-22680" y="-13788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77" name="TextBox 5"/>
          <p:cNvSpPr/>
          <p:nvPr/>
        </p:nvSpPr>
        <p:spPr>
          <a:xfrm>
            <a:off x="1320120" y="324360"/>
            <a:ext cx="1080036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endParaRPr b="1" lang="ru-RU" sz="2800" spc="-1" strike="noStrike">
              <a:solidFill>
                <a:schemeClr val="dk1"/>
              </a:solidFill>
              <a:latin typeface="Franklin Gothic Book"/>
              <a:ea typeface="Arial"/>
            </a:endParaRPr>
          </a:p>
        </p:txBody>
      </p:sp>
      <p:pic>
        <p:nvPicPr>
          <p:cNvPr id="78" name="Picture 2" descr="C:\Users\Павлюченко\Desktop\пдействия при пожаре.jpg"/>
          <p:cNvPicPr/>
          <p:nvPr/>
        </p:nvPicPr>
        <p:blipFill>
          <a:blip r:embed="rId2"/>
          <a:stretch/>
        </p:blipFill>
        <p:spPr>
          <a:xfrm>
            <a:off x="0" y="-120600"/>
            <a:ext cx="13442400" cy="769788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-22680" y="-12060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72120" y="1582200"/>
            <a:ext cx="4421880" cy="517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Рисунок 4" descr=""/>
          <p:cNvPicPr/>
          <p:nvPr/>
        </p:nvPicPr>
        <p:blipFill>
          <a:blip r:embed="rId1"/>
          <a:stretch/>
        </p:blipFill>
        <p:spPr>
          <a:xfrm>
            <a:off x="-720" y="468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83" name="TextBox 5"/>
          <p:cNvSpPr/>
          <p:nvPr/>
        </p:nvSpPr>
        <p:spPr>
          <a:xfrm>
            <a:off x="1435320" y="39240"/>
            <a:ext cx="107283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ПЕРВАЯ ПОМОЩЬ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ПРИ ПОРАЖЕНИИ ЭЛЕКТРИЧЕСКИМ ТОКОМ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10"/>
          <p:cNvSpPr/>
          <p:nvPr/>
        </p:nvSpPr>
        <p:spPr>
          <a:xfrm>
            <a:off x="155880" y="3491280"/>
            <a:ext cx="1305828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  <a:ea typeface="Arial"/>
              </a:rPr>
              <a:t>	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7"/>
          <p:cNvSpPr/>
          <p:nvPr/>
        </p:nvSpPr>
        <p:spPr>
          <a:xfrm>
            <a:off x="379080" y="1229760"/>
            <a:ext cx="130093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Удар током относится к наиболее опасным бытовым и производственным несчастным случаям и всегда сопряжен с высокой смертностью. Неисправные электрические розетки и приборы могут привести к удару током различной степени.  Как же оказать первую помощь пострадавшему?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2" descr="C:\Users\Павлюченко\Desktop\porazhenii-elektricheskim-tokom.jpg"/>
          <p:cNvPicPr/>
          <p:nvPr/>
        </p:nvPicPr>
        <p:blipFill>
          <a:blip r:embed="rId2"/>
          <a:stretch/>
        </p:blipFill>
        <p:spPr>
          <a:xfrm>
            <a:off x="1393200" y="4064760"/>
            <a:ext cx="10748520" cy="334512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1238256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6" descr=""/>
          <p:cNvPicPr/>
          <p:nvPr/>
        </p:nvPicPr>
        <p:blipFill>
          <a:blip r:embed="rId1"/>
          <a:stretch/>
        </p:blipFill>
        <p:spPr>
          <a:xfrm>
            <a:off x="0" y="-29160"/>
            <a:ext cx="13470480" cy="756144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2" descr="C:\Users\Павлюченко\Desktop\ток.jpg"/>
          <p:cNvPicPr/>
          <p:nvPr/>
        </p:nvPicPr>
        <p:blipFill>
          <a:blip r:embed="rId2"/>
          <a:stretch/>
        </p:blipFill>
        <p:spPr>
          <a:xfrm>
            <a:off x="0" y="-29160"/>
            <a:ext cx="13470480" cy="76464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131040" y="70740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72120" y="1582200"/>
            <a:ext cx="4421880" cy="517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Рисунок 4" descr=""/>
          <p:cNvPicPr/>
          <p:nvPr/>
        </p:nvPicPr>
        <p:blipFill>
          <a:blip r:embed="rId1"/>
          <a:stretch/>
        </p:blipFill>
        <p:spPr>
          <a:xfrm>
            <a:off x="-720" y="468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94" name="TextBox 5"/>
          <p:cNvSpPr/>
          <p:nvPr/>
        </p:nvSpPr>
        <p:spPr>
          <a:xfrm>
            <a:off x="1435320" y="229320"/>
            <a:ext cx="10728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ВЫБИРАЙ БЕЗОПАСНОЕ СЕЛФИ!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10"/>
          <p:cNvSpPr/>
          <p:nvPr/>
        </p:nvSpPr>
        <p:spPr>
          <a:xfrm>
            <a:off x="155880" y="3491280"/>
            <a:ext cx="1305828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  <a:ea typeface="Arial"/>
              </a:rPr>
              <a:t>	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7"/>
          <p:cNvSpPr/>
          <p:nvPr/>
        </p:nvSpPr>
        <p:spPr>
          <a:xfrm>
            <a:off x="448920" y="1188360"/>
            <a:ext cx="1282932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b="1" lang="ru-RU" sz="32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Наверняка хотя бы раз в своей жизни вы оказывались в неординарных ситуациях. Стояли на краю обрыва, или на вершине горы, или вы ходили в открытое море. Кто-то из вас думает: « Как страшно!», а кто-то: « Ну где же телефон?! Такой кадр!». Люди погибают по глупости, делая селфи. Предлагаю вспомнить, чего нельзя делать, если вы делаете такое фото.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2" descr="C:\Users\Павлюченко\Desktop\a9f4d38a461c6485a01e48057b94d2c1.jpg"/>
          <p:cNvPicPr/>
          <p:nvPr/>
        </p:nvPicPr>
        <p:blipFill>
          <a:blip r:embed="rId2"/>
          <a:stretch/>
        </p:blipFill>
        <p:spPr>
          <a:xfrm>
            <a:off x="1256040" y="4213440"/>
            <a:ext cx="11304360" cy="335268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1238256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72120" y="1582200"/>
            <a:ext cx="4421880" cy="517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Рисунок 2" descr=""/>
          <p:cNvPicPr/>
          <p:nvPr/>
        </p:nvPicPr>
        <p:blipFill>
          <a:blip r:embed="rId1"/>
          <a:stretch/>
        </p:blipFill>
        <p:spPr>
          <a:xfrm>
            <a:off x="-720" y="468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102" name="TextBox 2"/>
          <p:cNvSpPr/>
          <p:nvPr/>
        </p:nvSpPr>
        <p:spPr>
          <a:xfrm>
            <a:off x="1435320" y="229320"/>
            <a:ext cx="1072836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ВЫБИРАЙ БЕЗОПАСНОЕ СЕЛФИ!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Box 3"/>
          <p:cNvSpPr/>
          <p:nvPr/>
        </p:nvSpPr>
        <p:spPr>
          <a:xfrm>
            <a:off x="155880" y="3491280"/>
            <a:ext cx="1305828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  <a:ea typeface="Arial"/>
              </a:rPr>
              <a:t>	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Прямоугольник 2"/>
          <p:cNvSpPr/>
          <p:nvPr/>
        </p:nvSpPr>
        <p:spPr>
          <a:xfrm>
            <a:off x="448920" y="1188360"/>
            <a:ext cx="1282932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12382560" y="-21960"/>
            <a:ext cx="1118880" cy="107928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0" y="1080000"/>
            <a:ext cx="13443120" cy="599112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72120" y="300960"/>
            <a:ext cx="4421880" cy="1280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72120" y="1582200"/>
            <a:ext cx="4421880" cy="517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Рисунок 4" descr=""/>
          <p:cNvPicPr/>
          <p:nvPr/>
        </p:nvPicPr>
        <p:blipFill>
          <a:blip r:embed="rId1"/>
          <a:stretch/>
        </p:blipFill>
        <p:spPr>
          <a:xfrm>
            <a:off x="18720" y="-21960"/>
            <a:ext cx="13443840" cy="7561440"/>
          </a:xfrm>
          <a:prstGeom prst="rect">
            <a:avLst/>
          </a:prstGeom>
          <a:ln w="0">
            <a:noFill/>
          </a:ln>
        </p:spPr>
      </p:pic>
      <p:sp>
        <p:nvSpPr>
          <p:cNvPr id="110" name="TextBox 5"/>
          <p:cNvSpPr/>
          <p:nvPr/>
        </p:nvSpPr>
        <p:spPr>
          <a:xfrm>
            <a:off x="1431000" y="39600"/>
            <a:ext cx="107283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ПРАВИЛА ПОВЕДЕНИЯ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</a:pPr>
            <a:r>
              <a:rPr b="1" lang="ru-RU" sz="3000" spc="-1" strike="noStrike">
                <a:solidFill>
                  <a:srgbClr val="0070c0"/>
                </a:solidFill>
                <a:latin typeface="Times New Roman"/>
                <a:ea typeface="Arial"/>
              </a:rPr>
              <a:t>ПРИ ПОХОДЕ В ЛЕС!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10"/>
          <p:cNvSpPr/>
          <p:nvPr/>
        </p:nvSpPr>
        <p:spPr>
          <a:xfrm>
            <a:off x="155880" y="3491280"/>
            <a:ext cx="13058280" cy="40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2920">
              <a:lnSpc>
                <a:spcPct val="100000"/>
              </a:lnSpc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  <a:ea typeface="Arial"/>
              </a:rPr>
              <a:t>	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Прямоугольник 7"/>
          <p:cNvSpPr/>
          <p:nvPr/>
        </p:nvSpPr>
        <p:spPr>
          <a:xfrm>
            <a:off x="388080" y="1332360"/>
            <a:ext cx="128293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104292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До зимы ещё далеко. Многие отправляются в лес в поход, за грибами, ягодами, дикоросами. Если вдруг вы потерялись в лесу,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104292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ГЛАВНОЕ ПРАВИЛО – НЕ ТЕРЯТЬ САМООБЛАДАНИЕ И ПОМНИТЬ СЛЕДУЮЩЕЕ…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3" descr="C:\Users\Павлюченко\Desktop\aVzsZku7Fu0.jpg"/>
          <p:cNvPicPr/>
          <p:nvPr/>
        </p:nvPicPr>
        <p:blipFill>
          <a:blip r:embed="rId2"/>
          <a:stretch/>
        </p:blipFill>
        <p:spPr>
          <a:xfrm>
            <a:off x="515520" y="3531600"/>
            <a:ext cx="12502800" cy="4015800"/>
          </a:xfrm>
          <a:prstGeom prst="rect">
            <a:avLst/>
          </a:prstGeom>
          <a:ln w="0">
            <a:noFill/>
          </a:ln>
          <a:effectLst>
            <a:softEdge rad="635040"/>
          </a:effectLst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12382560" y="-21960"/>
            <a:ext cx="1118880" cy="1079280"/>
          </a:xfrm>
          <a:prstGeom prst="rect">
            <a:avLst/>
          </a:prstGeom>
          <a:ln w="0">
            <a:noFill/>
          </a:ln>
        </p:spPr>
      </p:pic>
    </p:spTree>
  </p:cSld>
  <p:transition spd="med">
    <p:push dir="u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Arial" pitchFamily="0" charset="1"/>
        <a:cs typeface="Arial" pitchFamily="0" charset="1"/>
      </a:majorFont>
      <a:minorFont>
        <a:latin typeface="Calibri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0" t="0" r="0" b="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0" t="0" r="0" b="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Application>LibreOffice/7.6.7.2$Linux_X86_64 LibreOffice_project/60$Build-2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2016-10-04T09:48:33Z</dcterms:created>
  <dc:creator>Анна Андреевна Красильникова</dc:creator>
  <dc:description/>
  <dc:language>ru-RU</dc:language>
  <cp:lastModifiedBy/>
  <dcterms:modified xsi:type="dcterms:W3CDTF">2025-08-04T16:28:56Z</dcterms:modified>
  <cp:revision>307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17</vt:i4>
  </property>
  <property fmtid="{D5CDD505-2E9C-101B-9397-08002B2CF9AE}" pid="4" name="PresentationFormat">
    <vt:lpwstr>Произвольный</vt:lpwstr>
  </property>
  <property fmtid="{D5CDD505-2E9C-101B-9397-08002B2CF9AE}" pid="5" name="Slides">
    <vt:i4>17</vt:i4>
  </property>
</Properties>
</file>