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3.1.2 Устройство карьерных автодорог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Главным признаком, характеризующим конструкцию и параметры автодорог, является грузонапряженность (количество груза в тоннах, перевозимое по данному участку дороги в единицу времени), в зависимости от которой дороги подразделяются на три категории.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103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Основание</a:t>
            </a:r>
            <a:r>
              <a:rPr lang="ru-RU" dirty="0" smtClean="0"/>
              <a:t> – несущая часть дорожной одежды, обеспечивающая совместно с покрытием передачу нагрузок на подстилающий слой или непосредственно на грунт земляного полотна.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Дополнительный слой основания</a:t>
            </a:r>
            <a:r>
              <a:rPr lang="ru-RU" dirty="0" smtClean="0"/>
              <a:t> – нижний слой дорожной одежды, выполняющий наряду с передачей нагрузок на земляное полотно также функции морозозащитного, дренирующего, выравнивающего и других слоев.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29092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Основные типы дорожных покрытий для дорог разных категорий</a:t>
            </a:r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42" y="1414483"/>
            <a:ext cx="8343900" cy="5467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88188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На временных забойных и отвальных дорогах устраивается обычно однослойная дорожная одежда из выровненной горной массы с подсыпкой из щебеночного или гравийного материала. Для скользящих съездов соединительных и хозяйственных дорог устраивается однослойное покрытие из гравия или взорванной скальной вскрышной породы слоем в несколько десятков сантиметров, которая разравнивается бульдозерами и автогрейдерами и укатывается движущимися автомобилями.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1539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Из капитальных покрытий распространение нашли железобетонные и цементообразные покрытия, которые обладают высокой износостойкостью и удовлетворительными характеристиками по сцеплению. Толщина таких покрытий принимается в зависимости от осевой нагрузки:</a:t>
            </a:r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" y="4357708"/>
            <a:ext cx="91059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46192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Пропускная способность полосы автодороги </a:t>
            </a:r>
            <a:r>
              <a:rPr lang="ru-RU" i="1" dirty="0" smtClean="0"/>
              <a:t>П</a:t>
            </a:r>
            <a:r>
              <a:rPr lang="ru-RU" dirty="0" smtClean="0"/>
              <a:t>, автомобиль/ч, в одном направлении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ru-RU" i="1" dirty="0" smtClean="0"/>
              <a:t>К</a:t>
            </a:r>
            <a:r>
              <a:rPr lang="ru-RU" baseline="-25000" dirty="0" smtClean="0"/>
              <a:t>Д</a:t>
            </a:r>
            <a:r>
              <a:rPr lang="ru-RU" dirty="0" smtClean="0"/>
              <a:t> – коэффициент неравномерности движения машин (</a:t>
            </a:r>
            <a:r>
              <a:rPr lang="ru-RU" i="1" dirty="0" smtClean="0"/>
              <a:t>К</a:t>
            </a:r>
            <a:r>
              <a:rPr lang="ru-RU" baseline="-25000" dirty="0" smtClean="0"/>
              <a:t>Д</a:t>
            </a:r>
            <a:r>
              <a:rPr lang="ru-RU" dirty="0" smtClean="0"/>
              <a:t> = 1,25÷1,75);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en-US" i="1" dirty="0" smtClean="0"/>
              <a:t>t</a:t>
            </a:r>
            <a:r>
              <a:rPr lang="ru-RU" baseline="-25000" dirty="0" smtClean="0"/>
              <a:t>М</a:t>
            </a:r>
            <a:r>
              <a:rPr lang="ru-RU" dirty="0" smtClean="0"/>
              <a:t> – интервал времени между автосамосвалами, мин;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en-US" i="1" dirty="0" smtClean="0"/>
              <a:t>S</a:t>
            </a:r>
            <a:r>
              <a:rPr lang="ru-RU" dirty="0" smtClean="0"/>
              <a:t> – расстояние между автосамосвалами, м;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en-US" i="1" dirty="0" smtClean="0"/>
              <a:t>v</a:t>
            </a:r>
            <a:r>
              <a:rPr lang="ru-RU" dirty="0" smtClean="0"/>
              <a:t> – скорость движения машин, км/ч.</a:t>
            </a:r>
            <a:endParaRPr lang="ru-RU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8288" y="1438265"/>
            <a:ext cx="60674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18772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Расстояние между автосамосвалами должно быть не менее их тормозного пути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t</a:t>
            </a:r>
            <a:r>
              <a:rPr lang="ru-RU" baseline="-25000" dirty="0" smtClean="0"/>
              <a:t>Р</a:t>
            </a:r>
            <a:r>
              <a:rPr lang="ru-RU" dirty="0" smtClean="0"/>
              <a:t> – время реакции водителя и время приведения тормозов в действие (</a:t>
            </a:r>
            <a:r>
              <a:rPr lang="en-US" i="1" dirty="0" smtClean="0"/>
              <a:t>t</a:t>
            </a:r>
            <a:r>
              <a:rPr lang="ru-RU" baseline="-25000" dirty="0" err="1" smtClean="0"/>
              <a:t>р</a:t>
            </a:r>
            <a:r>
              <a:rPr lang="ru-RU" dirty="0" smtClean="0"/>
              <a:t> = 1÷2 с);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en-US" i="1" dirty="0" smtClean="0"/>
              <a:t>l</a:t>
            </a:r>
            <a:r>
              <a:rPr lang="ru-RU" baseline="-25000" dirty="0" smtClean="0"/>
              <a:t>М</a:t>
            </a:r>
            <a:r>
              <a:rPr lang="ru-RU" dirty="0" smtClean="0"/>
              <a:t> – длина машины, м, иногда принимают равной 10 м;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el-GR" dirty="0" smtClean="0"/>
              <a:t>δ</a:t>
            </a:r>
            <a:r>
              <a:rPr lang="ru-RU" dirty="0" smtClean="0"/>
              <a:t> – коэффициент, учитывающий инерцию вращающихся масс автомобиля (для автомобилей с гидромеханической трансмиссией при движении с грузом </a:t>
            </a:r>
            <a:r>
              <a:rPr lang="el-GR" dirty="0" smtClean="0"/>
              <a:t>δ</a:t>
            </a:r>
            <a:r>
              <a:rPr lang="ru-RU" dirty="0" smtClean="0"/>
              <a:t> = 1,03÷1,07; для автомобилей с электромеханической трансмиссией </a:t>
            </a:r>
            <a:r>
              <a:rPr lang="el-GR" dirty="0" smtClean="0"/>
              <a:t>δ</a:t>
            </a:r>
            <a:r>
              <a:rPr lang="ru-RU" dirty="0" smtClean="0"/>
              <a:t> = 1,1÷1,15);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el-GR" dirty="0" smtClean="0"/>
              <a:t>ψ</a:t>
            </a:r>
            <a:r>
              <a:rPr lang="ru-RU" baseline="-25000" dirty="0" smtClean="0"/>
              <a:t>Т</a:t>
            </a:r>
            <a:r>
              <a:rPr lang="ru-RU" dirty="0" smtClean="0"/>
              <a:t> – коэффициент сцепления колес с дорогой при торможении;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en-US" i="1" dirty="0" err="1" smtClean="0"/>
              <a:t>w</a:t>
            </a:r>
            <a:r>
              <a:rPr lang="en-US" baseline="-25000" dirty="0" err="1" smtClean="0"/>
              <a:t>o</a:t>
            </a:r>
            <a:r>
              <a:rPr lang="en-US" dirty="0" smtClean="0"/>
              <a:t> – </a:t>
            </a:r>
            <a:r>
              <a:rPr lang="ru-RU" dirty="0" smtClean="0"/>
              <a:t>удельное основное сопротивление движению автомобиля, Н/кН;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en-US" i="1" dirty="0" err="1" smtClean="0"/>
              <a:t>i</a:t>
            </a:r>
            <a:r>
              <a:rPr lang="ru-RU" dirty="0" smtClean="0"/>
              <a:t> – уклон автодороги, ‰.</a:t>
            </a:r>
            <a:endParaRPr lang="ru-RU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766748"/>
            <a:ext cx="84582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191768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Удельное основное сопротивление движению автосамосвалов на карьерных дорогах </a:t>
            </a:r>
            <a:r>
              <a:rPr lang="en-US" i="1" dirty="0" err="1" smtClean="0"/>
              <a:t>w</a:t>
            </a:r>
            <a:r>
              <a:rPr lang="en-US" baseline="-25000" dirty="0" err="1" smtClean="0"/>
              <a:t>o</a:t>
            </a:r>
            <a:r>
              <a:rPr lang="ru-RU" dirty="0" smtClean="0"/>
              <a:t>, Н/кН, с покрытиями различного типа</a:t>
            </a:r>
            <a:endParaRPr lang="ru-RU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9414" y="2314574"/>
            <a:ext cx="9183413" cy="2703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47342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Провозная способность дороги, т/</a:t>
            </a:r>
            <a:r>
              <a:rPr lang="ru-RU" dirty="0" err="1" smtClean="0"/>
              <a:t>сут</a:t>
            </a:r>
            <a:r>
              <a:rPr lang="ru-RU" dirty="0" smtClean="0"/>
              <a:t>, определяется</a:t>
            </a:r>
          </a:p>
          <a:p>
            <a:pPr>
              <a:buNone/>
            </a:pPr>
            <a:r>
              <a:rPr lang="ru-RU" dirty="0" smtClean="0"/>
              <a:t>где </a:t>
            </a:r>
            <a:r>
              <a:rPr lang="ru-RU" i="1" dirty="0" err="1" smtClean="0"/>
              <a:t>П</a:t>
            </a:r>
            <a:r>
              <a:rPr lang="ru-RU" baseline="-25000" dirty="0" err="1" smtClean="0"/>
              <a:t>у</a:t>
            </a:r>
            <a:r>
              <a:rPr lang="ru-RU" dirty="0" smtClean="0"/>
              <a:t> – пропускная способность ограничивающего участка дороги, автомобилей/</a:t>
            </a:r>
            <a:r>
              <a:rPr lang="ru-RU" dirty="0" err="1" smtClean="0"/>
              <a:t>сут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en-US" i="1" dirty="0" smtClean="0"/>
              <a:t>f</a:t>
            </a:r>
            <a:r>
              <a:rPr lang="ru-RU" baseline="-25000" dirty="0" err="1" smtClean="0"/>
              <a:t>р</a:t>
            </a:r>
            <a:r>
              <a:rPr lang="ru-RU" dirty="0" smtClean="0"/>
              <a:t> – коэффициент резерва пропускной способности (</a:t>
            </a:r>
            <a:r>
              <a:rPr lang="en-US" i="1" dirty="0" smtClean="0"/>
              <a:t>f</a:t>
            </a:r>
            <a:r>
              <a:rPr lang="ru-RU" baseline="-25000" dirty="0" err="1" smtClean="0"/>
              <a:t>р</a:t>
            </a:r>
            <a:r>
              <a:rPr lang="ru-RU" dirty="0" smtClean="0"/>
              <a:t> = 1,75÷2);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en-US" i="1" dirty="0" smtClean="0"/>
              <a:t>q</a:t>
            </a:r>
            <a:r>
              <a:rPr lang="ru-RU" dirty="0" smtClean="0"/>
              <a:t> – грузоподъемность автомобиля, т.</a:t>
            </a:r>
            <a:endParaRPr lang="ru-RU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09950" y="900774"/>
            <a:ext cx="2324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68806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Распределение дорог по категориям в зависимости от грузонапряженности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5396" y="2643182"/>
            <a:ext cx="9133250" cy="208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12184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Примерное распределение карьерных автодорог каждой категории по назначению, сроку службы и средней скорости движения</a:t>
            </a:r>
            <a:endParaRPr lang="ru-RU" sz="28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4263" y="1233219"/>
            <a:ext cx="7291075" cy="5624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74456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9144000" cy="18573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Автомобильные дороги состоят из </a:t>
            </a:r>
            <a:r>
              <a:rPr lang="ru-RU" sz="2400" b="1" dirty="0" smtClean="0"/>
              <a:t>земляного полотна с искусственными сооружениями, проезжей части и обочин</a:t>
            </a:r>
            <a:r>
              <a:rPr lang="ru-RU" sz="2400" dirty="0" smtClean="0"/>
              <a:t>. Устойчивость земляного полотна достигается укладкой его из прочных грунтов и устройствами отвода поверхностных и грунтовых вод.</a:t>
            </a:r>
            <a:endParaRPr lang="ru-RU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98385"/>
            <a:ext cx="9144000" cy="394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0" y="5572140"/>
            <a:ext cx="9144000" cy="12858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Поперечное сечение автодороги в рыхлых (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</a:t>
            </a:r>
            <a:r>
              <a:rPr kumimoji="0" lang="ru-RU" sz="24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скальных породах (</a:t>
            </a:r>
            <a:r>
              <a:rPr kumimoji="0" lang="ru-RU" sz="24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</a:t>
            </a:r>
            <a:r>
              <a:rPr kumimoji="0" lang="ru-RU" sz="24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и на съездах (</a:t>
            </a:r>
            <a:r>
              <a:rPr kumimoji="0" lang="ru-RU" sz="24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</a:t>
            </a:r>
            <a:r>
              <a:rPr kumimoji="0" lang="ru-RU" sz="24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i="1" baseline="0" dirty="0" smtClean="0"/>
              <a:t>1</a:t>
            </a:r>
            <a:r>
              <a:rPr lang="ru-RU" sz="2400" baseline="0" dirty="0" smtClean="0"/>
              <a:t> – земляное полотно; </a:t>
            </a:r>
            <a:r>
              <a:rPr lang="ru-RU" sz="2400" i="1" baseline="0" dirty="0" smtClean="0"/>
              <a:t>2</a:t>
            </a:r>
            <a:r>
              <a:rPr lang="ru-RU" sz="2400" baseline="0" dirty="0" smtClean="0"/>
              <a:t> – проезжая часть; </a:t>
            </a:r>
            <a:r>
              <a:rPr lang="ru-RU" sz="2400" i="1" baseline="0" dirty="0" smtClean="0"/>
              <a:t>3</a:t>
            </a:r>
            <a:r>
              <a:rPr lang="ru-RU" sz="2400" dirty="0" smtClean="0"/>
              <a:t> – обочина; </a:t>
            </a:r>
            <a:r>
              <a:rPr lang="ru-RU" sz="2400" i="1" dirty="0" smtClean="0"/>
              <a:t>4</a:t>
            </a:r>
            <a:r>
              <a:rPr lang="ru-RU" sz="2400" dirty="0" smtClean="0"/>
              <a:t> – водоотводные сооружения; </a:t>
            </a:r>
            <a:r>
              <a:rPr lang="ru-RU" sz="2400" i="1" dirty="0" smtClean="0"/>
              <a:t>5</a:t>
            </a:r>
            <a:r>
              <a:rPr lang="ru-RU" sz="2400" dirty="0" smtClean="0"/>
              <a:t> - ограждение</a:t>
            </a:r>
            <a:endParaRPr kumimoji="0" lang="ru-RU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7430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При двухполосной схеме движения ширина проезжей части, м, постоянных автодорог определяется по формуле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ru-RU" i="1" dirty="0" smtClean="0"/>
              <a:t>В</a:t>
            </a:r>
            <a:r>
              <a:rPr lang="ru-RU" dirty="0" smtClean="0"/>
              <a:t> – ширина автомобиля, м;</a:t>
            </a:r>
          </a:p>
          <a:p>
            <a:pPr>
              <a:buNone/>
            </a:pPr>
            <a:r>
              <a:rPr lang="ru-RU" i="1" dirty="0" smtClean="0"/>
              <a:t>       К</a:t>
            </a:r>
            <a:r>
              <a:rPr lang="en-US" i="1" baseline="-25000" dirty="0" smtClean="0"/>
              <a:t>v</a:t>
            </a:r>
            <a:r>
              <a:rPr lang="ru-RU" dirty="0" smtClean="0"/>
              <a:t> – коэффициент, учитывающий скорость встречных автомобилей (при </a:t>
            </a:r>
            <a:r>
              <a:rPr lang="en-US" i="1" dirty="0" smtClean="0"/>
              <a:t>v</a:t>
            </a:r>
            <a:r>
              <a:rPr lang="ru-RU" dirty="0" smtClean="0"/>
              <a:t> = 20÷30 км/ч </a:t>
            </a:r>
            <a:r>
              <a:rPr lang="ru-RU" i="1" dirty="0" smtClean="0"/>
              <a:t>К</a:t>
            </a:r>
            <a:r>
              <a:rPr lang="en-US" i="1" baseline="-25000" dirty="0" smtClean="0"/>
              <a:t>v</a:t>
            </a:r>
            <a:r>
              <a:rPr lang="en-US" dirty="0" smtClean="0"/>
              <a:t> </a:t>
            </a:r>
            <a:r>
              <a:rPr lang="ru-RU" dirty="0" smtClean="0"/>
              <a:t>= 1,6÷1,9);</a:t>
            </a:r>
          </a:p>
          <a:p>
            <a:pPr>
              <a:buNone/>
            </a:pPr>
            <a:r>
              <a:rPr lang="ru-RU" dirty="0" smtClean="0"/>
              <a:t>       Δ</a:t>
            </a:r>
            <a:r>
              <a:rPr lang="ru-RU" i="1" dirty="0" smtClean="0"/>
              <a:t>Ш</a:t>
            </a:r>
            <a:r>
              <a:rPr lang="ru-RU" dirty="0" smtClean="0"/>
              <a:t> – величина, учитывающая габариты автомобиля (для автосамосвалов грузоподъемностью 30-180 т равна соответственно 1,0-5,4 м).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213" y="1857364"/>
            <a:ext cx="3457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2007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Для достижения высоких технико-экономических показателей работы карьерных автосамосвалов рекомендуется следующая ширина дороги </a:t>
            </a:r>
            <a:r>
              <a:rPr lang="ru-RU" i="1" dirty="0" smtClean="0"/>
              <a:t>Ш</a:t>
            </a:r>
            <a:r>
              <a:rPr lang="ru-RU" dirty="0" smtClean="0"/>
              <a:t>, м, для встречного </a:t>
            </a:r>
            <a:r>
              <a:rPr lang="ru-RU" dirty="0" err="1" smtClean="0"/>
              <a:t>двухполосного</a:t>
            </a:r>
            <a:r>
              <a:rPr lang="ru-RU" dirty="0" smtClean="0"/>
              <a:t> движения.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3063000"/>
            <a:ext cx="9144032" cy="115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99091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На криволинейных участках трассы проезжая часть выполняется с уширением, м, размер которого определяется по выражению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v</a:t>
            </a:r>
            <a:r>
              <a:rPr lang="en-US" dirty="0" smtClean="0"/>
              <a:t> – </a:t>
            </a:r>
            <a:r>
              <a:rPr lang="ru-RU" dirty="0" smtClean="0"/>
              <a:t>скорость движения, км/ч;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en-US" i="1" dirty="0" smtClean="0"/>
              <a:t>R</a:t>
            </a:r>
            <a:r>
              <a:rPr lang="en-US" dirty="0" smtClean="0"/>
              <a:t> – </a:t>
            </a:r>
            <a:r>
              <a:rPr lang="ru-RU" dirty="0" smtClean="0"/>
              <a:t>радиус кривой по оси дороги, м;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en-US" i="1" dirty="0" smtClean="0"/>
              <a:t>l</a:t>
            </a:r>
            <a:r>
              <a:rPr lang="ru-RU" dirty="0" smtClean="0"/>
              <a:t> – колесная база автомобиля, м.</a:t>
            </a:r>
          </a:p>
          <a:p>
            <a:pPr>
              <a:buNone/>
            </a:pPr>
            <a:r>
              <a:rPr lang="ru-RU" dirty="0" smtClean="0"/>
              <a:t>При криволинейных траншеях и радиусах менее 200 м необходимо осуществлять смягчение продольного уклона на величину </a:t>
            </a:r>
            <a:r>
              <a:rPr lang="el-GR" dirty="0" smtClean="0"/>
              <a:t>Δ</a:t>
            </a:r>
            <a:r>
              <a:rPr lang="en-US" i="1" dirty="0" err="1" smtClean="0"/>
              <a:t>i</a:t>
            </a:r>
            <a:r>
              <a:rPr lang="ru-RU" dirty="0" smtClean="0"/>
              <a:t> ‰, равную удельному сопротивлению от кривой.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71738" y="1814505"/>
            <a:ext cx="42005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79208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Минимальные радиусы кривых для автосамосвалов различной грузоподъемности</a:t>
            </a:r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3" y="2090737"/>
            <a:ext cx="9144033" cy="323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5527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Дорожная одежда</a:t>
            </a:r>
            <a:r>
              <a:rPr lang="ru-RU" dirty="0" smtClean="0"/>
              <a:t> выполняется в один или несколько конструктивных слоев из различных материалов.</a:t>
            </a:r>
          </a:p>
          <a:p>
            <a:pPr>
              <a:buNone/>
            </a:pPr>
            <a:r>
              <a:rPr lang="ru-RU" b="1" dirty="0" smtClean="0"/>
              <a:t>Покрытие</a:t>
            </a:r>
            <a:r>
              <a:rPr lang="ru-RU" dirty="0" smtClean="0"/>
              <a:t> – верхний слой дорожной одежды, который в свою очередь состоит из </a:t>
            </a:r>
            <a:r>
              <a:rPr lang="ru-RU" b="1" dirty="0" smtClean="0"/>
              <a:t>слоя износа</a:t>
            </a:r>
            <a:r>
              <a:rPr lang="ru-RU" dirty="0" smtClean="0"/>
              <a:t>, периодически возобновляемого по мере его истирания, и </a:t>
            </a:r>
            <a:r>
              <a:rPr lang="ru-RU" b="1" dirty="0" smtClean="0"/>
              <a:t>основного слоя</a:t>
            </a:r>
            <a:r>
              <a:rPr lang="ru-RU" dirty="0" smtClean="0"/>
              <a:t>, определяющего эксплуатационные свойства покрытия.</a:t>
            </a:r>
          </a:p>
        </p:txBody>
      </p:sp>
    </p:spTree>
    <p:extLst>
      <p:ext uri="{BB962C8B-B14F-4D97-AF65-F5344CB8AC3E}">
        <p14:creationId xmlns:p14="http://schemas.microsoft.com/office/powerpoint/2010/main" val="13892423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702</Words>
  <Application>Microsoft Office PowerPoint</Application>
  <PresentationFormat>Экран (4:3)</PresentationFormat>
  <Paragraphs>46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3.1.2 Устройство карьерных автодорог</vt:lpstr>
      <vt:lpstr>Распределение дорог по категориям в зависимости от грузонапряженности</vt:lpstr>
      <vt:lpstr>Примерное распределение карьерных автодорог каждой категории по назначению, сроку службы и средней скорости движения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3.1.2 Устройство карьерных автодорог</dc:title>
  <dc:creator>User</dc:creator>
  <cp:lastModifiedBy>User</cp:lastModifiedBy>
  <cp:revision>1</cp:revision>
  <dcterms:created xsi:type="dcterms:W3CDTF">2016-09-28T19:19:43Z</dcterms:created>
  <dcterms:modified xsi:type="dcterms:W3CDTF">2020-08-31T13:49:58Z</dcterms:modified>
</cp:coreProperties>
</file>