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6CA59-BEF1-445D-A938-3AB82B5743D9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8EA42-BB2F-4D99-928E-1F19A2F03E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89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5E4E77BA-20B4-4287-BD5F-9BC7E300D375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643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E326CA94-6E3F-4978-839F-ED17DEEFBBDF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6436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5218A658-C297-488D-B784-8AFA36172FC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6437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8E195B76-3FFE-4F0B-83E5-4B0E2A94FE3A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6438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9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6B638DD7-9749-425C-BB08-70435402740C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10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5651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20D31FB5-F1A0-486B-AF01-A1AF47E3D8F0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10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565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6125" cy="34178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5455" cy="410427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11E968FC-0B02-42F2-9C4C-013FA7C9856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667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3584CCB3-2C41-491F-AABF-32904B16EB2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667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6125" cy="34178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5455" cy="410427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521004DC-4282-4052-8B24-DF85A1B730B5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745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8B40437C-AAF1-4CCB-8472-2D228115E06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746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D1948859-CAF7-4FB5-BBD0-AD359B85EC18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7461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F51E7C53-5C16-4711-BC3E-091B52312EEE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7462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3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C48435AD-2CA1-42B9-8362-C305A7D0CDFB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8483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714B8F0A-6A04-4526-A26C-D336A84377A9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8484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3E7F062-F6E4-400B-8ED4-A994325790A0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8485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7712" cy="34178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6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3" y="4343231"/>
            <a:ext cx="5476895" cy="410563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825CA541-EC3E-4E29-A3C7-5FEA17FE5B32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9507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AFF6D53E-B6AD-4579-81A1-52CE429DD447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9508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87796E6E-5B7A-4749-82B9-74CED00AF7F1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9509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7712" cy="34178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10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3" y="4343231"/>
            <a:ext cx="5476895" cy="410563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9765717B-1E08-4D3D-A157-05BDEFD026A4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0531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AE56C5C1-8CA3-4507-9666-FE9774854765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0532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F600A011-F1C0-499F-B0D7-A422D17C1094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0533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7712" cy="34178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4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3" y="4343231"/>
            <a:ext cx="5476895" cy="410563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8B7E5892-5384-4D4D-99DF-0F5A47A21EEE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6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155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E507FB8B-3FD9-44C4-87FB-5B07DC3B144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6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1556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83899E0F-3313-41CA-A824-E5711F4255A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6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1557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7712" cy="34178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8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3" y="4343231"/>
            <a:ext cx="5476895" cy="410563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8AD91D83-C464-4758-B1FB-F3F7E7836013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7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257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7BE98184-E1A5-4866-8FEF-D09474030AE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7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258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11F8E4BF-4284-49A1-B2E8-21FF89618F1E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7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2581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7712" cy="34178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82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3" y="4343231"/>
            <a:ext cx="5476895" cy="410563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F31C79E9-76A9-4533-BF1E-039BFE30604D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8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3603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4B8E9D90-1B2D-47D6-A8BC-83608E1FEB6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8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360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6125" cy="34178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5455" cy="410427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A6FB2931-3F27-45FE-9D6C-5D11B90C54FD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9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4627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E1305055-0F27-40F5-A666-BF0EC7591DCF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9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462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6125" cy="34178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5455" cy="410427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62721" y="162738"/>
            <a:ext cx="898128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1.4. ОСНОВЫ ТЕОРИИ РАСЧЕТА ТРАНСПОРТНЫХ МАШИН</a:t>
            </a:r>
          </a:p>
          <a:p>
            <a:pPr algn="ctr"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algn="ctr"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1.4.1. Производительность</a:t>
            </a:r>
          </a:p>
          <a:p>
            <a:pPr algn="ctr"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Под производительностью понимают количество груза, транспортируемое в единицу времени. За количество груза принимают тонну (т) или кубический метр (м</a:t>
            </a:r>
            <a:r>
              <a:rPr lang="en-US" sz="2900" baseline="33000">
                <a:solidFill>
                  <a:srgbClr val="000000"/>
                </a:solidFill>
                <a:latin typeface="Times New Roman" pitchFamily="16" charset="0"/>
              </a:rPr>
              <a:t>3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), за единицу времени – час (ч), в соответствии с этим различают производительность, выраженную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в единицах массы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Q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(т/ч) или единицах объема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V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(м</a:t>
            </a:r>
            <a:r>
              <a:rPr lang="en-US" sz="2900" baseline="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3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/ч). Связь между производительностью по массе и производительностью по объему определяется соотношением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Q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=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V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γ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где γ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– насыпная плотность транспортируемого груза.</a:t>
            </a:r>
          </a:p>
        </p:txBody>
      </p:sp>
    </p:spTree>
    <p:extLst>
      <p:ext uri="{BB962C8B-B14F-4D97-AF65-F5344CB8AC3E}">
        <p14:creationId xmlns:p14="http://schemas.microsoft.com/office/powerpoint/2010/main" val="1936632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/>
          </p:cNvSpPr>
          <p:nvPr/>
        </p:nvSpPr>
        <p:spPr bwMode="auto">
          <a:xfrm>
            <a:off x="326880" y="38885"/>
            <a:ext cx="8817120" cy="677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Из графика видно, что производительность транспортной машины цикличного  действия уменьшается с увеличением длины транспортирования, а производительность машины непрерывного действия от длины транспортирования не зависит.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Для подвесной канатной дороги или шахтной канатной откатки непрерывного действия, на которой груз перемещается в вагонетках грузоподъемностью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G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(кг), закрепленных на тяговом органе с определенным интервалом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l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м), линейная нагрузка будет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q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=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Gg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l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(Н/м), а производительность (т/ч)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=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l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el-GR" sz="2900">
                <a:solidFill>
                  <a:srgbClr val="000000"/>
                </a:solidFill>
                <a:latin typeface="Times New Roman" pitchFamily="16" charset="0"/>
              </a:rPr>
              <a:t>ν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интервал времени подачи груженых вагонеток на трассу.</a:t>
            </a:r>
          </a:p>
        </p:txBody>
      </p:sp>
      <p:pic>
        <p:nvPicPr>
          <p:cNvPr id="491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560" y="5443128"/>
            <a:ext cx="4216320" cy="414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9826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ChangeArrowheads="1"/>
          </p:cNvSpPr>
          <p:nvPr/>
        </p:nvSpPr>
        <p:spPr bwMode="auto">
          <a:xfrm>
            <a:off x="326880" y="21603"/>
            <a:ext cx="8817120" cy="5887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Эксплуатационная производительность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Q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эксп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фактическая производительность транспортной машины с учетом интенсивности загрузки и простоев по техническим, организационным и технологическим причинам.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Таким образом, эксплуатационная производительность  машины за год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                                  или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Т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раб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продолжительность работы транспортной машины в течение года, ч;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k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г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коэффициент готовности транспортной машины, выражающий вероятность ее исправного состояния в любой момент времени. </a:t>
            </a:r>
          </a:p>
        </p:txBody>
      </p:sp>
      <p:pic>
        <p:nvPicPr>
          <p:cNvPr id="501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81" y="3200213"/>
            <a:ext cx="3240000" cy="414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018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161" y="3200213"/>
            <a:ext cx="3153600" cy="43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2707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62721" y="162738"/>
            <a:ext cx="898128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Производительность транспортной машины определяется как ее конструктивными параметрами, так и физико-механическими характеристиками перемещаемых грузов, а также технологическими и организационными условиями эксплуатации.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В связи с этим различают производительности: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теоретическую,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техническую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,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эксплуатационную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Теоеретической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, или паспортной (указывается в паспорте машины), называют производительность, которая достигается при непрерывной	 работе машины с полной нагрузкой.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7005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82081" y="0"/>
            <a:ext cx="9061920" cy="505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Для машин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цикличного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действия теоретическая производительность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Q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ц.теор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(т/ч) или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V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ц.теор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(м</a:t>
            </a:r>
            <a:r>
              <a:rPr lang="en-US" sz="2900" baseline="33000">
                <a:solidFill>
                  <a:srgbClr val="000000"/>
                </a:solidFill>
                <a:latin typeface="Times New Roman" pitchFamily="16" charset="0"/>
              </a:rPr>
              <a:t>3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/ч) определяется соответственно грузоподъемностью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G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(т) транспортной машины (наибольшая допустимая к перевозке масса груза в вагоне, кузове  автосамосвала и т.д.) или ее вместимостью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V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м 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(м</a:t>
            </a:r>
            <a:r>
              <a:rPr lang="en-US" sz="2900" baseline="33000">
                <a:solidFill>
                  <a:srgbClr val="000000"/>
                </a:solidFill>
                <a:latin typeface="Times New Roman" pitchFamily="16" charset="0"/>
              </a:rPr>
              <a:t>3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) и длительностью рейса (цикла)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Т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(с, мин, ч).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Таким образом, считая длительность рейса в часах, например, можно записать                              т/ч или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                            м</a:t>
            </a:r>
            <a:r>
              <a:rPr lang="en-US" sz="2900" baseline="33000">
                <a:solidFill>
                  <a:srgbClr val="000000"/>
                </a:solidFill>
                <a:latin typeface="Times New Roman" pitchFamily="16" charset="0"/>
              </a:rPr>
              <a:t>3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/ч.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</p:txBody>
      </p:sp>
      <p:pic>
        <p:nvPicPr>
          <p:cNvPr id="419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040" y="3418715"/>
            <a:ext cx="2462400" cy="44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198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21" y="3908367"/>
            <a:ext cx="2462400" cy="44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9955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441" y="4245566"/>
            <a:ext cx="4605120" cy="43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250561" y="1955726"/>
            <a:ext cx="8684640" cy="223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Длительность рейса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Т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(цикла) транспортной машины определяется затратами времени на погрузку (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пог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), движение с грузом  (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гр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), разгрузку  (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), движение порожняком  (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пор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) и маневровые операции  (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м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24856312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62720" y="53286"/>
            <a:ext cx="8817120" cy="661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Для машин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непрерывного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действия теоретическая производительность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Q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н.теор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(т/ч) или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V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н.теор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(м</a:t>
            </a:r>
            <a:r>
              <a:rPr lang="en-US" sz="2900" baseline="33000">
                <a:solidFill>
                  <a:srgbClr val="000000"/>
                </a:solidFill>
                <a:latin typeface="Times New Roman" pitchFamily="16" charset="0"/>
              </a:rPr>
              <a:t>3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/ч) определяется соответственно линейной нагрузкой (на единицу длины)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q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(Н/м) или линейной вместимостью, определяемой максимальной площадью поперечного сечения груза на грузонесущем органе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п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(м</a:t>
            </a:r>
            <a:r>
              <a:rPr lang="en-US" sz="2900" baseline="3300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), движущегося со скоростью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v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(м/с).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Таким образом,                                   или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Минутную теоретическую проиводительность подземных ленточных конвейеров принято называть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приемной способностью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, т.е. максимальное количество горной массы, которую может принять в минуту движущаяся лента конвейера (т/мин или м</a:t>
            </a:r>
            <a:r>
              <a:rPr lang="en-US" sz="2900" baseline="33000">
                <a:solidFill>
                  <a:srgbClr val="000000"/>
                </a:solidFill>
                <a:latin typeface="Times New Roman" pitchFamily="16" charset="0"/>
              </a:rPr>
              <a:t>3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/мин).</a:t>
            </a: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400" y="2975353"/>
            <a:ext cx="2920320" cy="440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400" y="3429001"/>
            <a:ext cx="3136320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1167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62720" y="53287"/>
            <a:ext cx="8817120" cy="428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В реальных условиях эксплуатации пользуются значениями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технической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эксплуатационной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производительности.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Техническая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производительность соответствует номинальному режиму работы транспортной машины при полном использовании ее конструктивных возможностей.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607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162720" y="0"/>
            <a:ext cx="8956800" cy="49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Для транспортных машин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цикличного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действия: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                                или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К</a:t>
            </a:r>
            <a:r>
              <a:rPr lang="en-US" sz="2900" i="1" baseline="-33000">
                <a:solidFill>
                  <a:srgbClr val="000000"/>
                </a:solidFill>
                <a:latin typeface="Times New Roman" pitchFamily="16" charset="0"/>
              </a:rPr>
              <a:t>q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К</a:t>
            </a:r>
            <a:r>
              <a:rPr lang="en-US" sz="2900" i="1" baseline="-33000">
                <a:solidFill>
                  <a:srgbClr val="000000"/>
                </a:solidFill>
                <a:latin typeface="Times New Roman" pitchFamily="16" charset="0"/>
              </a:rPr>
              <a:t>v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соответственно коэффициент использования грузопоодемности машины и вместимости грузонесущего органа;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Т'</a:t>
            </a:r>
            <a:r>
              <a:rPr lang="en-US" sz="2900" baseline="-33000">
                <a:solidFill>
                  <a:srgbClr val="000000"/>
                </a:solidFill>
                <a:latin typeface="Times New Roman" pitchFamily="16" charset="0"/>
              </a:rPr>
              <a:t>р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время цикла с учетом необходимых технологических простоев (например, при обмене транспортных средств у экскаватора или погрузочной машины и т.д.).</a:t>
            </a:r>
          </a:p>
        </p:txBody>
      </p:sp>
      <p:pic>
        <p:nvPicPr>
          <p:cNvPr id="460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498292"/>
            <a:ext cx="2920320" cy="44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608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401" y="489652"/>
            <a:ext cx="3067200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6389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326880" y="0"/>
            <a:ext cx="8817120" cy="6616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Для машин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непрерывного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действия: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                                            или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k</a:t>
            </a:r>
            <a:r>
              <a:rPr lang="el-GR" sz="2900" baseline="-25000">
                <a:solidFill>
                  <a:srgbClr val="000000"/>
                </a:solidFill>
                <a:latin typeface="Times New Roman" pitchFamily="16" charset="0"/>
              </a:rPr>
              <a:t>ψ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коэффициент, учитывающий степень заполнения геометрического сечения грузонесущего органа, причем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k</a:t>
            </a:r>
            <a:r>
              <a:rPr lang="el-GR" sz="2900" baseline="-25000">
                <a:solidFill>
                  <a:srgbClr val="000000"/>
                </a:solidFill>
                <a:latin typeface="Times New Roman" pitchFamily="16" charset="0"/>
              </a:rPr>
              <a:t>ψ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 =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en-US" sz="2900" baseline="-25000">
                <a:solidFill>
                  <a:srgbClr val="000000"/>
                </a:solidFill>
                <a:latin typeface="Times New Roman" pitchFamily="16" charset="0"/>
              </a:rPr>
              <a:t>0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фактическая площадь поперечного сечения груза на грузонесущем органе, м</a:t>
            </a:r>
            <a:r>
              <a:rPr lang="ru-RU" sz="2900" baseline="3000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0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максимально возможная площадь поперечного сечения груза на грузонесущем органе, соответствующая его геометрическим параметрам и свойствам груза, м</a:t>
            </a:r>
            <a:r>
              <a:rPr lang="ru-RU" sz="2900" baseline="3000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 lvl="1" indent="-254884"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k</a:t>
            </a:r>
            <a:r>
              <a:rPr lang="el-GR" sz="2900" baseline="-25000">
                <a:solidFill>
                  <a:srgbClr val="000000"/>
                </a:solidFill>
                <a:latin typeface="Times New Roman" pitchFamily="16" charset="0"/>
              </a:rPr>
              <a:t>β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коэффициент, учитывающий изменение производительности машины непрерывного действия от угла наклона ее установки;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el-GR" sz="2900" i="1">
                <a:solidFill>
                  <a:srgbClr val="000000"/>
                </a:solidFill>
                <a:latin typeface="Times New Roman" pitchFamily="16" charset="0"/>
              </a:rPr>
              <a:t>ν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 –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скорость движения тягового органа, м/с.</a:t>
            </a:r>
          </a:p>
        </p:txBody>
      </p:sp>
      <p:pic>
        <p:nvPicPr>
          <p:cNvPr id="4710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00" y="489651"/>
            <a:ext cx="3957120" cy="414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000" y="489651"/>
            <a:ext cx="3896640" cy="48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3145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880" y="1749784"/>
            <a:ext cx="5484960" cy="514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260640" y="4321"/>
            <a:ext cx="9001440" cy="187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Зависимость производительности транспортной машины </a:t>
            </a:r>
            <a:r>
              <a:rPr lang="en-US" sz="2900" b="1" i="1">
                <a:solidFill>
                  <a:srgbClr val="000000"/>
                </a:solidFill>
                <a:latin typeface="Times New Roman" pitchFamily="16" charset="0"/>
              </a:rPr>
              <a:t>Q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от длины транспортирования </a:t>
            </a:r>
            <a:r>
              <a:rPr lang="en-US" sz="2900" b="1" i="1">
                <a:solidFill>
                  <a:srgbClr val="000000"/>
                </a:solidFill>
                <a:latin typeface="Times New Roman" pitchFamily="16" charset="0"/>
              </a:rPr>
              <a:t>L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для машин периодического (</a:t>
            </a:r>
            <a:r>
              <a:rPr lang="ru-RU" sz="2900" b="1" i="1">
                <a:solidFill>
                  <a:srgbClr val="000000"/>
                </a:solidFill>
                <a:latin typeface="Times New Roman" pitchFamily="16" charset="0"/>
              </a:rPr>
              <a:t>1</a:t>
            </a: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)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и непрерывного действия (</a:t>
            </a:r>
            <a:r>
              <a:rPr lang="ru-RU" sz="2900" b="1" i="1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932633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606</Words>
  <Application>Microsoft Office PowerPoint</Application>
  <PresentationFormat>Экран (4:3)</PresentationFormat>
  <Paragraphs>76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2016-09-28T19:05:12Z</dcterms:created>
  <dcterms:modified xsi:type="dcterms:W3CDTF">2020-08-31T13:32:28Z</dcterms:modified>
</cp:coreProperties>
</file>