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37659-2F8B-4E87-BEF9-AFF5775E4DC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30D0B-2002-4DCC-B532-C33BAE0B0F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0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04D5DA4-1032-4DEE-B002-2A885B09254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5955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31281D8C-CA2F-4271-8EAE-9E26CF519CE4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6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01E5062B-6938-4FB0-B762-0AD265499C66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0FF6A00A-8137-4F25-8B25-813E27A5246B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59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1707E25-5900-4221-8260-6A88B313955F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6979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3C45264A-D5C1-4B42-8622-385607F41FB9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80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1DDB68D2-9730-4F52-9330-51888499DEC1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81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B5867AFF-2AF1-44B0-8FF1-D061FEA84393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8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69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E2A77E-D244-4101-81B1-3D7DF0A79FD1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8003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1F6EA917-E0A3-4905-B676-795CE94D83C1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9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8004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18A90E08-8D0D-4DE2-878C-3D64A3A5CC18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9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EA4989C1-EA9D-4EC6-8921-F2D7CAEF3339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9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800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80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FC9DE93-4FC6-43D2-BE52-6A654ECC31BB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9027" name="Text Box 1"/>
          <p:cNvSpPr txBox="1">
            <a:spLocks noChangeArrowheads="1"/>
          </p:cNvSpPr>
          <p:nvPr/>
        </p:nvSpPr>
        <p:spPr bwMode="auto">
          <a:xfrm>
            <a:off x="3881208" y="8685103"/>
            <a:ext cx="2963831" cy="44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56DA367C-20B1-4268-B70D-CF5B6B33FAD9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28" name="Text Box 2"/>
          <p:cNvSpPr txBox="1">
            <a:spLocks noChangeArrowheads="1"/>
          </p:cNvSpPr>
          <p:nvPr/>
        </p:nvSpPr>
        <p:spPr bwMode="auto">
          <a:xfrm>
            <a:off x="3881208" y="8685103"/>
            <a:ext cx="2965271" cy="4466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89B63A84-907F-4390-8A24-3A652EEA4106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29" name="Text Box 3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A9BDE28D-3F36-4109-A590-451F93838275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12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9030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90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157E2-B02E-4796-8FD7-1573A3759C37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E9FA7-7D47-46B7-AC0F-D2BC878AC8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0" y="162738"/>
            <a:ext cx="9144000" cy="669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pPr algn="ctr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1.1. ОБЩИЕ СВЕДЕНИЯ О КАРЕРНЫХ ТРАНСПОРТНЫХ МАШИНАХ</a:t>
            </a:r>
          </a:p>
          <a:p>
            <a:pPr algn="ctr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1.1.1.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Виды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карьерных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транспортных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машиин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. Классификация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транспортных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машин</a:t>
            </a:r>
            <a:endParaRPr lang="en-US" sz="29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</a:endParaRP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Желенодорожный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преднаначен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для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имеющих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относительно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большие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размеры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плане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объемы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перевозки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20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150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т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глубину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разработки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250 м,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расстояние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транспортирования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5-15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Rectangle 1"/>
          <p:cNvSpPr>
            <a:spLocks noChangeArrowheads="1"/>
          </p:cNvSpPr>
          <p:nvPr/>
        </p:nvSpPr>
        <p:spPr bwMode="auto">
          <a:xfrm>
            <a:off x="0" y="-135374"/>
            <a:ext cx="9144000" cy="710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>
            <a:spAutoFit/>
          </a:bodyPr>
          <a:lstStyle/>
          <a:p>
            <a:pPr indent="408966" eaLnBrk="0">
              <a:defRPr/>
            </a:pPr>
            <a:r>
              <a:rPr lang="ru-RU" sz="2500" dirty="0">
                <a:solidFill>
                  <a:srgbClr val="C00000"/>
                </a:solidFill>
              </a:rPr>
              <a:t>К установкам непрерывного действия относятся:</a:t>
            </a:r>
          </a:p>
          <a:p>
            <a:pPr indent="408966" eaLnBrk="0">
              <a:defRPr/>
            </a:pPr>
            <a:r>
              <a:rPr lang="ru-RU" sz="2500" dirty="0"/>
              <a:t>- оборудование для доставки груза под действием собственного веса (рудоспуски);</a:t>
            </a:r>
          </a:p>
          <a:p>
            <a:pPr indent="408966" eaLnBrk="0">
              <a:defRPr/>
            </a:pPr>
            <a:r>
              <a:rPr lang="ru-RU" sz="2500" dirty="0"/>
              <a:t>- качающиеся и вибрационные конвейеры и питатели (перемещение груза скольжением или микробросками по грузонесущему органу);</a:t>
            </a:r>
          </a:p>
          <a:p>
            <a:pPr indent="408966" eaLnBrk="0">
              <a:defRPr/>
            </a:pPr>
            <a:r>
              <a:rPr lang="ru-RU" sz="2500" dirty="0"/>
              <a:t>- ленточные конвейеры (обычные и специальные: телескопические, ленточно-канатные и ленточно-цепные, ленточно-тележечные, </a:t>
            </a:r>
            <a:r>
              <a:rPr lang="ru-RU" sz="2500" dirty="0" err="1"/>
              <a:t>крутонаклонные</a:t>
            </a:r>
            <a:r>
              <a:rPr lang="ru-RU" sz="2500" dirty="0"/>
              <a:t> конвейеры);</a:t>
            </a:r>
          </a:p>
          <a:p>
            <a:pPr indent="408966" eaLnBrk="0">
              <a:defRPr/>
            </a:pPr>
            <a:r>
              <a:rPr lang="ru-RU" sz="2500" dirty="0"/>
              <a:t>- скребковые конвейеры (с верхней или нижней рабочей ветвью, перемещение горной массы сплошным или прерывным (порционным) волочением;</a:t>
            </a:r>
          </a:p>
          <a:p>
            <a:pPr indent="408966" eaLnBrk="0">
              <a:defRPr/>
            </a:pPr>
            <a:r>
              <a:rPr lang="ru-RU" sz="2500" dirty="0"/>
              <a:t>- пластинчатые конвейеры (забойные пластинчатые конвейеры, предназначенные для доставки руды из-под навала, и аккумулирующие или</a:t>
            </a:r>
            <a:r>
              <a:rPr lang="en-US" sz="2500" dirty="0"/>
              <a:t> </a:t>
            </a:r>
            <a:r>
              <a:rPr lang="ru-RU" sz="2500" dirty="0"/>
              <a:t>магистральные пластинчатые конвейеры);</a:t>
            </a:r>
          </a:p>
          <a:p>
            <a:pPr indent="408966" eaLnBrk="0">
              <a:defRPr/>
            </a:pPr>
            <a:r>
              <a:rPr lang="ru-RU" sz="2500" dirty="0"/>
              <a:t>- пневматический и гидравлический трубопроводный транспорт (самотечный и напорный).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339876"/>
            <a:ext cx="9144000" cy="633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 anchor="ctr">
            <a:spAutoFit/>
          </a:bodyPr>
          <a:lstStyle/>
          <a:p>
            <a:r>
              <a:rPr lang="ru-RU" sz="2500" dirty="0">
                <a:solidFill>
                  <a:srgbClr val="C00000"/>
                </a:solidFill>
              </a:rPr>
              <a:t>К подземным установкам прерывного (периодического) действия относятся:</a:t>
            </a:r>
          </a:p>
          <a:p>
            <a:r>
              <a:rPr lang="ru-RU" sz="2500" dirty="0"/>
              <a:t>- самоходные машины (погрузочные, погрузочно-транспортные и транспортные);</a:t>
            </a:r>
          </a:p>
          <a:p>
            <a:r>
              <a:rPr lang="ru-RU" sz="2500" dirty="0"/>
              <a:t>- скреперные установки;</a:t>
            </a:r>
          </a:p>
          <a:p>
            <a:r>
              <a:rPr lang="ru-RU" sz="2500" dirty="0"/>
              <a:t>- локомотивный транспорт (грузовые, пассажирские и специальные вспомогательные вагонетки, перемещаемые локомотивом – электровозом, </a:t>
            </a:r>
            <a:r>
              <a:rPr lang="ru-RU" sz="2500" dirty="0" err="1"/>
              <a:t>дизелевозом</a:t>
            </a:r>
            <a:r>
              <a:rPr lang="ru-RU" sz="2500" dirty="0"/>
              <a:t> или </a:t>
            </a:r>
            <a:r>
              <a:rPr lang="ru-RU" sz="2500" dirty="0" err="1"/>
              <a:t>гировозом</a:t>
            </a:r>
            <a:r>
              <a:rPr lang="ru-RU" sz="2500" dirty="0"/>
              <a:t>).</a:t>
            </a:r>
          </a:p>
          <a:p>
            <a:r>
              <a:rPr lang="ru-RU" sz="2500" dirty="0"/>
              <a:t>К карьерным установкам прерывного (периодического) действия относятся:</a:t>
            </a:r>
          </a:p>
          <a:p>
            <a:r>
              <a:rPr lang="ru-RU" sz="2500" dirty="0"/>
              <a:t>- железнодорожный транспорт (думпкары,</a:t>
            </a:r>
            <a:r>
              <a:rPr lang="en-US" sz="2500" dirty="0"/>
              <a:t> </a:t>
            </a:r>
            <a:r>
              <a:rPr lang="ru-RU" sz="2500" dirty="0"/>
              <a:t>гондолы, хопперы и грузовые платформы, перемещаемые локомотивом – электровозом или тепловозом);</a:t>
            </a:r>
          </a:p>
          <a:p>
            <a:r>
              <a:rPr lang="ru-RU" sz="2500" dirty="0"/>
              <a:t>- автомобильный транспорт (автосамосвалы с кузовом, разгружающимся опрокидыванием назад, и полуприцепы с</a:t>
            </a:r>
            <a:r>
              <a:rPr lang="en-US" sz="2500" dirty="0"/>
              <a:t> </a:t>
            </a:r>
            <a:r>
              <a:rPr lang="ru-RU" sz="2500" dirty="0"/>
              <a:t>разгрузкой назад, набок или через дно).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0" y="-51845"/>
            <a:ext cx="9144000" cy="69631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Карьерные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транспортные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имеют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ряд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особенностей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сравнению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промышленными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машинами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Во-первых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пункты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погрузки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а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иногда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разгрузки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постоянно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изменяют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свое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положение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перемещаясь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вслед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фронтом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работ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Во-вторых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необходимость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разработке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глубинных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так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нагорных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месторождений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начительных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уклонов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которые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обусловливают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вид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тип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перевозимого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скорость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движения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т.д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В-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третьих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карьерный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являясь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промежуточным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звеном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между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процессами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выемки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переработки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или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складирования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определяет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организационную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параметрическую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взаимосвязь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между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предыдущим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последующим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технологическими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процессами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6481" y="129614"/>
            <a:ext cx="822816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Автомобильный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имеет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широкую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область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применения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малой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средней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производственной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мощности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грузооборотом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15-20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т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расстоянии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транспортирования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1,5-3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крупных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карьеров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(70-100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т)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расстоянии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транспортирования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5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отдельных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случаях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более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Конвейерный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последнее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время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эффективно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применяется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как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мягких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породах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грузооборотах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50-60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т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более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так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скальных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породах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грузооборотах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20-30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млн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т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расстоянии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транспортирования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4-6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отдельных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случаях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20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Достоинства железнодорожного транспорта:</a:t>
            </a:r>
          </a:p>
          <a:p>
            <a:r>
              <a:rPr lang="ru-RU" sz="2200" dirty="0"/>
              <a:t>- возможность использования любых видов энергии и типов локомотивов;</a:t>
            </a:r>
          </a:p>
          <a:p>
            <a:r>
              <a:rPr lang="ru-RU" sz="2200" dirty="0"/>
              <a:t>- небольшой расход энергии вследствие малого удельного сопротивления движению подвижного состава по рельсовым путям;</a:t>
            </a:r>
          </a:p>
          <a:p>
            <a:r>
              <a:rPr lang="ru-RU" sz="2200" dirty="0"/>
              <a:t>- возможность достижения большой производительности при любом расстоянии перевозок за счёт пропуска по путям большого числа поездов и увеличения полезной массы поезда до 1500т и более;</a:t>
            </a:r>
          </a:p>
          <a:p>
            <a:r>
              <a:rPr lang="ru-RU" sz="2200" dirty="0"/>
              <a:t>- возможность автоматизации движения транспортных средств и управления транспортными операциями;</a:t>
            </a:r>
          </a:p>
          <a:p>
            <a:r>
              <a:rPr lang="ru-RU" sz="2200" dirty="0"/>
              <a:t>- надежность работы в любых климатических и горно-геологических условиях;</a:t>
            </a:r>
          </a:p>
          <a:p>
            <a:r>
              <a:rPr lang="ru-RU" sz="2200" dirty="0"/>
              <a:t>- сравнительно небольшой штат поездных бригад;</a:t>
            </a:r>
          </a:p>
          <a:p>
            <a:r>
              <a:rPr lang="ru-RU" sz="2200" dirty="0"/>
              <a:t>- небольшие расходы на ремонт, содержание и амортизацию подвижного состава вследствие его прочности;</a:t>
            </a:r>
          </a:p>
          <a:p>
            <a:r>
              <a:rPr lang="ru-RU" sz="2200" dirty="0"/>
              <a:t>- надежность и значительный срок службы (до 20-25 лет);</a:t>
            </a:r>
          </a:p>
          <a:p>
            <a:r>
              <a:rPr lang="ru-RU" sz="2200" dirty="0"/>
              <a:t>- низкие затраты на 1 т км перевозки (меньше чем при автомобильном и конвейерном в 4-6 раз).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Недостатки железнодорожного транспорта:</a:t>
            </a:r>
          </a:p>
          <a:p>
            <a:r>
              <a:rPr lang="ru-RU" sz="2200" dirty="0"/>
              <a:t>- наибольшие требования к плану и профилю пути;</a:t>
            </a:r>
          </a:p>
          <a:p>
            <a:r>
              <a:rPr lang="ru-RU" sz="2200" dirty="0"/>
              <a:t>- большая протяженность фронта работ на уступах (не менее 400-500 м);</a:t>
            </a:r>
          </a:p>
          <a:p>
            <a:r>
              <a:rPr lang="ru-RU" sz="2200" dirty="0"/>
              <a:t>- кривые большого радиуса (не менее 120-150 м для широкой колеи);</a:t>
            </a:r>
          </a:p>
          <a:p>
            <a:r>
              <a:rPr lang="ru-RU" sz="2200" dirty="0"/>
              <a:t>- небольшие подъёмы и уклоны путей;</a:t>
            </a:r>
          </a:p>
          <a:p>
            <a:r>
              <a:rPr lang="ru-RU" sz="2200" dirty="0"/>
              <a:t>-резко возрастают длина и объёмы наклонных траншей, общий объём горных работ и срок строительства карьера;</a:t>
            </a:r>
          </a:p>
          <a:p>
            <a:r>
              <a:rPr lang="ru-RU" sz="2200" dirty="0"/>
              <a:t>- велики капитальные затраты на транспорт;</a:t>
            </a:r>
          </a:p>
          <a:p>
            <a:r>
              <a:rPr lang="ru-RU" sz="2200" dirty="0"/>
              <a:t>- усложняются доступ к забоям, организация движения;</a:t>
            </a:r>
          </a:p>
          <a:p>
            <a:r>
              <a:rPr lang="ru-RU" sz="2200" dirty="0"/>
              <a:t>- снижается маневренность транспортных средств, трудоёмки процессы перемещения и содержания путей;</a:t>
            </a:r>
          </a:p>
          <a:p>
            <a:r>
              <a:rPr lang="ru-RU" sz="2200" dirty="0"/>
              <a:t>-усложняется технология и механизация отвальных работ.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Достоинства автотранспорта:</a:t>
            </a:r>
          </a:p>
          <a:p>
            <a:r>
              <a:rPr lang="ru-RU" sz="2200" dirty="0"/>
              <a:t>- автономность </a:t>
            </a:r>
            <a:r>
              <a:rPr lang="ru-RU" sz="2200" dirty="0" err="1"/>
              <a:t>энергоисточника</a:t>
            </a:r>
            <a:r>
              <a:rPr lang="ru-RU" sz="2200" dirty="0"/>
              <a:t>;</a:t>
            </a:r>
          </a:p>
          <a:p>
            <a:r>
              <a:rPr lang="ru-RU" sz="2200" dirty="0"/>
              <a:t>- гибкость, манёвренность и взаимная независимость работы автосамосвалов, что упрощает схемы движения;</a:t>
            </a:r>
          </a:p>
          <a:p>
            <a:r>
              <a:rPr lang="ru-RU" sz="2200" dirty="0"/>
              <a:t>- невысокая требовательность к плану и профилю автомобильных дорог (допускаются радиусы 20-25м), что сокращает расстояния перевозок в 2-3 раза по сравнению с железнодорожным транспортом;</a:t>
            </a:r>
          </a:p>
          <a:p>
            <a:r>
              <a:rPr lang="ru-RU" sz="2200" dirty="0"/>
              <a:t>- меньшие объёмы наклонных траншей и горно-строительных работ(до 40-50%), а следовательно, меньшие сроки и затраты (на 20-25%) на строительство карьеров;</a:t>
            </a:r>
          </a:p>
          <a:p>
            <a:r>
              <a:rPr lang="ru-RU" sz="2200" dirty="0"/>
              <a:t>- отсутствие рельсовых путей и контактной сети упрощает организацию работ;</a:t>
            </a:r>
          </a:p>
          <a:p>
            <a:r>
              <a:rPr lang="ru-RU" sz="2200" dirty="0"/>
              <a:t>-максимальная производительность экскаваторов может быть на 20-25% больше их производительности при железнодорожном транспорте;</a:t>
            </a:r>
          </a:p>
          <a:p>
            <a:r>
              <a:rPr lang="ru-RU" sz="2200" dirty="0"/>
              <a:t>-затраты на отвальные работы существенно уменьшаются;</a:t>
            </a:r>
          </a:p>
          <a:p>
            <a:r>
              <a:rPr lang="ru-RU" sz="2200" dirty="0"/>
              <a:t>-повышается концентрация работ, увеличивается темп углубления горных работ.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Недостатки автотранспорта:</a:t>
            </a:r>
          </a:p>
          <a:p>
            <a:r>
              <a:rPr lang="ru-RU" sz="2200" dirty="0"/>
              <a:t>- экономическая эффективность только при небольших расстояниях перевозок (до 2-5 км);</a:t>
            </a:r>
          </a:p>
          <a:p>
            <a:r>
              <a:rPr lang="ru-RU" sz="2200" dirty="0"/>
              <a:t>- высокая интенсивность движения (до 10-12 тыс. рейсов в сутки по главным автодорогам);</a:t>
            </a:r>
          </a:p>
          <a:p>
            <a:r>
              <a:rPr lang="ru-RU" sz="2200" dirty="0"/>
              <a:t>- большой парк машин и штат водителей;</a:t>
            </a:r>
          </a:p>
          <a:p>
            <a:r>
              <a:rPr lang="ru-RU" sz="2200" dirty="0"/>
              <a:t>- сравнительно высокие расходы на топливо и смазочные материалы;</a:t>
            </a:r>
          </a:p>
          <a:p>
            <a:r>
              <a:rPr lang="ru-RU" sz="2200" dirty="0"/>
              <a:t>- быстрый износ механических частей и двигателей при несовершенном покрытии дорог и крутых подъёмах;</a:t>
            </a:r>
          </a:p>
          <a:p>
            <a:r>
              <a:rPr lang="ru-RU" sz="2200" dirty="0"/>
              <a:t>- высокая стоимость большегрузных автомашин, а также большие расходы на их ремонт и содержание;</a:t>
            </a:r>
          </a:p>
          <a:p>
            <a:r>
              <a:rPr lang="ru-RU" sz="2200" dirty="0"/>
              <a:t>- жёсткая зависимость от климатических условий и состояния автодорог;</a:t>
            </a:r>
          </a:p>
          <a:p>
            <a:r>
              <a:rPr lang="ru-RU" sz="2200" dirty="0"/>
              <a:t>- снижение производительности в период снегопадов, распутицы, дождей, туманов и гололёда;</a:t>
            </a:r>
          </a:p>
          <a:p>
            <a:r>
              <a:rPr lang="ru-RU" sz="2200" dirty="0"/>
              <a:t>- загазованность атмосферы карьера при большой интенсивности перевозок.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Достоинства конвейерного транспорта:</a:t>
            </a:r>
          </a:p>
          <a:p>
            <a:r>
              <a:rPr lang="ru-RU" sz="2200" dirty="0"/>
              <a:t>- непрерывность и ритмичность перемещения грузов;</a:t>
            </a:r>
          </a:p>
          <a:p>
            <a:r>
              <a:rPr lang="ru-RU" sz="2200" dirty="0"/>
              <a:t>- возможность повышения производительности выемочно-погрузочного и отвального оборудования;</a:t>
            </a:r>
          </a:p>
          <a:p>
            <a:r>
              <a:rPr lang="ru-RU" sz="2200" dirty="0"/>
              <a:t>- упрощение общей организации и снижение трудоёмкости работ за счёт выполнения одним агрегатом функций пути и подвижного состава;</a:t>
            </a:r>
          </a:p>
          <a:p>
            <a:r>
              <a:rPr lang="ru-RU" sz="2200" dirty="0"/>
              <a:t>- значительное уменьшение объёмов транспортных и горно-капитальных работ, а также сокращение общей протяженности транспортных коммуникаций за счёт подъёма груза конвейерами под углом;</a:t>
            </a:r>
          </a:p>
          <a:p>
            <a:r>
              <a:rPr lang="ru-RU" sz="2200" dirty="0"/>
              <a:t>- высокие скорости </a:t>
            </a:r>
            <a:r>
              <a:rPr lang="ru-RU" sz="2200" dirty="0" err="1"/>
              <a:t>подвигания</a:t>
            </a:r>
            <a:r>
              <a:rPr lang="ru-RU" sz="2200" dirty="0"/>
              <a:t> забоев;</a:t>
            </a:r>
          </a:p>
          <a:p>
            <a:r>
              <a:rPr lang="ru-RU" sz="2200" dirty="0"/>
              <a:t>- небольшой штат обслуживающего персонала;</a:t>
            </a:r>
          </a:p>
          <a:p>
            <a:r>
              <a:rPr lang="ru-RU" sz="2200" dirty="0"/>
              <a:t>- улучшение условий и повышение безопасности труда;</a:t>
            </a:r>
          </a:p>
          <a:p>
            <a:r>
              <a:rPr lang="ru-RU" sz="2200" dirty="0"/>
              <a:t>- сравнительно небольшой и равномерный расход электроэнергии;</a:t>
            </a:r>
          </a:p>
          <a:p>
            <a:r>
              <a:rPr lang="ru-RU" sz="2200" dirty="0"/>
              <a:t>- благоприятные условия для автоматизации и централизованного управления;</a:t>
            </a:r>
          </a:p>
          <a:p>
            <a:r>
              <a:rPr lang="ru-RU" sz="2200" dirty="0"/>
              <a:t>- высокая производительность конвейерных установок;</a:t>
            </a:r>
          </a:p>
          <a:p>
            <a:r>
              <a:rPr lang="ru-RU" sz="2200" dirty="0"/>
              <a:t>- возможность использования при пересеченном рельефе местности;</a:t>
            </a:r>
          </a:p>
          <a:p>
            <a:r>
              <a:rPr lang="ru-RU" sz="2200" dirty="0"/>
              <a:t>- простота устройства, перемещения и ремонта конвейеров.</a:t>
            </a:r>
            <a:endParaRPr lang="en-US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0" y="129614"/>
            <a:ext cx="9144000" cy="6143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r>
              <a:rPr lang="ru-RU" sz="2200" dirty="0">
                <a:solidFill>
                  <a:srgbClr val="C00000"/>
                </a:solidFill>
              </a:rPr>
              <a:t>Недостатки конвейерного транспорта:</a:t>
            </a:r>
          </a:p>
          <a:p>
            <a:r>
              <a:rPr lang="ru-RU" sz="2200" dirty="0"/>
              <a:t>- из-за интенсивного прилипания на ленту велики простои при перемещении влажных и </a:t>
            </a:r>
            <a:r>
              <a:rPr lang="ru-RU" sz="2200" dirty="0" err="1"/>
              <a:t>тиксотропных</a:t>
            </a:r>
            <a:r>
              <a:rPr lang="ru-RU" sz="2200" dirty="0"/>
              <a:t> пород (глины, мела и др.);</a:t>
            </a:r>
          </a:p>
          <a:p>
            <a:r>
              <a:rPr lang="ru-RU" sz="2200" dirty="0"/>
              <a:t>-при доставке абразивных взорванных пород дорогостоящая лента быстро изнашивается (за1-1,5 года)</a:t>
            </a:r>
          </a:p>
          <a:p>
            <a:r>
              <a:rPr lang="ru-RU" sz="2200" dirty="0"/>
              <a:t>-размер кусков не должен превышать 25-35% ширины ленты;</a:t>
            </a:r>
          </a:p>
          <a:p>
            <a:r>
              <a:rPr lang="ru-RU" sz="2200" dirty="0"/>
              <a:t>-перегрузки с одного конвейера на другой ведут к увеличению износа ленты и вызывают необходимость установки большого числа приводов;</a:t>
            </a:r>
          </a:p>
          <a:p>
            <a:r>
              <a:rPr lang="ru-RU" sz="2200" dirty="0"/>
              <a:t>- большое влияние на работу конвейеров оказывают климатические условия, отрицательно воздействуют низкие температуры;</a:t>
            </a:r>
          </a:p>
          <a:p>
            <a:r>
              <a:rPr lang="ru-RU" sz="2200" dirty="0"/>
              <a:t>-при конвейерном транспорте затруднительна раздельная выемка из забоя;</a:t>
            </a:r>
          </a:p>
          <a:p>
            <a:r>
              <a:rPr lang="ru-RU" sz="2200" dirty="0"/>
              <a:t>-требования прямолинейности ставов забойных конвейеров не позволяет применять их при разработке залежей сложной конфигурации;</a:t>
            </a:r>
          </a:p>
          <a:p>
            <a:r>
              <a:rPr lang="ru-RU" sz="2200" dirty="0"/>
              <a:t>- необходимы непрерывность и безударность погрузки.</a:t>
            </a:r>
            <a:endParaRPr lang="en-US" sz="2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6481" y="273629"/>
            <a:ext cx="8228160" cy="58570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18287" rIns="0" bIns="0" anchor="ctr"/>
          <a:lstStyle/>
          <a:p>
            <a:pPr>
              <a:lnSpc>
                <a:spcPct val="95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Транспортные</a:t>
            </a:r>
            <a:r>
              <a:rPr lang="en-US" sz="29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принято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Times New Roman" pitchFamily="18" charset="0"/>
              </a:rPr>
              <a:t>классифицировать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основному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признаку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принципу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действия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этому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принципу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транспортные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разделяются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непрерывного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действия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перемещающие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нерпрерывным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потоком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цикличного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действия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при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работе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которых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четко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выражен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цикл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работы,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выполняемых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последовательно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операций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погрузка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горной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массы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в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машину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движение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с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разгрузка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и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движение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без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груза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порожняком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 к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месту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погрузки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далее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цикл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повторяется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1254</Words>
  <Application>Microsoft Office PowerPoint</Application>
  <PresentationFormat>Экран (4:3)</PresentationFormat>
  <Paragraphs>103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MaGTU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a.kurochkin</dc:creator>
  <cp:lastModifiedBy>User</cp:lastModifiedBy>
  <cp:revision>1</cp:revision>
  <dcterms:created xsi:type="dcterms:W3CDTF">2017-06-07T06:06:03Z</dcterms:created>
  <dcterms:modified xsi:type="dcterms:W3CDTF">2020-08-31T13:29:08Z</dcterms:modified>
</cp:coreProperties>
</file>