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4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5538"/>
          </a:xfrm>
        </p:spPr>
        <p:txBody>
          <a:bodyPr/>
          <a:lstStyle/>
          <a:p>
            <a:pPr algn="ctr" eaLnBrk="1" hangingPunct="1"/>
            <a:r>
              <a:rPr lang="ru-RU" altLang="ru-RU" sz="3200" b="1" smtClean="0"/>
              <a:t>2.1.4 Стрелочные переводы</a:t>
            </a:r>
          </a:p>
        </p:txBody>
      </p:sp>
      <p:sp>
        <p:nvSpPr>
          <p:cNvPr id="40963" name="Объект 2"/>
          <p:cNvSpPr>
            <a:spLocks noGrp="1"/>
          </p:cNvSpPr>
          <p:nvPr>
            <p:ph idx="1"/>
          </p:nvPr>
        </p:nvSpPr>
        <p:spPr>
          <a:xfrm>
            <a:off x="323850" y="476250"/>
            <a:ext cx="8820150" cy="4897438"/>
          </a:xfrm>
        </p:spPr>
        <p:txBody>
          <a:bodyPr/>
          <a:lstStyle/>
          <a:p>
            <a:pPr eaLnBrk="1" hangingPunct="1"/>
            <a:r>
              <a:rPr lang="ru-RU" altLang="ru-RU" smtClean="0"/>
              <a:t>На карьерных рельсовых путях наибольшее распространение получили обыкновенные (одиночные) переводы.</a:t>
            </a:r>
          </a:p>
        </p:txBody>
      </p:sp>
      <p:pic>
        <p:nvPicPr>
          <p:cNvPr id="4096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263" y="1989138"/>
            <a:ext cx="5972175" cy="277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Дата 3"/>
          <p:cNvSpPr>
            <a:spLocks noGrp="1"/>
          </p:cNvSpPr>
          <p:nvPr>
            <p:ph type="dt" sz="quarter" idx="10"/>
          </p:nvPr>
        </p:nvSpPr>
        <p:spPr>
          <a:xfrm>
            <a:off x="323850" y="4797425"/>
            <a:ext cx="8820150" cy="2205038"/>
          </a:xfrm>
        </p:spPr>
        <p:txBody>
          <a:bodyPr/>
          <a:lstStyle/>
          <a:p>
            <a:pPr>
              <a:defRPr/>
            </a:pPr>
            <a:r>
              <a:rPr lang="ru-RU" sz="2000" b="1" dirty="0"/>
              <a:t>Основные элементы обыкновенного (одиночного) стрелочного перевода:</a:t>
            </a:r>
          </a:p>
          <a:p>
            <a:pPr>
              <a:defRPr/>
            </a:pPr>
            <a:r>
              <a:rPr lang="ru-RU" sz="2000" i="1" dirty="0"/>
              <a:t>1</a:t>
            </a:r>
            <a:r>
              <a:rPr lang="ru-RU" sz="2000" dirty="0"/>
              <a:t> – флюгарочный брус; </a:t>
            </a:r>
            <a:r>
              <a:rPr lang="ru-RU" sz="2000" i="1" dirty="0"/>
              <a:t>2</a:t>
            </a:r>
            <a:r>
              <a:rPr lang="ru-RU" sz="2000" dirty="0"/>
              <a:t> – соединительная тяга; </a:t>
            </a:r>
            <a:r>
              <a:rPr lang="ru-RU" sz="2000" i="1" dirty="0"/>
              <a:t>3, 10</a:t>
            </a:r>
            <a:r>
              <a:rPr lang="ru-RU" sz="2000" dirty="0"/>
              <a:t> – рамные рельсы;</a:t>
            </a:r>
          </a:p>
          <a:p>
            <a:pPr>
              <a:defRPr/>
            </a:pPr>
            <a:r>
              <a:rPr lang="ru-RU" sz="2000" i="1" dirty="0"/>
              <a:t>4</a:t>
            </a:r>
            <a:r>
              <a:rPr lang="ru-RU" sz="2000" dirty="0"/>
              <a:t> – остряки; </a:t>
            </a:r>
            <a:r>
              <a:rPr lang="ru-RU" sz="2000" i="1" dirty="0"/>
              <a:t>5</a:t>
            </a:r>
            <a:r>
              <a:rPr lang="ru-RU" sz="2000" dirty="0"/>
              <a:t> – переводная кривая на одно- и двухпутных линиях;</a:t>
            </a:r>
          </a:p>
          <a:p>
            <a:pPr>
              <a:defRPr/>
            </a:pPr>
            <a:r>
              <a:rPr lang="ru-RU" sz="2000" i="1" dirty="0"/>
              <a:t>6</a:t>
            </a:r>
            <a:r>
              <a:rPr lang="ru-RU" sz="2000" dirty="0"/>
              <a:t> – контррельс; </a:t>
            </a:r>
            <a:r>
              <a:rPr lang="ru-RU" sz="2000" i="1" dirty="0"/>
              <a:t>7</a:t>
            </a:r>
            <a:r>
              <a:rPr lang="ru-RU" sz="2000" dirty="0"/>
              <a:t> – усовики; </a:t>
            </a:r>
            <a:r>
              <a:rPr lang="ru-RU" sz="2000" i="1" dirty="0"/>
              <a:t>8</a:t>
            </a:r>
            <a:r>
              <a:rPr lang="ru-RU" sz="2000" dirty="0"/>
              <a:t> – сердцевина крестовины;</a:t>
            </a:r>
          </a:p>
          <a:p>
            <a:pPr>
              <a:defRPr/>
            </a:pPr>
            <a:r>
              <a:rPr lang="ru-RU" sz="2000" i="1" dirty="0"/>
              <a:t>9</a:t>
            </a:r>
            <a:r>
              <a:rPr lang="ru-RU" sz="2000" dirty="0"/>
              <a:t> – переводные брусья; </a:t>
            </a:r>
            <a:r>
              <a:rPr lang="ru-RU" sz="2000" i="1" dirty="0"/>
              <a:t>11</a:t>
            </a:r>
            <a:r>
              <a:rPr lang="ru-RU" sz="2000" dirty="0"/>
              <a:t> – переводной механизм; </a:t>
            </a:r>
            <a:r>
              <a:rPr lang="ru-RU" sz="2000" i="1" dirty="0"/>
              <a:t>12</a:t>
            </a:r>
            <a:r>
              <a:rPr lang="ru-RU" sz="2000" dirty="0"/>
              <a:t> – предельный столбик</a:t>
            </a:r>
            <a:endParaRPr lang="ru-RU" sz="2000" i="1" dirty="0"/>
          </a:p>
        </p:txBody>
      </p:sp>
    </p:spTree>
    <p:extLst>
      <p:ext uri="{BB962C8B-B14F-4D97-AF65-F5344CB8AC3E}">
        <p14:creationId xmlns:p14="http://schemas.microsoft.com/office/powerpoint/2010/main" val="336429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ъект 2"/>
          <p:cNvSpPr>
            <a:spLocks noGrp="1"/>
          </p:cNvSpPr>
          <p:nvPr>
            <p:ph idx="1"/>
          </p:nvPr>
        </p:nvSpPr>
        <p:spPr>
          <a:xfrm>
            <a:off x="457200" y="404813"/>
            <a:ext cx="8228013" cy="5719762"/>
          </a:xfrm>
        </p:spPr>
        <p:txBody>
          <a:bodyPr/>
          <a:lstStyle/>
          <a:p>
            <a:pPr eaLnBrk="1" hangingPunct="1"/>
            <a:r>
              <a:rPr lang="ru-RU" altLang="ru-RU" smtClean="0"/>
              <a:t>Чем больше марка крестовины, тем меньше длина стрелочного перевода и тем труднее вписывание в стрелочный перевод подвижного состава.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>
          <a:xfrm>
            <a:off x="1590675" y="2420938"/>
            <a:ext cx="6067425" cy="404812"/>
          </a:xfrm>
        </p:spPr>
        <p:txBody>
          <a:bodyPr/>
          <a:lstStyle/>
          <a:p>
            <a:pPr algn="ctr">
              <a:defRPr/>
            </a:pPr>
            <a:r>
              <a:rPr lang="ru-RU" sz="2800" b="1" dirty="0"/>
              <a:t>Параметры стрелочных переводов</a:t>
            </a:r>
          </a:p>
        </p:txBody>
      </p:sp>
      <p:pic>
        <p:nvPicPr>
          <p:cNvPr id="4198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2982913"/>
            <a:ext cx="7737475" cy="3875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967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ъект 2"/>
          <p:cNvSpPr>
            <a:spLocks noGrp="1"/>
          </p:cNvSpPr>
          <p:nvPr>
            <p:ph idx="1"/>
          </p:nvPr>
        </p:nvSpPr>
        <p:spPr>
          <a:xfrm>
            <a:off x="457200" y="333375"/>
            <a:ext cx="8228013" cy="5791200"/>
          </a:xfrm>
        </p:spPr>
        <p:txBody>
          <a:bodyPr/>
          <a:lstStyle/>
          <a:p>
            <a:pPr eaLnBrk="1" hangingPunct="1"/>
            <a:r>
              <a:rPr lang="ru-RU" altLang="ru-RU" b="1" smtClean="0"/>
              <a:t>Габариты</a:t>
            </a:r>
          </a:p>
          <a:p>
            <a:pPr eaLnBrk="1" hangingPunct="1"/>
            <a:r>
              <a:rPr lang="ru-RU" altLang="ru-RU" smtClean="0"/>
              <a:t>На карьерных железных дорогах действует габарит приближения строений </a:t>
            </a:r>
            <a:r>
              <a:rPr lang="ru-RU" altLang="ru-RU" i="1" smtClean="0"/>
              <a:t>С</a:t>
            </a:r>
            <a:r>
              <a:rPr lang="ru-RU" altLang="ru-RU" baseline="-25000" smtClean="0"/>
              <a:t>п</a:t>
            </a:r>
            <a:r>
              <a:rPr lang="ru-RU" altLang="ru-RU" smtClean="0"/>
              <a:t>.</a:t>
            </a:r>
          </a:p>
        </p:txBody>
      </p:sp>
      <p:pic>
        <p:nvPicPr>
          <p:cNvPr id="430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2073275"/>
            <a:ext cx="5737225" cy="478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5192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3851275" cy="6124575"/>
          </a:xfrm>
        </p:spPr>
        <p:txBody>
          <a:bodyPr/>
          <a:lstStyle/>
          <a:p>
            <a:pPr eaLnBrk="1" hangingPunct="1"/>
            <a:r>
              <a:rPr lang="ru-RU" altLang="ru-RU" sz="2800" smtClean="0"/>
              <a:t>Габарит подвижного состава представляет собой предельное (перпендикулярное оси пути) очертание, в котором должен помещаться подвижной состав, не выходя наружу, установленный на прямом горизонтальном пути как в порожнем, так и в нагруженном состоянии.</a:t>
            </a:r>
          </a:p>
        </p:txBody>
      </p:sp>
      <p:pic>
        <p:nvPicPr>
          <p:cNvPr id="4403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450" y="2133600"/>
            <a:ext cx="541655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2865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Объект 2"/>
          <p:cNvSpPr>
            <a:spLocks noGrp="1"/>
          </p:cNvSpPr>
          <p:nvPr>
            <p:ph idx="1"/>
          </p:nvPr>
        </p:nvSpPr>
        <p:spPr>
          <a:xfrm>
            <a:off x="457200" y="333375"/>
            <a:ext cx="8228013" cy="5791200"/>
          </a:xfrm>
        </p:spPr>
        <p:txBody>
          <a:bodyPr/>
          <a:lstStyle/>
          <a:p>
            <a:pPr eaLnBrk="1" hangingPunct="1"/>
            <a:r>
              <a:rPr lang="ru-RU" altLang="ru-RU" smtClean="0"/>
              <a:t>Для подвижного состава промышленных предприятий, допускаемого к обращению также и по путям общей сети железных дорог Российской Федерации, установлены габариты Т и 1-Т. При этом габарит Т предназначен для подвижного состава, допускаемого к обращению только по отдельным замкнутым направлениям железных дорого (максимальный размер по ширине составляет 3750 мм).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24.4.16</a:t>
            </a:r>
          </a:p>
        </p:txBody>
      </p:sp>
    </p:spTree>
    <p:extLst>
      <p:ext uri="{BB962C8B-B14F-4D97-AF65-F5344CB8AC3E}">
        <p14:creationId xmlns:p14="http://schemas.microsoft.com/office/powerpoint/2010/main" val="306911105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211</Words>
  <Application>Microsoft Office PowerPoint</Application>
  <PresentationFormat>Экран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2.1.4 Стрелочные переводы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2.1.4 Стрелочные переводы</dc:title>
  <dc:creator>User</dc:creator>
  <cp:lastModifiedBy>User</cp:lastModifiedBy>
  <cp:revision>1</cp:revision>
  <dcterms:created xsi:type="dcterms:W3CDTF">2016-09-28T19:13:19Z</dcterms:created>
  <dcterms:modified xsi:type="dcterms:W3CDTF">2020-08-31T13:38:13Z</dcterms:modified>
</cp:coreProperties>
</file>