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540" y="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30D2D8-09A3-43C0-9411-2A50AE9CCDF4}" type="datetimeFigureOut">
              <a:rPr lang="ru-RU" smtClean="0"/>
              <a:pPr/>
              <a:t>31.08.2020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CC7084-455A-4E30-BFFD-F48F0C01D1E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76746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1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D8CDE416-B8B3-475D-9F4F-9C4283B065F1}" type="slidenum"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/>
              <a:t>1</a:t>
            </a:fld>
            <a:endParaRPr lang="en-US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51555" name="Text Box 1"/>
          <p:cNvSpPr txBox="1">
            <a:spLocks noChangeArrowheads="1"/>
          </p:cNvSpPr>
          <p:nvPr/>
        </p:nvSpPr>
        <p:spPr bwMode="auto">
          <a:xfrm>
            <a:off x="3881208" y="8685103"/>
            <a:ext cx="2963831" cy="44532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lnSpc>
                <a:spcPct val="95000"/>
              </a:lnSpc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</a:pPr>
            <a:fld id="{392E76CC-3182-4542-AB63-D4A041EDC548}" type="slidenum">
              <a:rPr lang="en-US" sz="1200">
                <a:solidFill>
                  <a:srgbClr val="000000"/>
                </a:solidFill>
                <a:latin typeface="Times New Roman" pitchFamily="18" charset="0"/>
              </a:rPr>
              <a:pPr algn="r">
                <a:lnSpc>
                  <a:spcPct val="95000"/>
                </a:lnSpc>
                <a:tabLst>
                  <a:tab pos="0" algn="l"/>
                  <a:tab pos="392477" algn="l"/>
                  <a:tab pos="786346" algn="l"/>
                  <a:tab pos="1180214" algn="l"/>
                  <a:tab pos="1574082" algn="l"/>
                  <a:tab pos="1967950" algn="l"/>
                  <a:tab pos="2361819" algn="l"/>
                  <a:tab pos="2755687" algn="l"/>
                  <a:tab pos="3149556" algn="l"/>
                  <a:tab pos="3543424" algn="l"/>
                  <a:tab pos="3937293" algn="l"/>
                  <a:tab pos="4331161" algn="l"/>
                  <a:tab pos="4725030" algn="l"/>
                  <a:tab pos="5118898" algn="l"/>
                  <a:tab pos="5512767" algn="l"/>
                  <a:tab pos="5906635" algn="l"/>
                  <a:tab pos="6300504" algn="l"/>
                  <a:tab pos="6694372" algn="l"/>
                  <a:tab pos="7088240" algn="l"/>
                  <a:tab pos="7482108" algn="l"/>
                  <a:tab pos="7875977" algn="l"/>
                </a:tabLst>
              </a:pPr>
              <a:t>1</a:t>
            </a:fld>
            <a:endParaRPr lang="en-US" sz="12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51556" name="Text Box 2"/>
          <p:cNvSpPr txBox="1">
            <a:spLocks noChangeArrowheads="1"/>
          </p:cNvSpPr>
          <p:nvPr/>
        </p:nvSpPr>
        <p:spPr bwMode="auto">
          <a:xfrm>
            <a:off x="3881208" y="8685103"/>
            <a:ext cx="2965271" cy="44667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lnSpc>
                <a:spcPct val="95000"/>
              </a:lnSpc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</a:pPr>
            <a:fld id="{973B8AC7-595C-45AF-A4D7-D637379EF0FC}" type="slidenum">
              <a:rPr lang="en-US" sz="1200">
                <a:solidFill>
                  <a:srgbClr val="000000"/>
                </a:solidFill>
                <a:latin typeface="Times New Roman" pitchFamily="18" charset="0"/>
              </a:rPr>
              <a:pPr algn="r">
                <a:lnSpc>
                  <a:spcPct val="95000"/>
                </a:lnSpc>
                <a:tabLst>
                  <a:tab pos="0" algn="l"/>
                  <a:tab pos="392477" algn="l"/>
                  <a:tab pos="786346" algn="l"/>
                  <a:tab pos="1180214" algn="l"/>
                  <a:tab pos="1574082" algn="l"/>
                  <a:tab pos="1967950" algn="l"/>
                  <a:tab pos="2361819" algn="l"/>
                  <a:tab pos="2755687" algn="l"/>
                  <a:tab pos="3149556" algn="l"/>
                  <a:tab pos="3543424" algn="l"/>
                  <a:tab pos="3937293" algn="l"/>
                  <a:tab pos="4331161" algn="l"/>
                  <a:tab pos="4725030" algn="l"/>
                  <a:tab pos="5118898" algn="l"/>
                  <a:tab pos="5512767" algn="l"/>
                  <a:tab pos="5906635" algn="l"/>
                  <a:tab pos="6300504" algn="l"/>
                  <a:tab pos="6694372" algn="l"/>
                  <a:tab pos="7088240" algn="l"/>
                  <a:tab pos="7482108" algn="l"/>
                  <a:tab pos="7875977" algn="l"/>
                </a:tabLst>
              </a:pPr>
              <a:t>1</a:t>
            </a:fld>
            <a:endParaRPr lang="en-US" sz="12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51557" name="Text Box 3"/>
          <p:cNvSpPr txBox="1">
            <a:spLocks noChangeArrowheads="1"/>
          </p:cNvSpPr>
          <p:nvPr/>
        </p:nvSpPr>
        <p:spPr bwMode="auto">
          <a:xfrm>
            <a:off x="3881209" y="8686460"/>
            <a:ext cx="2975352" cy="45618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lnSpc>
                <a:spcPct val="95000"/>
              </a:lnSpc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</a:pPr>
            <a:fld id="{8130003F-2B6B-49F9-A132-4410E10D25A0}" type="slidenum">
              <a:rPr lang="en-US" sz="1200">
                <a:solidFill>
                  <a:srgbClr val="000000"/>
                </a:solidFill>
                <a:latin typeface="Times New Roman" pitchFamily="18" charset="0"/>
              </a:rPr>
              <a:pPr algn="r">
                <a:lnSpc>
                  <a:spcPct val="95000"/>
                </a:lnSpc>
                <a:tabLst>
                  <a:tab pos="0" algn="l"/>
                  <a:tab pos="392477" algn="l"/>
                  <a:tab pos="786346" algn="l"/>
                  <a:tab pos="1180214" algn="l"/>
                  <a:tab pos="1574082" algn="l"/>
                  <a:tab pos="1967950" algn="l"/>
                  <a:tab pos="2361819" algn="l"/>
                  <a:tab pos="2755687" algn="l"/>
                  <a:tab pos="3149556" algn="l"/>
                  <a:tab pos="3543424" algn="l"/>
                  <a:tab pos="3937293" algn="l"/>
                  <a:tab pos="4331161" algn="l"/>
                  <a:tab pos="4725030" algn="l"/>
                  <a:tab pos="5118898" algn="l"/>
                  <a:tab pos="5512767" algn="l"/>
                  <a:tab pos="5906635" algn="l"/>
                  <a:tab pos="6300504" algn="l"/>
                  <a:tab pos="6694372" algn="l"/>
                  <a:tab pos="7088240" algn="l"/>
                  <a:tab pos="7482108" algn="l"/>
                  <a:tab pos="7875977" algn="l"/>
                </a:tabLst>
              </a:pPr>
              <a:t>1</a:t>
            </a:fld>
            <a:endParaRPr lang="en-US" sz="12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51558" name="Rectangle 4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0413" cy="3427413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5155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85512" y="4343230"/>
            <a:ext cx="5486976" cy="4115139"/>
          </a:xfrm>
          <a:noFill/>
          <a:ln/>
        </p:spPr>
        <p:txBody>
          <a:bodyPr wrap="none" anchor="ctr"/>
          <a:lstStyle/>
          <a:p>
            <a:endParaRPr lang="ru-RU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1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6A5F025C-A91F-4663-805D-A2F053154FCB}" type="slidenum"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/>
              <a:t>2</a:t>
            </a:fld>
            <a:endParaRPr lang="en-US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52579" name="Text Box 1"/>
          <p:cNvSpPr txBox="1">
            <a:spLocks noChangeArrowheads="1"/>
          </p:cNvSpPr>
          <p:nvPr/>
        </p:nvSpPr>
        <p:spPr bwMode="auto">
          <a:xfrm>
            <a:off x="3881208" y="8685103"/>
            <a:ext cx="2963831" cy="44532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lnSpc>
                <a:spcPct val="95000"/>
              </a:lnSpc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</a:pPr>
            <a:fld id="{AED2DA60-AF26-41F3-BDB6-680E50159AB2}" type="slidenum">
              <a:rPr lang="en-US" sz="1200">
                <a:solidFill>
                  <a:srgbClr val="000000"/>
                </a:solidFill>
                <a:latin typeface="Times New Roman" pitchFamily="18" charset="0"/>
              </a:rPr>
              <a:pPr algn="r">
                <a:lnSpc>
                  <a:spcPct val="95000"/>
                </a:lnSpc>
                <a:tabLst>
                  <a:tab pos="0" algn="l"/>
                  <a:tab pos="392477" algn="l"/>
                  <a:tab pos="786346" algn="l"/>
                  <a:tab pos="1180214" algn="l"/>
                  <a:tab pos="1574082" algn="l"/>
                  <a:tab pos="1967950" algn="l"/>
                  <a:tab pos="2361819" algn="l"/>
                  <a:tab pos="2755687" algn="l"/>
                  <a:tab pos="3149556" algn="l"/>
                  <a:tab pos="3543424" algn="l"/>
                  <a:tab pos="3937293" algn="l"/>
                  <a:tab pos="4331161" algn="l"/>
                  <a:tab pos="4725030" algn="l"/>
                  <a:tab pos="5118898" algn="l"/>
                  <a:tab pos="5512767" algn="l"/>
                  <a:tab pos="5906635" algn="l"/>
                  <a:tab pos="6300504" algn="l"/>
                  <a:tab pos="6694372" algn="l"/>
                  <a:tab pos="7088240" algn="l"/>
                  <a:tab pos="7482108" algn="l"/>
                  <a:tab pos="7875977" algn="l"/>
                </a:tabLst>
              </a:pPr>
              <a:t>2</a:t>
            </a:fld>
            <a:endParaRPr lang="en-US" sz="12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52580" name="Text Box 2"/>
          <p:cNvSpPr txBox="1">
            <a:spLocks noChangeArrowheads="1"/>
          </p:cNvSpPr>
          <p:nvPr/>
        </p:nvSpPr>
        <p:spPr bwMode="auto">
          <a:xfrm>
            <a:off x="3881208" y="8685103"/>
            <a:ext cx="2965271" cy="44667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lnSpc>
                <a:spcPct val="95000"/>
              </a:lnSpc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</a:pPr>
            <a:fld id="{72260FD7-1AEB-4195-907E-2D25311F7E97}" type="slidenum">
              <a:rPr lang="en-US" sz="1200">
                <a:solidFill>
                  <a:srgbClr val="000000"/>
                </a:solidFill>
                <a:latin typeface="Times New Roman" pitchFamily="18" charset="0"/>
              </a:rPr>
              <a:pPr algn="r">
                <a:lnSpc>
                  <a:spcPct val="95000"/>
                </a:lnSpc>
                <a:tabLst>
                  <a:tab pos="0" algn="l"/>
                  <a:tab pos="392477" algn="l"/>
                  <a:tab pos="786346" algn="l"/>
                  <a:tab pos="1180214" algn="l"/>
                  <a:tab pos="1574082" algn="l"/>
                  <a:tab pos="1967950" algn="l"/>
                  <a:tab pos="2361819" algn="l"/>
                  <a:tab pos="2755687" algn="l"/>
                  <a:tab pos="3149556" algn="l"/>
                  <a:tab pos="3543424" algn="l"/>
                  <a:tab pos="3937293" algn="l"/>
                  <a:tab pos="4331161" algn="l"/>
                  <a:tab pos="4725030" algn="l"/>
                  <a:tab pos="5118898" algn="l"/>
                  <a:tab pos="5512767" algn="l"/>
                  <a:tab pos="5906635" algn="l"/>
                  <a:tab pos="6300504" algn="l"/>
                  <a:tab pos="6694372" algn="l"/>
                  <a:tab pos="7088240" algn="l"/>
                  <a:tab pos="7482108" algn="l"/>
                  <a:tab pos="7875977" algn="l"/>
                </a:tabLst>
              </a:pPr>
              <a:t>2</a:t>
            </a:fld>
            <a:endParaRPr lang="en-US" sz="12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52581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62475" cy="3421063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5258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512" y="4343231"/>
            <a:ext cx="5479776" cy="4108351"/>
          </a:xfrm>
          <a:noFill/>
          <a:ln/>
        </p:spPr>
        <p:txBody>
          <a:bodyPr wrap="none" anchor="ctr"/>
          <a:lstStyle/>
          <a:p>
            <a:endParaRPr lang="ru-RU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1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9286FEC-3A23-4B98-86FC-A0F046ED96C4}" type="slidenum"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/>
              <a:t>8</a:t>
            </a:fld>
            <a:endParaRPr lang="en-US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53603" name="Text Box 1"/>
          <p:cNvSpPr txBox="1">
            <a:spLocks noChangeArrowheads="1"/>
          </p:cNvSpPr>
          <p:nvPr/>
        </p:nvSpPr>
        <p:spPr bwMode="auto">
          <a:xfrm>
            <a:off x="3881208" y="8685103"/>
            <a:ext cx="2963831" cy="44532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lnSpc>
                <a:spcPct val="95000"/>
              </a:lnSpc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</a:pPr>
            <a:fld id="{C3725F7B-4D1F-4DF3-9032-356C056E5F40}" type="slidenum">
              <a:rPr lang="en-US" sz="1200">
                <a:solidFill>
                  <a:srgbClr val="000000"/>
                </a:solidFill>
                <a:latin typeface="Times New Roman" pitchFamily="18" charset="0"/>
              </a:rPr>
              <a:pPr algn="r">
                <a:lnSpc>
                  <a:spcPct val="95000"/>
                </a:lnSpc>
                <a:tabLst>
                  <a:tab pos="0" algn="l"/>
                  <a:tab pos="392477" algn="l"/>
                  <a:tab pos="786346" algn="l"/>
                  <a:tab pos="1180214" algn="l"/>
                  <a:tab pos="1574082" algn="l"/>
                  <a:tab pos="1967950" algn="l"/>
                  <a:tab pos="2361819" algn="l"/>
                  <a:tab pos="2755687" algn="l"/>
                  <a:tab pos="3149556" algn="l"/>
                  <a:tab pos="3543424" algn="l"/>
                  <a:tab pos="3937293" algn="l"/>
                  <a:tab pos="4331161" algn="l"/>
                  <a:tab pos="4725030" algn="l"/>
                  <a:tab pos="5118898" algn="l"/>
                  <a:tab pos="5512767" algn="l"/>
                  <a:tab pos="5906635" algn="l"/>
                  <a:tab pos="6300504" algn="l"/>
                  <a:tab pos="6694372" algn="l"/>
                  <a:tab pos="7088240" algn="l"/>
                  <a:tab pos="7482108" algn="l"/>
                  <a:tab pos="7875977" algn="l"/>
                </a:tabLst>
              </a:pPr>
              <a:t>8</a:t>
            </a:fld>
            <a:endParaRPr lang="en-US" sz="12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53604" name="Text Box 2"/>
          <p:cNvSpPr txBox="1">
            <a:spLocks noChangeArrowheads="1"/>
          </p:cNvSpPr>
          <p:nvPr/>
        </p:nvSpPr>
        <p:spPr bwMode="auto">
          <a:xfrm>
            <a:off x="3881208" y="8685103"/>
            <a:ext cx="2965271" cy="44667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lnSpc>
                <a:spcPct val="95000"/>
              </a:lnSpc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</a:pPr>
            <a:fld id="{705232F4-58D3-4FA3-98AA-430B14BAFF77}" type="slidenum">
              <a:rPr lang="en-US" sz="1200">
                <a:solidFill>
                  <a:srgbClr val="000000"/>
                </a:solidFill>
                <a:latin typeface="Times New Roman" pitchFamily="18" charset="0"/>
              </a:rPr>
              <a:pPr algn="r">
                <a:lnSpc>
                  <a:spcPct val="95000"/>
                </a:lnSpc>
                <a:tabLst>
                  <a:tab pos="0" algn="l"/>
                  <a:tab pos="392477" algn="l"/>
                  <a:tab pos="786346" algn="l"/>
                  <a:tab pos="1180214" algn="l"/>
                  <a:tab pos="1574082" algn="l"/>
                  <a:tab pos="1967950" algn="l"/>
                  <a:tab pos="2361819" algn="l"/>
                  <a:tab pos="2755687" algn="l"/>
                  <a:tab pos="3149556" algn="l"/>
                  <a:tab pos="3543424" algn="l"/>
                  <a:tab pos="3937293" algn="l"/>
                  <a:tab pos="4331161" algn="l"/>
                  <a:tab pos="4725030" algn="l"/>
                  <a:tab pos="5118898" algn="l"/>
                  <a:tab pos="5512767" algn="l"/>
                  <a:tab pos="5906635" algn="l"/>
                  <a:tab pos="6300504" algn="l"/>
                  <a:tab pos="6694372" algn="l"/>
                  <a:tab pos="7088240" algn="l"/>
                  <a:tab pos="7482108" algn="l"/>
                  <a:tab pos="7875977" algn="l"/>
                </a:tabLst>
              </a:pPr>
              <a:t>8</a:t>
            </a:fld>
            <a:endParaRPr lang="en-US" sz="12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5360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62475" cy="3421063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5360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512" y="4343231"/>
            <a:ext cx="5479776" cy="4108351"/>
          </a:xfrm>
          <a:noFill/>
          <a:ln/>
        </p:spPr>
        <p:txBody>
          <a:bodyPr wrap="none" anchor="ctr"/>
          <a:lstStyle/>
          <a:p>
            <a:endParaRPr lang="ru-RU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1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6705BA48-9D69-408D-A05B-E190021392AC}" type="slidenum"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/>
              <a:t>9</a:t>
            </a:fld>
            <a:endParaRPr lang="en-US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54627" name="Text Box 1"/>
          <p:cNvSpPr txBox="1">
            <a:spLocks noChangeArrowheads="1"/>
          </p:cNvSpPr>
          <p:nvPr/>
        </p:nvSpPr>
        <p:spPr bwMode="auto">
          <a:xfrm>
            <a:off x="3881208" y="8685103"/>
            <a:ext cx="2963831" cy="44532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lnSpc>
                <a:spcPct val="95000"/>
              </a:lnSpc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</a:pPr>
            <a:fld id="{39C34362-F9B5-45F7-A4A8-DB8C4DF216A7}" type="slidenum">
              <a:rPr lang="en-US" sz="1200">
                <a:solidFill>
                  <a:srgbClr val="000000"/>
                </a:solidFill>
                <a:latin typeface="Times New Roman" pitchFamily="18" charset="0"/>
              </a:rPr>
              <a:pPr algn="r">
                <a:lnSpc>
                  <a:spcPct val="95000"/>
                </a:lnSpc>
                <a:tabLst>
                  <a:tab pos="0" algn="l"/>
                  <a:tab pos="392477" algn="l"/>
                  <a:tab pos="786346" algn="l"/>
                  <a:tab pos="1180214" algn="l"/>
                  <a:tab pos="1574082" algn="l"/>
                  <a:tab pos="1967950" algn="l"/>
                  <a:tab pos="2361819" algn="l"/>
                  <a:tab pos="2755687" algn="l"/>
                  <a:tab pos="3149556" algn="l"/>
                  <a:tab pos="3543424" algn="l"/>
                  <a:tab pos="3937293" algn="l"/>
                  <a:tab pos="4331161" algn="l"/>
                  <a:tab pos="4725030" algn="l"/>
                  <a:tab pos="5118898" algn="l"/>
                  <a:tab pos="5512767" algn="l"/>
                  <a:tab pos="5906635" algn="l"/>
                  <a:tab pos="6300504" algn="l"/>
                  <a:tab pos="6694372" algn="l"/>
                  <a:tab pos="7088240" algn="l"/>
                  <a:tab pos="7482108" algn="l"/>
                  <a:tab pos="7875977" algn="l"/>
                </a:tabLst>
              </a:pPr>
              <a:t>9</a:t>
            </a:fld>
            <a:endParaRPr lang="en-US" sz="12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54628" name="Text Box 2"/>
          <p:cNvSpPr txBox="1">
            <a:spLocks noChangeArrowheads="1"/>
          </p:cNvSpPr>
          <p:nvPr/>
        </p:nvSpPr>
        <p:spPr bwMode="auto">
          <a:xfrm>
            <a:off x="3881208" y="8685103"/>
            <a:ext cx="2965271" cy="44667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lnSpc>
                <a:spcPct val="95000"/>
              </a:lnSpc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</a:pPr>
            <a:fld id="{F529D7FD-8FDE-4185-A99A-F7F2A4E0E704}" type="slidenum">
              <a:rPr lang="en-US" sz="1200">
                <a:solidFill>
                  <a:srgbClr val="000000"/>
                </a:solidFill>
                <a:latin typeface="Times New Roman" pitchFamily="18" charset="0"/>
              </a:rPr>
              <a:pPr algn="r">
                <a:lnSpc>
                  <a:spcPct val="95000"/>
                </a:lnSpc>
                <a:tabLst>
                  <a:tab pos="0" algn="l"/>
                  <a:tab pos="392477" algn="l"/>
                  <a:tab pos="786346" algn="l"/>
                  <a:tab pos="1180214" algn="l"/>
                  <a:tab pos="1574082" algn="l"/>
                  <a:tab pos="1967950" algn="l"/>
                  <a:tab pos="2361819" algn="l"/>
                  <a:tab pos="2755687" algn="l"/>
                  <a:tab pos="3149556" algn="l"/>
                  <a:tab pos="3543424" algn="l"/>
                  <a:tab pos="3937293" algn="l"/>
                  <a:tab pos="4331161" algn="l"/>
                  <a:tab pos="4725030" algn="l"/>
                  <a:tab pos="5118898" algn="l"/>
                  <a:tab pos="5512767" algn="l"/>
                  <a:tab pos="5906635" algn="l"/>
                  <a:tab pos="6300504" algn="l"/>
                  <a:tab pos="6694372" algn="l"/>
                  <a:tab pos="7088240" algn="l"/>
                  <a:tab pos="7482108" algn="l"/>
                  <a:tab pos="7875977" algn="l"/>
                </a:tabLst>
              </a:pPr>
              <a:t>9</a:t>
            </a:fld>
            <a:endParaRPr lang="en-US" sz="12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54629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62475" cy="3421063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5463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512" y="4343231"/>
            <a:ext cx="5479776" cy="4108351"/>
          </a:xfrm>
          <a:noFill/>
          <a:ln/>
        </p:spPr>
        <p:txBody>
          <a:bodyPr wrap="none" anchor="ctr"/>
          <a:lstStyle/>
          <a:p>
            <a:endParaRPr lang="ru-RU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1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86FFF35B-7595-4BE0-83E9-54BC05DB7E92}" type="slidenum"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/>
              <a:t>10</a:t>
            </a:fld>
            <a:endParaRPr lang="en-US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55651" name="Text Box 1"/>
          <p:cNvSpPr txBox="1">
            <a:spLocks noChangeArrowheads="1"/>
          </p:cNvSpPr>
          <p:nvPr/>
        </p:nvSpPr>
        <p:spPr bwMode="auto">
          <a:xfrm>
            <a:off x="3881208" y="8685103"/>
            <a:ext cx="2963831" cy="44532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lnSpc>
                <a:spcPct val="95000"/>
              </a:lnSpc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</a:pPr>
            <a:fld id="{3DBBDB08-1FF9-41B2-B7E3-96F3B7A6D8C5}" type="slidenum">
              <a:rPr lang="en-US" sz="1200">
                <a:solidFill>
                  <a:srgbClr val="000000"/>
                </a:solidFill>
                <a:latin typeface="Times New Roman" pitchFamily="18" charset="0"/>
              </a:rPr>
              <a:pPr algn="r">
                <a:lnSpc>
                  <a:spcPct val="95000"/>
                </a:lnSpc>
                <a:tabLst>
                  <a:tab pos="0" algn="l"/>
                  <a:tab pos="392477" algn="l"/>
                  <a:tab pos="786346" algn="l"/>
                  <a:tab pos="1180214" algn="l"/>
                  <a:tab pos="1574082" algn="l"/>
                  <a:tab pos="1967950" algn="l"/>
                  <a:tab pos="2361819" algn="l"/>
                  <a:tab pos="2755687" algn="l"/>
                  <a:tab pos="3149556" algn="l"/>
                  <a:tab pos="3543424" algn="l"/>
                  <a:tab pos="3937293" algn="l"/>
                  <a:tab pos="4331161" algn="l"/>
                  <a:tab pos="4725030" algn="l"/>
                  <a:tab pos="5118898" algn="l"/>
                  <a:tab pos="5512767" algn="l"/>
                  <a:tab pos="5906635" algn="l"/>
                  <a:tab pos="6300504" algn="l"/>
                  <a:tab pos="6694372" algn="l"/>
                  <a:tab pos="7088240" algn="l"/>
                  <a:tab pos="7482108" algn="l"/>
                  <a:tab pos="7875977" algn="l"/>
                </a:tabLst>
              </a:pPr>
              <a:t>10</a:t>
            </a:fld>
            <a:endParaRPr lang="en-US" sz="12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55652" name="Text Box 2"/>
          <p:cNvSpPr txBox="1">
            <a:spLocks noChangeArrowheads="1"/>
          </p:cNvSpPr>
          <p:nvPr/>
        </p:nvSpPr>
        <p:spPr bwMode="auto">
          <a:xfrm>
            <a:off x="3881208" y="8685103"/>
            <a:ext cx="2965271" cy="44667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lnSpc>
                <a:spcPct val="95000"/>
              </a:lnSpc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</a:pPr>
            <a:fld id="{8183C140-6C92-47A5-83CD-E97D243923BB}" type="slidenum">
              <a:rPr lang="en-US" sz="1200">
                <a:solidFill>
                  <a:srgbClr val="000000"/>
                </a:solidFill>
                <a:latin typeface="Times New Roman" pitchFamily="18" charset="0"/>
              </a:rPr>
              <a:pPr algn="r">
                <a:lnSpc>
                  <a:spcPct val="95000"/>
                </a:lnSpc>
                <a:tabLst>
                  <a:tab pos="0" algn="l"/>
                  <a:tab pos="392477" algn="l"/>
                  <a:tab pos="786346" algn="l"/>
                  <a:tab pos="1180214" algn="l"/>
                  <a:tab pos="1574082" algn="l"/>
                  <a:tab pos="1967950" algn="l"/>
                  <a:tab pos="2361819" algn="l"/>
                  <a:tab pos="2755687" algn="l"/>
                  <a:tab pos="3149556" algn="l"/>
                  <a:tab pos="3543424" algn="l"/>
                  <a:tab pos="3937293" algn="l"/>
                  <a:tab pos="4331161" algn="l"/>
                  <a:tab pos="4725030" algn="l"/>
                  <a:tab pos="5118898" algn="l"/>
                  <a:tab pos="5512767" algn="l"/>
                  <a:tab pos="5906635" algn="l"/>
                  <a:tab pos="6300504" algn="l"/>
                  <a:tab pos="6694372" algn="l"/>
                  <a:tab pos="7088240" algn="l"/>
                  <a:tab pos="7482108" algn="l"/>
                  <a:tab pos="7875977" algn="l"/>
                </a:tabLst>
              </a:pPr>
              <a:t>10</a:t>
            </a:fld>
            <a:endParaRPr lang="en-US" sz="12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5565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62475" cy="3421063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5565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512" y="4343231"/>
            <a:ext cx="5479776" cy="4108351"/>
          </a:xfrm>
          <a:noFill/>
          <a:ln/>
        </p:spPr>
        <p:txBody>
          <a:bodyPr wrap="none" anchor="ctr"/>
          <a:lstStyle/>
          <a:p>
            <a:endParaRPr lang="ru-RU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1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2CFD054A-2481-43C3-B906-478F69190319}" type="slidenum"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/>
              <a:t>11</a:t>
            </a:fld>
            <a:endParaRPr lang="en-US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56675" name="Text Box 1"/>
          <p:cNvSpPr txBox="1">
            <a:spLocks noChangeArrowheads="1"/>
          </p:cNvSpPr>
          <p:nvPr/>
        </p:nvSpPr>
        <p:spPr bwMode="auto">
          <a:xfrm>
            <a:off x="3881208" y="8685103"/>
            <a:ext cx="2963831" cy="44532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lnSpc>
                <a:spcPct val="95000"/>
              </a:lnSpc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</a:pPr>
            <a:fld id="{A395961E-6EEC-44EF-A961-31C8BAAFA4DA}" type="slidenum">
              <a:rPr lang="en-US" sz="1200">
                <a:solidFill>
                  <a:srgbClr val="000000"/>
                </a:solidFill>
                <a:latin typeface="Times New Roman" pitchFamily="18" charset="0"/>
              </a:rPr>
              <a:pPr algn="r">
                <a:lnSpc>
                  <a:spcPct val="95000"/>
                </a:lnSpc>
                <a:tabLst>
                  <a:tab pos="0" algn="l"/>
                  <a:tab pos="392477" algn="l"/>
                  <a:tab pos="786346" algn="l"/>
                  <a:tab pos="1180214" algn="l"/>
                  <a:tab pos="1574082" algn="l"/>
                  <a:tab pos="1967950" algn="l"/>
                  <a:tab pos="2361819" algn="l"/>
                  <a:tab pos="2755687" algn="l"/>
                  <a:tab pos="3149556" algn="l"/>
                  <a:tab pos="3543424" algn="l"/>
                  <a:tab pos="3937293" algn="l"/>
                  <a:tab pos="4331161" algn="l"/>
                  <a:tab pos="4725030" algn="l"/>
                  <a:tab pos="5118898" algn="l"/>
                  <a:tab pos="5512767" algn="l"/>
                  <a:tab pos="5906635" algn="l"/>
                  <a:tab pos="6300504" algn="l"/>
                  <a:tab pos="6694372" algn="l"/>
                  <a:tab pos="7088240" algn="l"/>
                  <a:tab pos="7482108" algn="l"/>
                  <a:tab pos="7875977" algn="l"/>
                </a:tabLst>
              </a:pPr>
              <a:t>11</a:t>
            </a:fld>
            <a:endParaRPr lang="en-US" sz="12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56676" name="Text Box 2"/>
          <p:cNvSpPr txBox="1">
            <a:spLocks noChangeArrowheads="1"/>
          </p:cNvSpPr>
          <p:nvPr/>
        </p:nvSpPr>
        <p:spPr bwMode="auto">
          <a:xfrm>
            <a:off x="3881208" y="8685103"/>
            <a:ext cx="2965271" cy="44667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lnSpc>
                <a:spcPct val="95000"/>
              </a:lnSpc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</a:pPr>
            <a:fld id="{EB90DC6E-336E-49E7-8784-DBFCC7EFB1E6}" type="slidenum">
              <a:rPr lang="en-US" sz="1200">
                <a:solidFill>
                  <a:srgbClr val="000000"/>
                </a:solidFill>
                <a:latin typeface="Times New Roman" pitchFamily="18" charset="0"/>
              </a:rPr>
              <a:pPr algn="r">
                <a:lnSpc>
                  <a:spcPct val="95000"/>
                </a:lnSpc>
                <a:tabLst>
                  <a:tab pos="0" algn="l"/>
                  <a:tab pos="392477" algn="l"/>
                  <a:tab pos="786346" algn="l"/>
                  <a:tab pos="1180214" algn="l"/>
                  <a:tab pos="1574082" algn="l"/>
                  <a:tab pos="1967950" algn="l"/>
                  <a:tab pos="2361819" algn="l"/>
                  <a:tab pos="2755687" algn="l"/>
                  <a:tab pos="3149556" algn="l"/>
                  <a:tab pos="3543424" algn="l"/>
                  <a:tab pos="3937293" algn="l"/>
                  <a:tab pos="4331161" algn="l"/>
                  <a:tab pos="4725030" algn="l"/>
                  <a:tab pos="5118898" algn="l"/>
                  <a:tab pos="5512767" algn="l"/>
                  <a:tab pos="5906635" algn="l"/>
                  <a:tab pos="6300504" algn="l"/>
                  <a:tab pos="6694372" algn="l"/>
                  <a:tab pos="7088240" algn="l"/>
                  <a:tab pos="7482108" algn="l"/>
                  <a:tab pos="7875977" algn="l"/>
                </a:tabLst>
              </a:pPr>
              <a:t>11</a:t>
            </a:fld>
            <a:endParaRPr lang="en-US" sz="12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56677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62475" cy="3421063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5667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512" y="4343231"/>
            <a:ext cx="5479776" cy="4108351"/>
          </a:xfrm>
          <a:noFill/>
          <a:ln/>
        </p:spPr>
        <p:txBody>
          <a:bodyPr wrap="none" anchor="ctr"/>
          <a:lstStyle/>
          <a:p>
            <a:endParaRPr lang="ru-RU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1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6BD85BE2-B513-4AA5-9055-311A5E351D3C}" type="slidenum"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/>
              <a:t>12</a:t>
            </a:fld>
            <a:endParaRPr lang="en-US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57699" name="Text Box 1"/>
          <p:cNvSpPr txBox="1">
            <a:spLocks noChangeArrowheads="1"/>
          </p:cNvSpPr>
          <p:nvPr/>
        </p:nvSpPr>
        <p:spPr bwMode="auto">
          <a:xfrm>
            <a:off x="3881208" y="8685103"/>
            <a:ext cx="2963831" cy="44532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lnSpc>
                <a:spcPct val="95000"/>
              </a:lnSpc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</a:pPr>
            <a:fld id="{5FB41EB0-D921-437E-97DC-7D22BDC89E81}" type="slidenum">
              <a:rPr lang="en-US" sz="1200">
                <a:solidFill>
                  <a:srgbClr val="000000"/>
                </a:solidFill>
                <a:latin typeface="Times New Roman" pitchFamily="18" charset="0"/>
              </a:rPr>
              <a:pPr algn="r">
                <a:lnSpc>
                  <a:spcPct val="95000"/>
                </a:lnSpc>
                <a:tabLst>
                  <a:tab pos="0" algn="l"/>
                  <a:tab pos="392477" algn="l"/>
                  <a:tab pos="786346" algn="l"/>
                  <a:tab pos="1180214" algn="l"/>
                  <a:tab pos="1574082" algn="l"/>
                  <a:tab pos="1967950" algn="l"/>
                  <a:tab pos="2361819" algn="l"/>
                  <a:tab pos="2755687" algn="l"/>
                  <a:tab pos="3149556" algn="l"/>
                  <a:tab pos="3543424" algn="l"/>
                  <a:tab pos="3937293" algn="l"/>
                  <a:tab pos="4331161" algn="l"/>
                  <a:tab pos="4725030" algn="l"/>
                  <a:tab pos="5118898" algn="l"/>
                  <a:tab pos="5512767" algn="l"/>
                  <a:tab pos="5906635" algn="l"/>
                  <a:tab pos="6300504" algn="l"/>
                  <a:tab pos="6694372" algn="l"/>
                  <a:tab pos="7088240" algn="l"/>
                  <a:tab pos="7482108" algn="l"/>
                  <a:tab pos="7875977" algn="l"/>
                </a:tabLst>
              </a:pPr>
              <a:t>12</a:t>
            </a:fld>
            <a:endParaRPr lang="en-US" sz="12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57700" name="Text Box 2"/>
          <p:cNvSpPr txBox="1">
            <a:spLocks noChangeArrowheads="1"/>
          </p:cNvSpPr>
          <p:nvPr/>
        </p:nvSpPr>
        <p:spPr bwMode="auto">
          <a:xfrm>
            <a:off x="3881208" y="8685103"/>
            <a:ext cx="2965271" cy="44667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lnSpc>
                <a:spcPct val="95000"/>
              </a:lnSpc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</a:pPr>
            <a:fld id="{8625469E-243B-47B5-8607-FCCB0B503F8A}" type="slidenum">
              <a:rPr lang="en-US" sz="1200">
                <a:solidFill>
                  <a:srgbClr val="000000"/>
                </a:solidFill>
                <a:latin typeface="Times New Roman" pitchFamily="18" charset="0"/>
              </a:rPr>
              <a:pPr algn="r">
                <a:lnSpc>
                  <a:spcPct val="95000"/>
                </a:lnSpc>
                <a:tabLst>
                  <a:tab pos="0" algn="l"/>
                  <a:tab pos="392477" algn="l"/>
                  <a:tab pos="786346" algn="l"/>
                  <a:tab pos="1180214" algn="l"/>
                  <a:tab pos="1574082" algn="l"/>
                  <a:tab pos="1967950" algn="l"/>
                  <a:tab pos="2361819" algn="l"/>
                  <a:tab pos="2755687" algn="l"/>
                  <a:tab pos="3149556" algn="l"/>
                  <a:tab pos="3543424" algn="l"/>
                  <a:tab pos="3937293" algn="l"/>
                  <a:tab pos="4331161" algn="l"/>
                  <a:tab pos="4725030" algn="l"/>
                  <a:tab pos="5118898" algn="l"/>
                  <a:tab pos="5512767" algn="l"/>
                  <a:tab pos="5906635" algn="l"/>
                  <a:tab pos="6300504" algn="l"/>
                  <a:tab pos="6694372" algn="l"/>
                  <a:tab pos="7088240" algn="l"/>
                  <a:tab pos="7482108" algn="l"/>
                  <a:tab pos="7875977" algn="l"/>
                </a:tabLst>
              </a:pPr>
              <a:t>12</a:t>
            </a:fld>
            <a:endParaRPr lang="en-US" sz="12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57701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62475" cy="3421063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5770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512" y="4343231"/>
            <a:ext cx="5479776" cy="4108351"/>
          </a:xfrm>
          <a:noFill/>
          <a:ln/>
        </p:spPr>
        <p:txBody>
          <a:bodyPr wrap="none" anchor="ctr"/>
          <a:lstStyle/>
          <a:p>
            <a:endParaRPr lang="ru-RU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1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B0FE59E4-281F-4ADA-BD7E-8EDA9AC17881}" type="slidenum"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/>
              <a:t>13</a:t>
            </a:fld>
            <a:endParaRPr lang="en-US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58723" name="Text Box 1"/>
          <p:cNvSpPr txBox="1">
            <a:spLocks noChangeArrowheads="1"/>
          </p:cNvSpPr>
          <p:nvPr/>
        </p:nvSpPr>
        <p:spPr bwMode="auto">
          <a:xfrm>
            <a:off x="3881208" y="8685103"/>
            <a:ext cx="2963831" cy="44532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lnSpc>
                <a:spcPct val="95000"/>
              </a:lnSpc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</a:pPr>
            <a:fld id="{8FB7F7E9-2E38-47C7-ACCA-74F96136C8B5}" type="slidenum">
              <a:rPr lang="en-US" sz="1200">
                <a:solidFill>
                  <a:srgbClr val="000000"/>
                </a:solidFill>
                <a:latin typeface="Times New Roman" pitchFamily="18" charset="0"/>
              </a:rPr>
              <a:pPr algn="r">
                <a:lnSpc>
                  <a:spcPct val="95000"/>
                </a:lnSpc>
                <a:tabLst>
                  <a:tab pos="0" algn="l"/>
                  <a:tab pos="392477" algn="l"/>
                  <a:tab pos="786346" algn="l"/>
                  <a:tab pos="1180214" algn="l"/>
                  <a:tab pos="1574082" algn="l"/>
                  <a:tab pos="1967950" algn="l"/>
                  <a:tab pos="2361819" algn="l"/>
                  <a:tab pos="2755687" algn="l"/>
                  <a:tab pos="3149556" algn="l"/>
                  <a:tab pos="3543424" algn="l"/>
                  <a:tab pos="3937293" algn="l"/>
                  <a:tab pos="4331161" algn="l"/>
                  <a:tab pos="4725030" algn="l"/>
                  <a:tab pos="5118898" algn="l"/>
                  <a:tab pos="5512767" algn="l"/>
                  <a:tab pos="5906635" algn="l"/>
                  <a:tab pos="6300504" algn="l"/>
                  <a:tab pos="6694372" algn="l"/>
                  <a:tab pos="7088240" algn="l"/>
                  <a:tab pos="7482108" algn="l"/>
                  <a:tab pos="7875977" algn="l"/>
                </a:tabLst>
              </a:pPr>
              <a:t>13</a:t>
            </a:fld>
            <a:endParaRPr lang="en-US" sz="12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58724" name="Text Box 2"/>
          <p:cNvSpPr txBox="1">
            <a:spLocks noChangeArrowheads="1"/>
          </p:cNvSpPr>
          <p:nvPr/>
        </p:nvSpPr>
        <p:spPr bwMode="auto">
          <a:xfrm>
            <a:off x="3881208" y="8685103"/>
            <a:ext cx="2965271" cy="44667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lnSpc>
                <a:spcPct val="95000"/>
              </a:lnSpc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</a:pPr>
            <a:fld id="{AE79545A-D249-486C-8544-FD41D0C196AC}" type="slidenum">
              <a:rPr lang="en-US" sz="1200">
                <a:solidFill>
                  <a:srgbClr val="000000"/>
                </a:solidFill>
                <a:latin typeface="Times New Roman" pitchFamily="18" charset="0"/>
              </a:rPr>
              <a:pPr algn="r">
                <a:lnSpc>
                  <a:spcPct val="95000"/>
                </a:lnSpc>
                <a:tabLst>
                  <a:tab pos="0" algn="l"/>
                  <a:tab pos="392477" algn="l"/>
                  <a:tab pos="786346" algn="l"/>
                  <a:tab pos="1180214" algn="l"/>
                  <a:tab pos="1574082" algn="l"/>
                  <a:tab pos="1967950" algn="l"/>
                  <a:tab pos="2361819" algn="l"/>
                  <a:tab pos="2755687" algn="l"/>
                  <a:tab pos="3149556" algn="l"/>
                  <a:tab pos="3543424" algn="l"/>
                  <a:tab pos="3937293" algn="l"/>
                  <a:tab pos="4331161" algn="l"/>
                  <a:tab pos="4725030" algn="l"/>
                  <a:tab pos="5118898" algn="l"/>
                  <a:tab pos="5512767" algn="l"/>
                  <a:tab pos="5906635" algn="l"/>
                  <a:tab pos="6300504" algn="l"/>
                  <a:tab pos="6694372" algn="l"/>
                  <a:tab pos="7088240" algn="l"/>
                  <a:tab pos="7482108" algn="l"/>
                  <a:tab pos="7875977" algn="l"/>
                </a:tabLst>
              </a:pPr>
              <a:t>13</a:t>
            </a:fld>
            <a:endParaRPr lang="en-US" sz="12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5872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60888" cy="3419475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5872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512" y="4343231"/>
            <a:ext cx="5478335" cy="4106993"/>
          </a:xfrm>
          <a:noFill/>
          <a:ln/>
        </p:spPr>
        <p:txBody>
          <a:bodyPr wrap="none" anchor="ctr"/>
          <a:lstStyle/>
          <a:p>
            <a:endParaRPr lang="ru-RU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31.08.2020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31.08.2020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31.08.2020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31.08.2020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ext Box 1"/>
          <p:cNvSpPr txBox="1">
            <a:spLocks noChangeArrowheads="1"/>
          </p:cNvSpPr>
          <p:nvPr/>
        </p:nvSpPr>
        <p:spPr bwMode="auto">
          <a:xfrm>
            <a:off x="162721" y="162738"/>
            <a:ext cx="8981279" cy="66952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18287" rIns="0" bIns="0" anchor="ctr"/>
          <a:lstStyle/>
          <a:p>
            <a:pPr algn="ctr">
              <a:lnSpc>
                <a:spcPct val="95000"/>
              </a:lnSpc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  <a:tab pos="8536446" algn="l"/>
              </a:tabLst>
            </a:pPr>
            <a:r>
              <a:rPr lang="en-US" sz="2900" b="1" dirty="0">
                <a:solidFill>
                  <a:srgbClr val="000000"/>
                </a:solidFill>
                <a:latin typeface="Times New Roman" pitchFamily="18" charset="0"/>
              </a:rPr>
              <a:t>1.3. </a:t>
            </a:r>
            <a:r>
              <a:rPr lang="en-US" sz="2900" b="1" dirty="0" smtClean="0">
                <a:solidFill>
                  <a:srgbClr val="000000"/>
                </a:solidFill>
                <a:latin typeface="Times New Roman" pitchFamily="18" charset="0"/>
              </a:rPr>
              <a:t>ФИЗИКО-МЕ</a:t>
            </a:r>
            <a:r>
              <a:rPr lang="ru-RU" sz="2900" b="1" smtClean="0">
                <a:solidFill>
                  <a:srgbClr val="000000"/>
                </a:solidFill>
                <a:latin typeface="Times New Roman" pitchFamily="18" charset="0"/>
              </a:rPr>
              <a:t>Х</a:t>
            </a:r>
            <a:r>
              <a:rPr lang="en-US" sz="2900" b="1" smtClean="0">
                <a:solidFill>
                  <a:srgbClr val="000000"/>
                </a:solidFill>
                <a:latin typeface="Times New Roman" pitchFamily="18" charset="0"/>
              </a:rPr>
              <a:t>АНИЧЕСКИЕ </a:t>
            </a:r>
            <a:r>
              <a:rPr lang="en-US" sz="2900" b="1" dirty="0">
                <a:solidFill>
                  <a:srgbClr val="000000"/>
                </a:solidFill>
                <a:latin typeface="Times New Roman" pitchFamily="18" charset="0"/>
              </a:rPr>
              <a:t>СВОЙСТВА ГРУЗОВ</a:t>
            </a:r>
          </a:p>
          <a:p>
            <a:pPr>
              <a:lnSpc>
                <a:spcPct val="95000"/>
              </a:lnSpc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  <a:tab pos="8536446" algn="l"/>
              </a:tabLst>
            </a:pPr>
            <a:r>
              <a:rPr lang="en-US" sz="2900" b="1" dirty="0">
                <a:solidFill>
                  <a:srgbClr val="000000"/>
                </a:solidFill>
                <a:latin typeface="Times New Roman" pitchFamily="18" charset="0"/>
              </a:rPr>
              <a:t>Кусковатость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,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или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гранулометрический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состав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,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характеризуется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количественным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соотношением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кусков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различной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крупности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в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горной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массе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(в %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по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массе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).</a:t>
            </a:r>
          </a:p>
          <a:p>
            <a:pPr>
              <a:lnSpc>
                <a:spcPct val="95000"/>
              </a:lnSpc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  <a:tab pos="8536446" algn="l"/>
              </a:tabLst>
            </a:pP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Крупность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определяют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посредством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замеров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кусков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по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трем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взаимно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перпендикулярным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направлениям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,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причем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наибольший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размер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куска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условно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наывают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его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длиной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(</a:t>
            </a:r>
            <a:r>
              <a:rPr lang="en-US" sz="2900" i="1" dirty="0">
                <a:solidFill>
                  <a:srgbClr val="000000"/>
                </a:solidFill>
                <a:latin typeface="Times New Roman" pitchFamily="18" charset="0"/>
              </a:rPr>
              <a:t>а'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).</a:t>
            </a:r>
          </a:p>
          <a:p>
            <a:pPr>
              <a:lnSpc>
                <a:spcPct val="95000"/>
              </a:lnSpc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  <a:tab pos="8536446" algn="l"/>
              </a:tabLst>
            </a:pP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Различают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рядовые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грузы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,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если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отношение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максимального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размера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куска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900" i="1" dirty="0" err="1">
                <a:solidFill>
                  <a:srgbClr val="000000"/>
                </a:solidFill>
                <a:latin typeface="Times New Roman" pitchFamily="18" charset="0"/>
              </a:rPr>
              <a:t>а'</a:t>
            </a:r>
            <a:r>
              <a:rPr lang="en-US" sz="2900" baseline="-33000" dirty="0" err="1">
                <a:solidFill>
                  <a:srgbClr val="000000"/>
                </a:solidFill>
                <a:latin typeface="Times New Roman" pitchFamily="18" charset="0"/>
              </a:rPr>
              <a:t>max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,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содержащегося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в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разрыхленной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массе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, к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минимальному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900" i="1" dirty="0" err="1">
                <a:solidFill>
                  <a:srgbClr val="000000"/>
                </a:solidFill>
                <a:latin typeface="Times New Roman" pitchFamily="18" charset="0"/>
              </a:rPr>
              <a:t>а'</a:t>
            </a:r>
            <a:r>
              <a:rPr lang="en-US" sz="2900" baseline="-33000" dirty="0" err="1">
                <a:solidFill>
                  <a:srgbClr val="000000"/>
                </a:solidFill>
                <a:latin typeface="Times New Roman" pitchFamily="18" charset="0"/>
              </a:rPr>
              <a:t>min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равно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или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больше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2,5, и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сортированные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,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когда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900" i="1" dirty="0" err="1">
                <a:solidFill>
                  <a:srgbClr val="000000"/>
                </a:solidFill>
                <a:latin typeface="Times New Roman" pitchFamily="18" charset="0"/>
              </a:rPr>
              <a:t>а'</a:t>
            </a:r>
            <a:r>
              <a:rPr lang="en-US" sz="2900" baseline="-33000" dirty="0" err="1">
                <a:solidFill>
                  <a:srgbClr val="000000"/>
                </a:solidFill>
                <a:latin typeface="Times New Roman" pitchFamily="18" charset="0"/>
              </a:rPr>
              <a:t>max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/</a:t>
            </a:r>
            <a:r>
              <a:rPr lang="en-US" sz="2900" i="1" dirty="0" err="1">
                <a:solidFill>
                  <a:srgbClr val="000000"/>
                </a:solidFill>
                <a:latin typeface="Times New Roman" pitchFamily="18" charset="0"/>
              </a:rPr>
              <a:t>а'</a:t>
            </a:r>
            <a:r>
              <a:rPr lang="en-US" sz="2900" baseline="-33000" dirty="0" err="1">
                <a:solidFill>
                  <a:srgbClr val="000000"/>
                </a:solidFill>
                <a:latin typeface="Times New Roman" pitchFamily="18" charset="0"/>
              </a:rPr>
              <a:t>min</a:t>
            </a:r>
            <a:r>
              <a:rPr lang="en-US" sz="2900" baseline="-330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≤ 2,5.</a:t>
            </a:r>
          </a:p>
          <a:p>
            <a:pPr>
              <a:lnSpc>
                <a:spcPct val="95000"/>
              </a:lnSpc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  <a:tab pos="8536446" algn="l"/>
              </a:tabLst>
            </a:pPr>
            <a:endParaRPr lang="en-US" sz="29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ext Box 1"/>
          <p:cNvSpPr txBox="1">
            <a:spLocks noChangeArrowheads="1"/>
          </p:cNvSpPr>
          <p:nvPr/>
        </p:nvSpPr>
        <p:spPr bwMode="auto">
          <a:xfrm>
            <a:off x="180000" y="7202"/>
            <a:ext cx="8962560" cy="481874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81639" tIns="40820" rIns="81639" bIns="40820"/>
          <a:lstStyle/>
          <a:p>
            <a:pPr>
              <a:lnSpc>
                <a:spcPct val="95000"/>
              </a:lnSpc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  <a:tab pos="8536446" algn="l"/>
              </a:tabLst>
            </a:pPr>
            <a:r>
              <a:rPr lang="en-US" sz="29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Крепость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горных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пород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оценивается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коэффициентом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крепости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по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шкале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проф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 М.М.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Протодьяконова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lnSpc>
                <a:spcPct val="95000"/>
              </a:lnSpc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  <a:tab pos="8536446" algn="l"/>
              </a:tabLst>
            </a:pPr>
            <a:endParaRPr lang="en-US" sz="29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5000"/>
              </a:lnSpc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  <a:tab pos="8536446" algn="l"/>
              </a:tabLst>
            </a:pPr>
            <a:endParaRPr lang="en-US" sz="29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5000"/>
              </a:lnSpc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  <a:tab pos="8536446" algn="l"/>
              </a:tabLst>
            </a:pP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где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σ</a:t>
            </a:r>
            <a:r>
              <a:rPr lang="en-US" sz="2900" baseline="-330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сж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предел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прочности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горной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породы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сжатие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Па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ct val="95000"/>
              </a:lnSpc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  <a:tab pos="8536446" algn="l"/>
              </a:tabLst>
            </a:pPr>
            <a:endParaRPr lang="en-US" sz="29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5000"/>
              </a:lnSpc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  <a:tab pos="8536446" algn="l"/>
              </a:tabLst>
            </a:pP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Между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крепостью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горных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пород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плотностью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как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правило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существует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зависимость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чем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больше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крепость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тем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больше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плотность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ct val="95000"/>
              </a:lnSpc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  <a:tab pos="8536446" algn="l"/>
              </a:tabLst>
            </a:pPr>
            <a:endParaRPr lang="en-US" sz="29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9155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101760" y="1106037"/>
            <a:ext cx="2177280" cy="52709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ext Box 1"/>
          <p:cNvSpPr txBox="1">
            <a:spLocks noChangeArrowheads="1"/>
          </p:cNvSpPr>
          <p:nvPr/>
        </p:nvSpPr>
        <p:spPr bwMode="auto">
          <a:xfrm>
            <a:off x="122400" y="71414"/>
            <a:ext cx="9020160" cy="5026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81639" tIns="40820" rIns="81639" bIns="40820"/>
          <a:lstStyle/>
          <a:p>
            <a:pPr algn="ctr">
              <a:lnSpc>
                <a:spcPct val="95000"/>
              </a:lnSpc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  <a:tab pos="8536446" algn="l"/>
              </a:tabLst>
            </a:pPr>
            <a:r>
              <a:rPr lang="en-US" sz="29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Основные</a:t>
            </a:r>
            <a:r>
              <a:rPr lang="en-US" sz="29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характеристики</a:t>
            </a:r>
            <a:r>
              <a:rPr lang="en-US" sz="29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насыпных</a:t>
            </a:r>
            <a:r>
              <a:rPr lang="en-US" sz="29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грузов</a:t>
            </a:r>
            <a:endParaRPr lang="en-US" sz="29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0179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49920" y="4410589"/>
            <a:ext cx="6857280" cy="242665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50180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241280" y="504898"/>
            <a:ext cx="6857280" cy="4706414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ext Box 1"/>
          <p:cNvSpPr txBox="1">
            <a:spLocks noChangeArrowheads="1"/>
          </p:cNvSpPr>
          <p:nvPr/>
        </p:nvSpPr>
        <p:spPr bwMode="auto">
          <a:xfrm>
            <a:off x="180000" y="7201"/>
            <a:ext cx="8962560" cy="2181829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81639" tIns="40820" rIns="81639" bIns="40820"/>
          <a:lstStyle/>
          <a:p>
            <a:pPr>
              <a:lnSpc>
                <a:spcPct val="95000"/>
              </a:lnSpc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  <a:tab pos="8536446" algn="l"/>
              </a:tabLst>
            </a:pPr>
            <a:r>
              <a:rPr lang="en-US" sz="2900" b="1" dirty="0" err="1">
                <a:cs typeface="Times New Roman" pitchFamily="18" charset="0"/>
              </a:rPr>
              <a:t>Абразивность</a:t>
            </a:r>
            <a:r>
              <a:rPr lang="en-US" sz="2900" dirty="0">
                <a:cs typeface="Times New Roman" pitchFamily="18" charset="0"/>
              </a:rPr>
              <a:t> – </a:t>
            </a:r>
            <a:r>
              <a:rPr lang="en-US" sz="2900" dirty="0" err="1">
                <a:cs typeface="Times New Roman" pitchFamily="18" charset="0"/>
              </a:rPr>
              <a:t>свойство</a:t>
            </a:r>
            <a:r>
              <a:rPr lang="en-US" sz="2900" dirty="0">
                <a:cs typeface="Times New Roman" pitchFamily="18" charset="0"/>
              </a:rPr>
              <a:t> </a:t>
            </a:r>
            <a:r>
              <a:rPr lang="en-US" sz="2900" dirty="0" err="1">
                <a:cs typeface="Times New Roman" pitchFamily="18" charset="0"/>
              </a:rPr>
              <a:t>горной</a:t>
            </a:r>
            <a:r>
              <a:rPr lang="en-US" sz="2900" dirty="0">
                <a:cs typeface="Times New Roman" pitchFamily="18" charset="0"/>
              </a:rPr>
              <a:t> </a:t>
            </a:r>
            <a:r>
              <a:rPr lang="en-US" sz="2900" dirty="0" err="1">
                <a:cs typeface="Times New Roman" pitchFamily="18" charset="0"/>
              </a:rPr>
              <a:t>массы</a:t>
            </a:r>
            <a:r>
              <a:rPr lang="en-US" sz="2900" dirty="0">
                <a:cs typeface="Times New Roman" pitchFamily="18" charset="0"/>
              </a:rPr>
              <a:t> </a:t>
            </a:r>
            <a:r>
              <a:rPr lang="en-US" sz="2900" dirty="0" err="1">
                <a:cs typeface="Times New Roman" pitchFamily="18" charset="0"/>
              </a:rPr>
              <a:t>истирать</a:t>
            </a:r>
            <a:r>
              <a:rPr lang="en-US" sz="2900" dirty="0">
                <a:cs typeface="Times New Roman" pitchFamily="18" charset="0"/>
              </a:rPr>
              <a:t> (</a:t>
            </a:r>
            <a:r>
              <a:rPr lang="en-US" sz="2900" dirty="0" err="1">
                <a:cs typeface="Times New Roman" pitchFamily="18" charset="0"/>
              </a:rPr>
              <a:t>изнашивать</a:t>
            </a:r>
            <a:r>
              <a:rPr lang="en-US" sz="2900" dirty="0">
                <a:cs typeface="Times New Roman" pitchFamily="18" charset="0"/>
              </a:rPr>
              <a:t>) </a:t>
            </a:r>
            <a:r>
              <a:rPr lang="en-US" sz="2900" dirty="0" err="1">
                <a:cs typeface="Times New Roman" pitchFamily="18" charset="0"/>
              </a:rPr>
              <a:t>взаимодействующие</a:t>
            </a:r>
            <a:r>
              <a:rPr lang="en-US" sz="2900" dirty="0">
                <a:cs typeface="Times New Roman" pitchFamily="18" charset="0"/>
              </a:rPr>
              <a:t> с </a:t>
            </a:r>
            <a:r>
              <a:rPr lang="en-US" sz="2900" dirty="0" err="1">
                <a:cs typeface="Times New Roman" pitchFamily="18" charset="0"/>
              </a:rPr>
              <a:t>ней</a:t>
            </a:r>
            <a:r>
              <a:rPr lang="en-US" sz="2900" dirty="0">
                <a:cs typeface="Times New Roman" pitchFamily="18" charset="0"/>
              </a:rPr>
              <a:t> </a:t>
            </a:r>
            <a:r>
              <a:rPr lang="en-US" sz="2900" dirty="0" err="1">
                <a:cs typeface="Times New Roman" pitchFamily="18" charset="0"/>
              </a:rPr>
              <a:t>поверности</a:t>
            </a:r>
            <a:r>
              <a:rPr lang="en-US" sz="2900" dirty="0">
                <a:cs typeface="Times New Roman" pitchFamily="18" charset="0"/>
              </a:rPr>
              <a:t> (</a:t>
            </a:r>
            <a:r>
              <a:rPr lang="en-US" sz="2900" dirty="0" err="1">
                <a:cs typeface="Times New Roman" pitchFamily="18" charset="0"/>
              </a:rPr>
              <a:t>загрузочные</a:t>
            </a:r>
            <a:r>
              <a:rPr lang="en-US" sz="2900" dirty="0">
                <a:cs typeface="Times New Roman" pitchFamily="18" charset="0"/>
              </a:rPr>
              <a:t> </a:t>
            </a:r>
            <a:r>
              <a:rPr lang="en-US" sz="2900" dirty="0" err="1">
                <a:cs typeface="Times New Roman" pitchFamily="18" charset="0"/>
              </a:rPr>
              <a:t>лотки</a:t>
            </a:r>
            <a:r>
              <a:rPr lang="en-US" sz="2900" dirty="0">
                <a:cs typeface="Times New Roman" pitchFamily="18" charset="0"/>
              </a:rPr>
              <a:t>, </a:t>
            </a:r>
            <a:r>
              <a:rPr lang="en-US" sz="2900" dirty="0" err="1">
                <a:cs typeface="Times New Roman" pitchFamily="18" charset="0"/>
              </a:rPr>
              <a:t>кузова</a:t>
            </a:r>
            <a:r>
              <a:rPr lang="en-US" sz="2900" dirty="0">
                <a:cs typeface="Times New Roman" pitchFamily="18" charset="0"/>
              </a:rPr>
              <a:t> </a:t>
            </a:r>
            <a:r>
              <a:rPr lang="en-US" sz="2900" dirty="0" err="1">
                <a:cs typeface="Times New Roman" pitchFamily="18" charset="0"/>
              </a:rPr>
              <a:t>вагонов</a:t>
            </a:r>
            <a:r>
              <a:rPr lang="en-US" sz="2900" dirty="0">
                <a:cs typeface="Times New Roman" pitchFamily="18" charset="0"/>
              </a:rPr>
              <a:t> и </a:t>
            </a:r>
            <a:r>
              <a:rPr lang="en-US" sz="2900" dirty="0" err="1">
                <a:cs typeface="Times New Roman" pitchFamily="18" charset="0"/>
              </a:rPr>
              <a:t>автомобилей</a:t>
            </a:r>
            <a:r>
              <a:rPr lang="en-US" sz="2900" dirty="0">
                <a:cs typeface="Times New Roman" pitchFamily="18" charset="0"/>
              </a:rPr>
              <a:t>, </a:t>
            </a:r>
            <a:r>
              <a:rPr lang="en-US" sz="2900" dirty="0" err="1">
                <a:cs typeface="Times New Roman" pitchFamily="18" charset="0"/>
              </a:rPr>
              <a:t>конвейерные</a:t>
            </a:r>
            <a:r>
              <a:rPr lang="en-US" sz="2900" dirty="0">
                <a:cs typeface="Times New Roman" pitchFamily="18" charset="0"/>
              </a:rPr>
              <a:t> </a:t>
            </a:r>
            <a:r>
              <a:rPr lang="en-US" sz="2900" dirty="0" err="1">
                <a:cs typeface="Times New Roman" pitchFamily="18" charset="0"/>
              </a:rPr>
              <a:t>ленты</a:t>
            </a:r>
            <a:r>
              <a:rPr lang="en-US" sz="2900" dirty="0">
                <a:cs typeface="Times New Roman" pitchFamily="18" charset="0"/>
              </a:rPr>
              <a:t> и </a:t>
            </a:r>
            <a:r>
              <a:rPr lang="en-US" sz="2900" dirty="0" err="1">
                <a:cs typeface="Times New Roman" pitchFamily="18" charset="0"/>
              </a:rPr>
              <a:t>т.д</a:t>
            </a:r>
            <a:r>
              <a:rPr lang="en-US" sz="2900" dirty="0">
                <a:cs typeface="Times New Roman" pitchFamily="18" charset="0"/>
              </a:rPr>
              <a:t>.) в </a:t>
            </a:r>
            <a:r>
              <a:rPr lang="en-US" sz="2900" dirty="0" err="1">
                <a:cs typeface="Times New Roman" pitchFamily="18" charset="0"/>
              </a:rPr>
              <a:t>процессе</a:t>
            </a:r>
            <a:r>
              <a:rPr lang="en-US" sz="2900" dirty="0">
                <a:cs typeface="Times New Roman" pitchFamily="18" charset="0"/>
              </a:rPr>
              <a:t> </a:t>
            </a:r>
            <a:r>
              <a:rPr lang="en-US" sz="2900" dirty="0" err="1">
                <a:cs typeface="Times New Roman" pitchFamily="18" charset="0"/>
              </a:rPr>
              <a:t>погрузки</a:t>
            </a:r>
            <a:r>
              <a:rPr lang="en-US" sz="2900" dirty="0">
                <a:cs typeface="Times New Roman" pitchFamily="18" charset="0"/>
              </a:rPr>
              <a:t>, </a:t>
            </a:r>
            <a:r>
              <a:rPr lang="en-US" sz="2900" dirty="0" err="1">
                <a:cs typeface="Times New Roman" pitchFamily="18" charset="0"/>
              </a:rPr>
              <a:t>транспортирования</a:t>
            </a:r>
            <a:r>
              <a:rPr lang="en-US" sz="2900" dirty="0">
                <a:cs typeface="Times New Roman" pitchFamily="18" charset="0"/>
              </a:rPr>
              <a:t> и </a:t>
            </a:r>
            <a:r>
              <a:rPr lang="en-US" sz="2900" dirty="0" err="1">
                <a:cs typeface="Times New Roman" pitchFamily="18" charset="0"/>
              </a:rPr>
              <a:t>разгрузки</a:t>
            </a:r>
            <a:r>
              <a:rPr lang="en-US" sz="2900" dirty="0">
                <a:cs typeface="Times New Roman" pitchFamily="18" charset="0"/>
              </a:rPr>
              <a:t>. </a:t>
            </a:r>
            <a:r>
              <a:rPr lang="ru-RU" sz="2900" dirty="0"/>
              <a:t>Степень </a:t>
            </a:r>
            <a:r>
              <a:rPr lang="ru-RU" sz="2900" dirty="0" err="1"/>
              <a:t>абразивности</a:t>
            </a:r>
            <a:r>
              <a:rPr lang="ru-RU" sz="2900" dirty="0"/>
              <a:t> груза зависит от твердости, формы и размеров составляющих его частиц. Значительной </a:t>
            </a:r>
            <a:r>
              <a:rPr lang="ru-RU" sz="2900" dirty="0" err="1"/>
              <a:t>абразивностью</a:t>
            </a:r>
            <a:r>
              <a:rPr lang="ru-RU" sz="2900" dirty="0"/>
              <a:t> обладают зола, руда, кокс, цемент.</a:t>
            </a:r>
            <a:endParaRPr lang="en-US" sz="2900" dirty="0">
              <a:cs typeface="Times New Roman" pitchFamily="18" charset="0"/>
            </a:endParaRPr>
          </a:p>
          <a:p>
            <a:pPr>
              <a:lnSpc>
                <a:spcPct val="95000"/>
              </a:lnSpc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  <a:tab pos="8536446" algn="l"/>
              </a:tabLst>
            </a:pPr>
            <a:r>
              <a:rPr lang="en-US" sz="2900" dirty="0" err="1">
                <a:cs typeface="Times New Roman" pitchFamily="18" charset="0"/>
              </a:rPr>
              <a:t>Транспортируемые</a:t>
            </a:r>
            <a:r>
              <a:rPr lang="en-US" sz="2900" dirty="0">
                <a:cs typeface="Times New Roman" pitchFamily="18" charset="0"/>
              </a:rPr>
              <a:t> </a:t>
            </a:r>
            <a:r>
              <a:rPr lang="en-US" sz="2900" dirty="0" err="1">
                <a:cs typeface="Times New Roman" pitchFamily="18" charset="0"/>
              </a:rPr>
              <a:t>горные</a:t>
            </a:r>
            <a:r>
              <a:rPr lang="en-US" sz="2900" dirty="0">
                <a:cs typeface="Times New Roman" pitchFamily="18" charset="0"/>
              </a:rPr>
              <a:t> </a:t>
            </a:r>
            <a:r>
              <a:rPr lang="en-US" sz="2900" dirty="0" err="1">
                <a:cs typeface="Times New Roman" pitchFamily="18" charset="0"/>
              </a:rPr>
              <a:t>породы</a:t>
            </a:r>
            <a:r>
              <a:rPr lang="en-US" sz="2900" dirty="0">
                <a:cs typeface="Times New Roman" pitchFamily="18" charset="0"/>
              </a:rPr>
              <a:t> </a:t>
            </a:r>
            <a:r>
              <a:rPr lang="en-US" sz="2900" dirty="0" err="1">
                <a:cs typeface="Times New Roman" pitchFamily="18" charset="0"/>
              </a:rPr>
              <a:t>по</a:t>
            </a:r>
            <a:r>
              <a:rPr lang="en-US" sz="2900" dirty="0">
                <a:cs typeface="Times New Roman" pitchFamily="18" charset="0"/>
              </a:rPr>
              <a:t> </a:t>
            </a:r>
            <a:r>
              <a:rPr lang="en-US" sz="2900" dirty="0" err="1">
                <a:cs typeface="Times New Roman" pitchFamily="18" charset="0"/>
              </a:rPr>
              <a:t>абразивности</a:t>
            </a:r>
            <a:r>
              <a:rPr lang="en-US" sz="2900" dirty="0">
                <a:cs typeface="Times New Roman" pitchFamily="18" charset="0"/>
              </a:rPr>
              <a:t> </a:t>
            </a:r>
            <a:r>
              <a:rPr lang="en-US" sz="2900" dirty="0" err="1">
                <a:cs typeface="Times New Roman" pitchFamily="18" charset="0"/>
              </a:rPr>
              <a:t>разделяют</a:t>
            </a:r>
            <a:r>
              <a:rPr lang="en-US" sz="2900" dirty="0">
                <a:cs typeface="Times New Roman" pitchFamily="18" charset="0"/>
              </a:rPr>
              <a:t> </a:t>
            </a:r>
            <a:r>
              <a:rPr lang="en-US" sz="2900" dirty="0" err="1">
                <a:cs typeface="Times New Roman" pitchFamily="18" charset="0"/>
              </a:rPr>
              <a:t>на</a:t>
            </a:r>
            <a:r>
              <a:rPr lang="en-US" sz="2900" dirty="0">
                <a:cs typeface="Times New Roman" pitchFamily="18" charset="0"/>
              </a:rPr>
              <a:t> </a:t>
            </a:r>
            <a:r>
              <a:rPr lang="en-US" sz="2900" dirty="0" err="1">
                <a:cs typeface="Times New Roman" pitchFamily="18" charset="0"/>
              </a:rPr>
              <a:t>четыре</a:t>
            </a:r>
            <a:r>
              <a:rPr lang="en-US" sz="2900" dirty="0">
                <a:cs typeface="Times New Roman" pitchFamily="18" charset="0"/>
              </a:rPr>
              <a:t> </a:t>
            </a:r>
            <a:r>
              <a:rPr lang="en-US" sz="2900" dirty="0" err="1">
                <a:cs typeface="Times New Roman" pitchFamily="18" charset="0"/>
              </a:rPr>
              <a:t>группы</a:t>
            </a:r>
            <a:r>
              <a:rPr lang="en-US" sz="2900" dirty="0">
                <a:cs typeface="Times New Roman" pitchFamily="18" charset="0"/>
              </a:rPr>
              <a:t>:</a:t>
            </a:r>
          </a:p>
          <a:p>
            <a:pPr>
              <a:lnSpc>
                <a:spcPct val="95000"/>
              </a:lnSpc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  <a:tab pos="8536446" algn="l"/>
              </a:tabLst>
            </a:pPr>
            <a:r>
              <a:rPr lang="en-US" sz="2900" i="1" dirty="0">
                <a:cs typeface="Times New Roman" pitchFamily="18" charset="0"/>
              </a:rPr>
              <a:t>А</a:t>
            </a:r>
            <a:r>
              <a:rPr lang="en-US" sz="2900" dirty="0">
                <a:cs typeface="Times New Roman" pitchFamily="18" charset="0"/>
              </a:rPr>
              <a:t> – </a:t>
            </a:r>
            <a:r>
              <a:rPr lang="en-US" sz="2900" dirty="0" err="1">
                <a:cs typeface="Times New Roman" pitchFamily="18" charset="0"/>
              </a:rPr>
              <a:t>неабразивные</a:t>
            </a:r>
            <a:r>
              <a:rPr lang="en-US" sz="2900" dirty="0">
                <a:cs typeface="Times New Roman" pitchFamily="18" charset="0"/>
              </a:rPr>
              <a:t> (в </a:t>
            </a:r>
            <a:r>
              <a:rPr lang="en-US" sz="2900" dirty="0" err="1">
                <a:cs typeface="Times New Roman" pitchFamily="18" charset="0"/>
              </a:rPr>
              <a:t>горной</a:t>
            </a:r>
            <a:r>
              <a:rPr lang="en-US" sz="2900" dirty="0">
                <a:cs typeface="Times New Roman" pitchFamily="18" charset="0"/>
              </a:rPr>
              <a:t> </a:t>
            </a:r>
            <a:r>
              <a:rPr lang="en-US" sz="2900" dirty="0" err="1">
                <a:cs typeface="Times New Roman" pitchFamily="18" charset="0"/>
              </a:rPr>
              <a:t>промышленности</a:t>
            </a:r>
            <a:r>
              <a:rPr lang="en-US" sz="2900" dirty="0">
                <a:cs typeface="Times New Roman" pitchFamily="18" charset="0"/>
              </a:rPr>
              <a:t> </a:t>
            </a:r>
            <a:r>
              <a:rPr lang="en-US" sz="2900" dirty="0" err="1">
                <a:cs typeface="Times New Roman" pitchFamily="18" charset="0"/>
              </a:rPr>
              <a:t>нет</a:t>
            </a:r>
            <a:r>
              <a:rPr lang="en-US" sz="2900" dirty="0">
                <a:cs typeface="Times New Roman" pitchFamily="18" charset="0"/>
              </a:rPr>
              <a:t>);</a:t>
            </a:r>
          </a:p>
          <a:p>
            <a:pPr>
              <a:lnSpc>
                <a:spcPct val="95000"/>
              </a:lnSpc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  <a:tab pos="8536446" algn="l"/>
              </a:tabLst>
            </a:pPr>
            <a:r>
              <a:rPr lang="en-US" sz="2900" i="1" dirty="0">
                <a:cs typeface="Times New Roman" pitchFamily="18" charset="0"/>
              </a:rPr>
              <a:t>В</a:t>
            </a:r>
            <a:r>
              <a:rPr lang="en-US" sz="2900" dirty="0">
                <a:cs typeface="Times New Roman" pitchFamily="18" charset="0"/>
              </a:rPr>
              <a:t> – </a:t>
            </a:r>
            <a:r>
              <a:rPr lang="en-US" sz="2900" dirty="0" err="1">
                <a:cs typeface="Times New Roman" pitchFamily="18" charset="0"/>
              </a:rPr>
              <a:t>малоабразивные</a:t>
            </a:r>
            <a:r>
              <a:rPr lang="en-US" sz="2900" dirty="0">
                <a:cs typeface="Times New Roman" pitchFamily="18" charset="0"/>
              </a:rPr>
              <a:t> (</a:t>
            </a:r>
            <a:r>
              <a:rPr lang="en-US" sz="2900" dirty="0" err="1">
                <a:cs typeface="Times New Roman" pitchFamily="18" charset="0"/>
              </a:rPr>
              <a:t>мокрая</a:t>
            </a:r>
            <a:r>
              <a:rPr lang="en-US" sz="2900" dirty="0">
                <a:cs typeface="Times New Roman" pitchFamily="18" charset="0"/>
              </a:rPr>
              <a:t> </a:t>
            </a:r>
            <a:r>
              <a:rPr lang="en-US" sz="2900" dirty="0" err="1">
                <a:cs typeface="Times New Roman" pitchFamily="18" charset="0"/>
              </a:rPr>
              <a:t>глина</a:t>
            </a:r>
            <a:r>
              <a:rPr lang="en-US" sz="2900" dirty="0">
                <a:cs typeface="Times New Roman" pitchFamily="18" charset="0"/>
              </a:rPr>
              <a:t>, </a:t>
            </a:r>
            <a:r>
              <a:rPr lang="en-US" sz="2900" dirty="0" err="1">
                <a:cs typeface="Times New Roman" pitchFamily="18" charset="0"/>
              </a:rPr>
              <a:t>угли</a:t>
            </a:r>
            <a:r>
              <a:rPr lang="en-US" sz="2900" dirty="0">
                <a:cs typeface="Times New Roman" pitchFamily="18" charset="0"/>
              </a:rPr>
              <a:t>, </a:t>
            </a:r>
            <a:r>
              <a:rPr lang="en-US" sz="2900" dirty="0" err="1">
                <a:cs typeface="Times New Roman" pitchFamily="18" charset="0"/>
              </a:rPr>
              <a:t>гравий</a:t>
            </a:r>
            <a:r>
              <a:rPr lang="en-US" sz="2900" dirty="0">
                <a:cs typeface="Times New Roman" pitchFamily="18" charset="0"/>
              </a:rPr>
              <a:t>);</a:t>
            </a:r>
          </a:p>
          <a:p>
            <a:pPr>
              <a:lnSpc>
                <a:spcPct val="95000"/>
              </a:lnSpc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  <a:tab pos="8536446" algn="l"/>
              </a:tabLst>
            </a:pPr>
            <a:r>
              <a:rPr lang="en-US" sz="2900" i="1" dirty="0">
                <a:cs typeface="Times New Roman" pitchFamily="18" charset="0"/>
              </a:rPr>
              <a:t>С</a:t>
            </a:r>
            <a:r>
              <a:rPr lang="en-US" sz="2900" dirty="0">
                <a:cs typeface="Times New Roman" pitchFamily="18" charset="0"/>
              </a:rPr>
              <a:t> – </a:t>
            </a:r>
            <a:r>
              <a:rPr lang="en-US" sz="2900" dirty="0" err="1">
                <a:cs typeface="Times New Roman" pitchFamily="18" charset="0"/>
              </a:rPr>
              <a:t>среднеабразивные</a:t>
            </a:r>
            <a:r>
              <a:rPr lang="en-US" sz="2900" dirty="0">
                <a:cs typeface="Times New Roman" pitchFamily="18" charset="0"/>
              </a:rPr>
              <a:t> (</a:t>
            </a:r>
            <a:r>
              <a:rPr lang="en-US" sz="2900" dirty="0" err="1">
                <a:cs typeface="Times New Roman" pitchFamily="18" charset="0"/>
              </a:rPr>
              <a:t>песок</a:t>
            </a:r>
            <a:r>
              <a:rPr lang="en-US" sz="2900" dirty="0">
                <a:cs typeface="Times New Roman" pitchFamily="18" charset="0"/>
              </a:rPr>
              <a:t>, </a:t>
            </a:r>
            <a:r>
              <a:rPr lang="en-US" sz="2900" dirty="0" err="1">
                <a:cs typeface="Times New Roman" pitchFamily="18" charset="0"/>
              </a:rPr>
              <a:t>антрацит</a:t>
            </a:r>
            <a:r>
              <a:rPr lang="en-US" sz="2900" dirty="0">
                <a:cs typeface="Times New Roman" pitchFamily="18" charset="0"/>
              </a:rPr>
              <a:t>);</a:t>
            </a:r>
          </a:p>
          <a:p>
            <a:pPr>
              <a:lnSpc>
                <a:spcPct val="95000"/>
              </a:lnSpc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  <a:tab pos="8536446" algn="l"/>
              </a:tabLst>
            </a:pPr>
            <a:r>
              <a:rPr lang="en-US" sz="2900" i="1" dirty="0">
                <a:cs typeface="Times New Roman" pitchFamily="18" charset="0"/>
              </a:rPr>
              <a:t>D</a:t>
            </a:r>
            <a:r>
              <a:rPr lang="en-US" sz="2900" dirty="0">
                <a:cs typeface="Times New Roman" pitchFamily="18" charset="0"/>
              </a:rPr>
              <a:t> – </a:t>
            </a:r>
            <a:r>
              <a:rPr lang="en-US" sz="2900" dirty="0" err="1">
                <a:cs typeface="Times New Roman" pitchFamily="18" charset="0"/>
              </a:rPr>
              <a:t>высокой</a:t>
            </a:r>
            <a:r>
              <a:rPr lang="en-US" sz="2900" dirty="0">
                <a:cs typeface="Times New Roman" pitchFamily="18" charset="0"/>
              </a:rPr>
              <a:t> </a:t>
            </a:r>
            <a:r>
              <a:rPr lang="en-US" sz="2900" dirty="0" err="1">
                <a:cs typeface="Times New Roman" pitchFamily="18" charset="0"/>
              </a:rPr>
              <a:t>абразивности</a:t>
            </a:r>
            <a:r>
              <a:rPr lang="en-US" sz="2900" dirty="0">
                <a:cs typeface="Times New Roman" pitchFamily="18" charset="0"/>
              </a:rPr>
              <a:t> (</a:t>
            </a:r>
            <a:r>
              <a:rPr lang="en-US" sz="2900" dirty="0" err="1">
                <a:cs typeface="Times New Roman" pitchFamily="18" charset="0"/>
              </a:rPr>
              <a:t>руда</a:t>
            </a:r>
            <a:r>
              <a:rPr lang="en-US" sz="2900" dirty="0">
                <a:cs typeface="Times New Roman" pitchFamily="18" charset="0"/>
              </a:rPr>
              <a:t>, </a:t>
            </a:r>
            <a:r>
              <a:rPr lang="en-US" sz="2900" dirty="0" err="1">
                <a:cs typeface="Times New Roman" pitchFamily="18" charset="0"/>
              </a:rPr>
              <a:t>бокситы</a:t>
            </a:r>
            <a:r>
              <a:rPr lang="en-US" sz="2900" dirty="0">
                <a:cs typeface="Times New Roman" pitchFamily="18" charset="0"/>
              </a:rPr>
              <a:t>).</a:t>
            </a:r>
          </a:p>
          <a:p>
            <a:pPr>
              <a:lnSpc>
                <a:spcPct val="95000"/>
              </a:lnSpc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  <a:tab pos="8536446" algn="l"/>
              </a:tabLst>
            </a:pPr>
            <a:endParaRPr lang="en-US" sz="2900" dirty="0">
              <a:cs typeface="Times New Roman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ext Box 1"/>
          <p:cNvSpPr txBox="1">
            <a:spLocks noChangeArrowheads="1"/>
          </p:cNvSpPr>
          <p:nvPr/>
        </p:nvSpPr>
        <p:spPr bwMode="auto">
          <a:xfrm>
            <a:off x="247680" y="1"/>
            <a:ext cx="8732160" cy="5659794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81639" tIns="40820" rIns="81639" bIns="40820"/>
          <a:lstStyle/>
          <a:p>
            <a:pPr>
              <a:lnSpc>
                <a:spcPct val="95000"/>
              </a:lnSpc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  <a:tab pos="8536446" algn="l"/>
              </a:tabLst>
            </a:pPr>
            <a:r>
              <a:rPr lang="en-US" sz="29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Влажность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содержание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воды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транспортируемом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материале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определяется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высушиванием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сушильном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шкафу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предварительно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взыешенной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порции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груза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при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температуре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+105 °С в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течение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4 ч и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выражается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процентах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lnSpc>
                <a:spcPct val="95000"/>
              </a:lnSpc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  <a:tab pos="8536446" algn="l"/>
              </a:tabLst>
            </a:pP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где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2900" baseline="-33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en-US" sz="2900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2900" baseline="-33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масса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порции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груза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соответственно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до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после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просушивания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г.</a:t>
            </a:r>
          </a:p>
          <a:p>
            <a:pPr>
              <a:lnSpc>
                <a:spcPct val="95000"/>
              </a:lnSpc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  <a:tab pos="8536446" algn="l"/>
              </a:tabLst>
            </a:pPr>
            <a:endParaRPr lang="en-US" sz="29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5000"/>
              </a:lnSpc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  <a:tab pos="8536446" algn="l"/>
              </a:tabLst>
            </a:pPr>
            <a:r>
              <a:rPr lang="en-US" sz="29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Липкость</a:t>
            </a:r>
            <a:r>
              <a:rPr lang="en-US" sz="29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9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слеживаемость</a:t>
            </a:r>
            <a:r>
              <a:rPr lang="en-US" sz="29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en-US" sz="29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смерзаемость</a:t>
            </a:r>
            <a:r>
              <a:rPr lang="en-US" sz="29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а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также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кусковатость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определяют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склонность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насыпных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грузов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к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сводообразованию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самопроизвольному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возникновению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сводов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под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выпускными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отверстиями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блоков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рудоспусков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бункеров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других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емкостей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52227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03200" y="1764185"/>
            <a:ext cx="3741120" cy="414764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ext Box 1"/>
          <p:cNvSpPr txBox="1">
            <a:spLocks noChangeArrowheads="1"/>
          </p:cNvSpPr>
          <p:nvPr/>
        </p:nvSpPr>
        <p:spPr bwMode="auto">
          <a:xfrm>
            <a:off x="180000" y="7202"/>
            <a:ext cx="8962560" cy="6852239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81639" tIns="40820" rIns="81639" bIns="40820"/>
          <a:lstStyle/>
          <a:p>
            <a:pPr>
              <a:lnSpc>
                <a:spcPct val="95000"/>
              </a:lnSpc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  <a:tab pos="8536446" algn="l"/>
              </a:tabLst>
            </a:pP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Если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рядовом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грузе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содержится</a:t>
            </a:r>
            <a:r>
              <a:rPr lang="en-US" sz="29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менее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10% (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по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массе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кусков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длиной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изменяющейся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от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i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а'</a:t>
            </a:r>
            <a:r>
              <a:rPr lang="en-US" sz="2900" baseline="-330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max</a:t>
            </a:r>
            <a:r>
              <a:rPr lang="en-US" sz="2900" baseline="-33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до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0,8</a:t>
            </a:r>
            <a:r>
              <a:rPr lang="en-US" sz="2900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а'</a:t>
            </a:r>
            <a:r>
              <a:rPr lang="en-US" sz="2900" baseline="-33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max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то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кусок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размером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0,8</a:t>
            </a:r>
            <a:r>
              <a:rPr lang="en-US" sz="2900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а'</a:t>
            </a:r>
            <a:r>
              <a:rPr lang="en-US" sz="2900" baseline="-33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max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считается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типичным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Если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более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или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равно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10%,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то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типичным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считается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кусок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длина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которого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равна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i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а'</a:t>
            </a:r>
            <a:r>
              <a:rPr lang="en-US" sz="2900" baseline="-330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max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ct val="95000"/>
              </a:lnSpc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  <a:tab pos="8536446" algn="l"/>
              </a:tabLst>
            </a:pP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Для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сортированных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грузов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типичным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является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средний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кусок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длина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которого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i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а'</a:t>
            </a:r>
            <a:r>
              <a:rPr lang="en-US" sz="2900" baseline="-330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ср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= (</a:t>
            </a:r>
            <a:r>
              <a:rPr lang="en-US" sz="2900" i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а'</a:t>
            </a:r>
            <a:r>
              <a:rPr lang="en-US" sz="2900" baseline="-330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max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sz="2900" i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а'</a:t>
            </a:r>
            <a:r>
              <a:rPr lang="en-US" sz="2900" baseline="-330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min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)/2.</a:t>
            </a:r>
          </a:p>
          <a:p>
            <a:pPr>
              <a:lnSpc>
                <a:spcPct val="95000"/>
              </a:lnSpc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  <a:tab pos="8536446" algn="l"/>
              </a:tabLst>
            </a:pP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Кусок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максимально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допустимый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размер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которго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позволяет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свободно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размещаться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ковше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погрузочно-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транспортной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машины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или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кскаватора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проходить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по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перепускным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выработкам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через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перегрузочные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пункты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располагаться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рабочих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органах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транспортных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машин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называется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габаритным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или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кондиционным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(400-600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мм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), а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больших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размеров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негабаритным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ext Box 1"/>
          <p:cNvSpPr txBox="1">
            <a:spLocks noChangeArrowheads="1"/>
          </p:cNvSpPr>
          <p:nvPr/>
        </p:nvSpPr>
        <p:spPr bwMode="auto">
          <a:xfrm>
            <a:off x="0" y="465170"/>
            <a:ext cx="9142560" cy="6852239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81639" tIns="40820" rIns="81639" bIns="40820"/>
          <a:lstStyle/>
          <a:p>
            <a:r>
              <a:rPr lang="ru-RU" sz="2200" dirty="0">
                <a:solidFill>
                  <a:srgbClr val="C00000"/>
                </a:solidFill>
              </a:rPr>
              <a:t>Рядовые грузы характеризуется </a:t>
            </a:r>
            <a:r>
              <a:rPr lang="ru-RU" sz="2200" dirty="0"/>
              <a:t>количественным</a:t>
            </a:r>
            <a:r>
              <a:rPr lang="en-US" sz="2200" dirty="0"/>
              <a:t> </a:t>
            </a:r>
            <a:r>
              <a:rPr lang="ru-RU" sz="2200" dirty="0"/>
              <a:t>распределением частиц (кусков) насыпного груза по крупности в отбитой горной массе (</a:t>
            </a:r>
            <a:r>
              <a:rPr lang="ru-RU" sz="2200" dirty="0" err="1"/>
              <a:t>кусковатостью</a:t>
            </a:r>
            <a:r>
              <a:rPr lang="ru-RU" sz="2200" dirty="0"/>
              <a:t>, или гранулометрическим составом).</a:t>
            </a:r>
            <a:r>
              <a:rPr lang="en-US" sz="2200" dirty="0"/>
              <a:t> </a:t>
            </a:r>
            <a:r>
              <a:rPr lang="ru-RU" sz="2200" dirty="0"/>
              <a:t>Крупность определяется линейным размером куска груза в наибольшем измерении</a:t>
            </a:r>
            <a:r>
              <a:rPr lang="en-US" sz="2200" dirty="0"/>
              <a:t> </a:t>
            </a:r>
            <a:r>
              <a:rPr lang="ru-RU" sz="2200" i="1" dirty="0"/>
              <a:t>а</a:t>
            </a:r>
            <a:r>
              <a:rPr lang="ru-RU" sz="2200" dirty="0"/>
              <a:t>.</a:t>
            </a:r>
          </a:p>
          <a:p>
            <a:r>
              <a:rPr lang="ru-RU" sz="2200" dirty="0"/>
              <a:t>Таким образом, насыпные грузы характеризуются размером типичного куска </a:t>
            </a:r>
            <a:r>
              <a:rPr lang="ru-RU" sz="2200" i="1" dirty="0"/>
              <a:t>а</a:t>
            </a:r>
            <a:r>
              <a:rPr lang="ru-RU" sz="2200" dirty="0"/>
              <a:t>.</a:t>
            </a:r>
          </a:p>
          <a:p>
            <a:r>
              <a:rPr lang="ru-RU" sz="2200" dirty="0"/>
              <a:t>Для рядовых грузов принимают </a:t>
            </a:r>
            <a:r>
              <a:rPr lang="ru-RU" sz="2200" i="1" dirty="0"/>
              <a:t>а</a:t>
            </a:r>
            <a:r>
              <a:rPr lang="ru-RU" sz="2200" dirty="0"/>
              <a:t> = </a:t>
            </a:r>
            <a:r>
              <a:rPr lang="ru-RU" sz="2200" i="1" dirty="0" err="1"/>
              <a:t>a</a:t>
            </a:r>
            <a:r>
              <a:rPr lang="ru-RU" sz="2200" baseline="-25000" dirty="0" err="1"/>
              <a:t>max</a:t>
            </a:r>
            <a:r>
              <a:rPr lang="ru-RU" sz="2200" dirty="0"/>
              <a:t>. Однако, если таких больших кусков меньше 10% от общего количества груза в пробе (т.е. они являются случайными и нехарактерными), за максимальный размер принимают размеры ближайших больших кусков, количество которых более 10%, или </a:t>
            </a:r>
            <a:r>
              <a:rPr lang="ru-RU" sz="2200" i="1" dirty="0"/>
              <a:t>а</a:t>
            </a:r>
            <a:r>
              <a:rPr lang="ru-RU" sz="2200" dirty="0"/>
              <a:t> = 0,8·</a:t>
            </a:r>
            <a:r>
              <a:rPr lang="ru-RU" sz="2200" i="1" dirty="0" err="1"/>
              <a:t>a</a:t>
            </a:r>
            <a:r>
              <a:rPr lang="ru-RU" sz="2200" baseline="-25000" dirty="0" err="1"/>
              <a:t>max</a:t>
            </a:r>
            <a:r>
              <a:rPr lang="ru-RU" sz="2200" dirty="0"/>
              <a:t>.</a:t>
            </a:r>
          </a:p>
        </p:txBody>
      </p:sp>
      <p:pic>
        <p:nvPicPr>
          <p:cNvPr id="41987" name="Рисунок 2" descr="http://referatdb.ru/pars_docs/refs/272/271444/271444_html_m3fca91b3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99040" y="3930173"/>
            <a:ext cx="3173760" cy="19614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6305" name="Rectangle 1"/>
          <p:cNvSpPr>
            <a:spLocks noChangeArrowheads="1"/>
          </p:cNvSpPr>
          <p:nvPr/>
        </p:nvSpPr>
        <p:spPr bwMode="auto">
          <a:xfrm>
            <a:off x="1" y="4558080"/>
            <a:ext cx="6386400" cy="17765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2945" tIns="41473" rIns="82945" bIns="41473" anchor="ctr">
            <a:spAutoFit/>
          </a:bodyPr>
          <a:lstStyle/>
          <a:p>
            <a:pPr indent="408966" algn="just" eaLnBrk="0"/>
            <a:r>
              <a:rPr lang="ru-RU" sz="2200" dirty="0">
                <a:solidFill>
                  <a:srgbClr val="C00000"/>
                </a:solidFill>
              </a:rPr>
              <a:t>Сортированные грузы характеризуются </a:t>
            </a:r>
            <a:r>
              <a:rPr lang="ru-RU" sz="2200" dirty="0"/>
              <a:t>средним размером частиц</a:t>
            </a:r>
          </a:p>
          <a:p>
            <a:pPr indent="408966" algn="just" eaLnBrk="0"/>
            <a:r>
              <a:rPr lang="en-US" sz="2200" i="1" dirty="0" err="1">
                <a:solidFill>
                  <a:srgbClr val="000000"/>
                </a:solidFill>
                <a:cs typeface="Times New Roman" pitchFamily="18" charset="0"/>
              </a:rPr>
              <a:t>а'</a:t>
            </a:r>
            <a:r>
              <a:rPr lang="en-US" sz="2200" baseline="-33000" dirty="0" err="1">
                <a:solidFill>
                  <a:srgbClr val="000000"/>
                </a:solidFill>
                <a:cs typeface="Times New Roman" pitchFamily="18" charset="0"/>
              </a:rPr>
              <a:t>ср</a:t>
            </a:r>
            <a:r>
              <a:rPr lang="en-US" sz="2200" dirty="0">
                <a:solidFill>
                  <a:srgbClr val="000000"/>
                </a:solidFill>
                <a:cs typeface="Times New Roman" pitchFamily="18" charset="0"/>
              </a:rPr>
              <a:t> = (</a:t>
            </a:r>
            <a:r>
              <a:rPr lang="en-US" sz="2200" i="1" dirty="0" err="1">
                <a:solidFill>
                  <a:srgbClr val="000000"/>
                </a:solidFill>
                <a:cs typeface="Times New Roman" pitchFamily="18" charset="0"/>
              </a:rPr>
              <a:t>а'</a:t>
            </a:r>
            <a:r>
              <a:rPr lang="en-US" sz="2200" baseline="-33000" dirty="0" err="1">
                <a:solidFill>
                  <a:srgbClr val="000000"/>
                </a:solidFill>
                <a:cs typeface="Times New Roman" pitchFamily="18" charset="0"/>
              </a:rPr>
              <a:t>max</a:t>
            </a:r>
            <a:r>
              <a:rPr lang="en-US" sz="2200" dirty="0">
                <a:solidFill>
                  <a:srgbClr val="000000"/>
                </a:solidFill>
                <a:cs typeface="Times New Roman" pitchFamily="18" charset="0"/>
              </a:rPr>
              <a:t> + </a:t>
            </a:r>
            <a:r>
              <a:rPr lang="en-US" sz="2200" i="1" dirty="0" err="1">
                <a:solidFill>
                  <a:srgbClr val="000000"/>
                </a:solidFill>
                <a:cs typeface="Times New Roman" pitchFamily="18" charset="0"/>
              </a:rPr>
              <a:t>а'</a:t>
            </a:r>
            <a:r>
              <a:rPr lang="en-US" sz="2200" baseline="-33000" dirty="0" err="1">
                <a:solidFill>
                  <a:srgbClr val="000000"/>
                </a:solidFill>
                <a:cs typeface="Times New Roman" pitchFamily="18" charset="0"/>
              </a:rPr>
              <a:t>min</a:t>
            </a:r>
            <a:r>
              <a:rPr lang="en-US" sz="2200" dirty="0">
                <a:solidFill>
                  <a:srgbClr val="000000"/>
                </a:solidFill>
                <a:cs typeface="Times New Roman" pitchFamily="18" charset="0"/>
              </a:rPr>
              <a:t>)/2</a:t>
            </a:r>
            <a:r>
              <a:rPr lang="ru-RU" sz="2200" dirty="0"/>
              <a:t>,</a:t>
            </a:r>
            <a:endParaRPr lang="en-US" sz="2200" dirty="0"/>
          </a:p>
          <a:p>
            <a:pPr indent="408966" algn="just" eaLnBrk="0"/>
            <a:r>
              <a:rPr lang="ru-RU" sz="2200" dirty="0"/>
              <a:t>где </a:t>
            </a:r>
            <a:r>
              <a:rPr lang="en-US" sz="2200" i="1" dirty="0" err="1"/>
              <a:t>a</a:t>
            </a:r>
            <a:r>
              <a:rPr lang="en-US" sz="2200" baseline="-30000" dirty="0" err="1"/>
              <a:t>max</a:t>
            </a:r>
            <a:r>
              <a:rPr lang="ru-RU" sz="2200" dirty="0"/>
              <a:t> – наибольший размер частиц в пробе;</a:t>
            </a:r>
          </a:p>
          <a:p>
            <a:pPr indent="408966" algn="just" eaLnBrk="0"/>
            <a:r>
              <a:rPr lang="en-US" sz="2200" i="1" dirty="0"/>
              <a:t>      </a:t>
            </a:r>
            <a:r>
              <a:rPr lang="en-US" sz="2200" i="1" dirty="0" err="1"/>
              <a:t>a</a:t>
            </a:r>
            <a:r>
              <a:rPr lang="en-US" sz="2200" baseline="-30000" dirty="0" err="1"/>
              <a:t>min</a:t>
            </a:r>
            <a:r>
              <a:rPr lang="ru-RU" sz="2200" dirty="0"/>
              <a:t> – наименьший размер частиц в пробе.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ext Box 1"/>
          <p:cNvSpPr txBox="1">
            <a:spLocks noChangeArrowheads="1"/>
          </p:cNvSpPr>
          <p:nvPr/>
        </p:nvSpPr>
        <p:spPr bwMode="auto">
          <a:xfrm>
            <a:off x="0" y="465170"/>
            <a:ext cx="9142560" cy="6852239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81639" tIns="40820" rIns="81639" bIns="40820"/>
          <a:lstStyle/>
          <a:p>
            <a:r>
              <a:rPr lang="ru-RU" sz="2200" dirty="0">
                <a:solidFill>
                  <a:srgbClr val="C00000"/>
                </a:solidFill>
              </a:rPr>
              <a:t>По </a:t>
            </a:r>
            <a:r>
              <a:rPr lang="ru-RU" sz="2200" dirty="0" err="1">
                <a:solidFill>
                  <a:srgbClr val="C00000"/>
                </a:solidFill>
              </a:rPr>
              <a:t>кусковатости</a:t>
            </a:r>
            <a:r>
              <a:rPr lang="ru-RU" sz="2200" dirty="0">
                <a:solidFill>
                  <a:srgbClr val="C00000"/>
                </a:solidFill>
              </a:rPr>
              <a:t> транспортируемого груза выбирают</a:t>
            </a:r>
            <a:r>
              <a:rPr lang="ru-RU" sz="2200" dirty="0"/>
              <a:t>:</a:t>
            </a:r>
          </a:p>
          <a:p>
            <a:r>
              <a:rPr lang="ru-RU" sz="2200" dirty="0"/>
              <a:t>- вид транспорта,</a:t>
            </a:r>
          </a:p>
          <a:p>
            <a:r>
              <a:rPr lang="ru-RU" sz="2200" dirty="0"/>
              <a:t>- размеры</a:t>
            </a:r>
            <a:r>
              <a:rPr lang="en-US" sz="2200" dirty="0"/>
              <a:t> </a:t>
            </a:r>
            <a:r>
              <a:rPr lang="ru-RU" sz="2200" dirty="0"/>
              <a:t>грузонесущих органов,</a:t>
            </a:r>
          </a:p>
          <a:p>
            <a:r>
              <a:rPr lang="ru-RU" sz="2200" dirty="0"/>
              <a:t>- габариты транспортных машин,</a:t>
            </a:r>
          </a:p>
          <a:p>
            <a:r>
              <a:rPr lang="ru-RU" sz="2200" dirty="0"/>
              <a:t>- размеры отверстий бункеров, воронок и лотков.</a:t>
            </a:r>
          </a:p>
          <a:p>
            <a:r>
              <a:rPr lang="ru-RU" sz="2200" dirty="0"/>
              <a:t>Например, при максимальном размере</a:t>
            </a:r>
            <a:r>
              <a:rPr lang="en-US" sz="2200" dirty="0"/>
              <a:t> </a:t>
            </a:r>
            <a:r>
              <a:rPr lang="ru-RU" sz="2200" dirty="0"/>
              <a:t>куска руды или породы до 300 мм, получаемого путем механической отбойки или вторичного</a:t>
            </a:r>
            <a:r>
              <a:rPr lang="en-US" sz="2200" dirty="0"/>
              <a:t> </a:t>
            </a:r>
            <a:r>
              <a:rPr lang="ru-RU" sz="2200" dirty="0"/>
              <a:t>дробления, обычно применяют конвейерный транспорт, для транспортирования горной массы с</a:t>
            </a:r>
            <a:r>
              <a:rPr lang="en-US" sz="2200" dirty="0"/>
              <a:t> </a:t>
            </a:r>
            <a:r>
              <a:rPr lang="ru-RU" sz="2200" dirty="0"/>
              <a:t>большими размерами кусков— другие виды транспорта.</a:t>
            </a:r>
          </a:p>
          <a:p>
            <a:r>
              <a:rPr lang="ru-RU" sz="2200" dirty="0"/>
              <a:t>При транспортировании пылевидных грузов (или смеси с большим количеством пыли) надо использовать герметичные конвейеры и принимать меры против пылеобразования на участках загрузки и разгрузки.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ext Box 1"/>
          <p:cNvSpPr txBox="1">
            <a:spLocks noChangeArrowheads="1"/>
          </p:cNvSpPr>
          <p:nvPr/>
        </p:nvSpPr>
        <p:spPr bwMode="auto">
          <a:xfrm>
            <a:off x="0" y="465170"/>
            <a:ext cx="9142560" cy="6852239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81639" tIns="40820" rIns="81639" bIns="40820"/>
          <a:lstStyle/>
          <a:p>
            <a:r>
              <a:rPr lang="ru-RU" sz="2200" dirty="0">
                <a:solidFill>
                  <a:srgbClr val="C00000"/>
                </a:solidFill>
              </a:rPr>
              <a:t>Кусковатость грузов с частицами размером более 0,05 мм </a:t>
            </a:r>
            <a:r>
              <a:rPr lang="ru-RU" sz="2200" dirty="0"/>
              <a:t>определяются ситовым анализом (</a:t>
            </a:r>
            <a:r>
              <a:rPr lang="ru-RU" sz="2200" dirty="0" err="1"/>
              <a:t>грохочением</a:t>
            </a:r>
            <a:r>
              <a:rPr lang="ru-RU" sz="2200" dirty="0"/>
              <a:t>). При этом регламентированный объем груза (пробу) просеивают последовательно через набор сит, имеющих отверстия разной величины, для разделения частиц пробы на отдельные фракции по размерам. На сите с отверстиями некоторого размера остаются непросеянными частицы, размеры которых больше, чем размеры отверстий. Взвесив эти остатки и определив отношение их массы к массе всей пробы (в процентах), получают характеристику </a:t>
            </a:r>
            <a:r>
              <a:rPr lang="ru-RU" sz="2200" dirty="0" err="1"/>
              <a:t>кусковатости</a:t>
            </a:r>
            <a:r>
              <a:rPr lang="ru-RU" sz="2200" dirty="0"/>
              <a:t> груза.</a:t>
            </a:r>
          </a:p>
          <a:p>
            <a:r>
              <a:rPr lang="ru-RU" sz="2200" dirty="0"/>
              <a:t>Кусковатость руды может быть задана, например, такой характеристикой: куски размером от 80 до 51 мм – 9%; от 50 до 30 – 65%; от 29 до 10 мм – 20%; от 9 до 2 мм – 2%; характерный размер куска в этом случае 40 мм.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ext Box 1"/>
          <p:cNvSpPr txBox="1">
            <a:spLocks noChangeArrowheads="1"/>
          </p:cNvSpPr>
          <p:nvPr/>
        </p:nvSpPr>
        <p:spPr bwMode="auto">
          <a:xfrm>
            <a:off x="0" y="11522"/>
            <a:ext cx="9142560" cy="6852239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81639" tIns="40820" rIns="81639" bIns="40820"/>
          <a:lstStyle/>
          <a:p>
            <a:r>
              <a:rPr lang="ru-RU" sz="2200" dirty="0">
                <a:solidFill>
                  <a:srgbClr val="C00000"/>
                </a:solidFill>
              </a:rPr>
              <a:t>Кусковатость грузов с частицами размером более 0,05 мм </a:t>
            </a:r>
            <a:r>
              <a:rPr lang="ru-RU" sz="2200" dirty="0"/>
              <a:t>определяются ситовым анализом (</a:t>
            </a:r>
            <a:r>
              <a:rPr lang="ru-RU" sz="2200" dirty="0" err="1"/>
              <a:t>грохочением</a:t>
            </a:r>
            <a:r>
              <a:rPr lang="ru-RU" sz="2200" dirty="0"/>
              <a:t>). При этом регламентированный объем груза (пробу) просеивают последовательно через набор сит, имеющих отверстия разной величины, для разделения частиц пробы на отдельные фракции по размерам. На сите с отверстиями некоторого размера остаются непросеянными частицы, размеры которых больше, чем размеры отверстий. Взвесив эти остатки и определив отношение их массы к массе всей пробы (в процентах), получают характеристику </a:t>
            </a:r>
            <a:r>
              <a:rPr lang="ru-RU" sz="2200" dirty="0" err="1"/>
              <a:t>кусковатости</a:t>
            </a:r>
            <a:r>
              <a:rPr lang="ru-RU" sz="2200" dirty="0"/>
              <a:t> груза.</a:t>
            </a:r>
            <a:r>
              <a:rPr lang="en-US" sz="2200" dirty="0"/>
              <a:t> </a:t>
            </a:r>
            <a:r>
              <a:rPr lang="ru-RU" sz="2200" dirty="0"/>
              <a:t>Кусковатость руды может быть задана, например, такой характеристикой: куски размером от 80 до 51 мм – 9%; от 50 до 30 – 65%; от 29 до 10 мм – 20%; от 9 до 2 мм – 2%; характерный размер куска в этом случае 40 мм.</a:t>
            </a:r>
            <a:endParaRPr lang="en-US" sz="2200" dirty="0"/>
          </a:p>
          <a:p>
            <a:r>
              <a:rPr lang="ru-RU" sz="2200" dirty="0">
                <a:solidFill>
                  <a:srgbClr val="C00000"/>
                </a:solidFill>
              </a:rPr>
              <a:t>Гранулометрический состав грузов с частицами размером менее 0,05 мм </a:t>
            </a:r>
            <a:r>
              <a:rPr lang="ru-RU" sz="2200" dirty="0"/>
              <a:t>определяют гидравлическим анализом, при котором при котором критерием разделения частиц служит различие скорости их оседания в воде</a:t>
            </a:r>
            <a:r>
              <a:rPr lang="ru-RU" sz="2200" dirty="0" smtClean="0"/>
              <a:t>.</a:t>
            </a:r>
            <a:r>
              <a:rPr lang="en-US" sz="2200" dirty="0" smtClean="0"/>
              <a:t> </a:t>
            </a:r>
            <a:r>
              <a:rPr lang="ru-RU" sz="2200" dirty="0" smtClean="0"/>
              <a:t>Пробу </a:t>
            </a:r>
            <a:r>
              <a:rPr lang="ru-RU" sz="2200" dirty="0"/>
              <a:t>грунта смешивают с водой до состояния суспензии, затем оставляют в покое. Спустя некоторое время при помощи пипетки производится забор суспензии с различной глубины. Полученный таким образом ряд проб суспензии нагревается до полного выпаривания воды, а оставшиеся твердые частицы взвешиваются.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ext Box 1"/>
          <p:cNvSpPr txBox="1">
            <a:spLocks noChangeArrowheads="1"/>
          </p:cNvSpPr>
          <p:nvPr/>
        </p:nvSpPr>
        <p:spPr bwMode="auto">
          <a:xfrm>
            <a:off x="0" y="11522"/>
            <a:ext cx="9142560" cy="6852239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81639" tIns="40820" rIns="81639" bIns="40820"/>
          <a:lstStyle/>
          <a:p>
            <a:endParaRPr lang="en-US" sz="2200" dirty="0">
              <a:solidFill>
                <a:srgbClr val="C00000"/>
              </a:solidFill>
            </a:endParaRPr>
          </a:p>
          <a:p>
            <a:r>
              <a:rPr lang="ru-RU" sz="2200" dirty="0">
                <a:solidFill>
                  <a:srgbClr val="C00000"/>
                </a:solidFill>
              </a:rPr>
              <a:t>По крупности </a:t>
            </a:r>
            <a:r>
              <a:rPr lang="en-US" sz="2200" i="1" dirty="0" err="1">
                <a:solidFill>
                  <a:srgbClr val="C00000"/>
                </a:solidFill>
              </a:rPr>
              <a:t>a</a:t>
            </a:r>
            <a:r>
              <a:rPr lang="en-US" sz="2200" baseline="-25000" dirty="0" err="1">
                <a:solidFill>
                  <a:srgbClr val="C00000"/>
                </a:solidFill>
              </a:rPr>
              <a:t>max</a:t>
            </a:r>
            <a:r>
              <a:rPr lang="en-US" sz="2200" baseline="-25000" dirty="0">
                <a:solidFill>
                  <a:srgbClr val="C00000"/>
                </a:solidFill>
              </a:rPr>
              <a:t> </a:t>
            </a:r>
            <a:r>
              <a:rPr lang="ru-RU" sz="2200" dirty="0">
                <a:solidFill>
                  <a:srgbClr val="C00000"/>
                </a:solidFill>
              </a:rPr>
              <a:t>насыпной груз разделяют на следующие группы:</a:t>
            </a:r>
          </a:p>
          <a:p>
            <a:r>
              <a:rPr lang="ru-RU" sz="2200" dirty="0"/>
              <a:t>Особо крупнокусковой </a:t>
            </a:r>
            <a:r>
              <a:rPr lang="ru-RU" sz="2200" dirty="0" smtClean="0"/>
              <a:t>(камни</a:t>
            </a:r>
            <a:r>
              <a:rPr lang="ru-RU" sz="2200" dirty="0"/>
              <a:t>, валуны) </a:t>
            </a:r>
            <a:r>
              <a:rPr lang="en-US" sz="2200" dirty="0" smtClean="0"/>
              <a:t>- </a:t>
            </a:r>
            <a:r>
              <a:rPr lang="ru-RU" sz="2200" dirty="0" smtClean="0"/>
              <a:t>более </a:t>
            </a:r>
            <a:r>
              <a:rPr lang="ru-RU" sz="2200" dirty="0"/>
              <a:t>500 </a:t>
            </a:r>
            <a:r>
              <a:rPr lang="ru-RU" sz="2200" dirty="0" smtClean="0"/>
              <a:t>мм</a:t>
            </a:r>
            <a:r>
              <a:rPr lang="en-US" sz="2200" dirty="0" smtClean="0"/>
              <a:t> </a:t>
            </a:r>
            <a:r>
              <a:rPr lang="ru-RU" sz="2200" dirty="0" smtClean="0"/>
              <a:t>(Более </a:t>
            </a:r>
            <a:r>
              <a:rPr lang="ru-RU" sz="2200" dirty="0"/>
              <a:t>320 мм)</a:t>
            </a:r>
          </a:p>
          <a:p>
            <a:r>
              <a:rPr lang="ru-RU" sz="2200" dirty="0"/>
              <a:t>Крупнокусковой (руда)			</a:t>
            </a:r>
            <a:r>
              <a:rPr lang="ru-RU" sz="2200" dirty="0" smtClean="0"/>
              <a:t>   - 200-500 мм</a:t>
            </a:r>
            <a:r>
              <a:rPr lang="en-US" sz="2200" dirty="0" smtClean="0"/>
              <a:t> </a:t>
            </a:r>
            <a:r>
              <a:rPr lang="ru-RU" sz="2200" dirty="0" smtClean="0"/>
              <a:t>(160-320 </a:t>
            </a:r>
            <a:r>
              <a:rPr lang="ru-RU" sz="2200" dirty="0"/>
              <a:t>мм)</a:t>
            </a:r>
          </a:p>
          <a:p>
            <a:r>
              <a:rPr lang="ru-RU" sz="2200" dirty="0"/>
              <a:t>Среднекусковой (уголь)		 </a:t>
            </a:r>
            <a:r>
              <a:rPr lang="ru-RU" sz="2200" dirty="0" smtClean="0"/>
              <a:t>  - 61-199 мм (60-160 </a:t>
            </a:r>
            <a:r>
              <a:rPr lang="ru-RU" sz="2200" dirty="0"/>
              <a:t>мм)</a:t>
            </a:r>
          </a:p>
          <a:p>
            <a:r>
              <a:rPr lang="ru-RU" sz="2200" dirty="0"/>
              <a:t>Мелкокусковой (щебень)		 </a:t>
            </a:r>
            <a:r>
              <a:rPr lang="ru-RU" sz="2200" dirty="0" smtClean="0"/>
              <a:t>  - 10-60 </a:t>
            </a:r>
            <a:r>
              <a:rPr lang="ru-RU" sz="2200" dirty="0"/>
              <a:t>мм</a:t>
            </a:r>
          </a:p>
          <a:p>
            <a:r>
              <a:rPr lang="ru-RU" sz="2200" dirty="0"/>
              <a:t>Зернистый (зерно)			 </a:t>
            </a:r>
            <a:r>
              <a:rPr lang="ru-RU" sz="2200" dirty="0" smtClean="0"/>
              <a:t>  - 0,5-9 </a:t>
            </a:r>
            <a:r>
              <a:rPr lang="ru-RU" sz="2200" dirty="0"/>
              <a:t>мм</a:t>
            </a:r>
          </a:p>
          <a:p>
            <a:r>
              <a:rPr lang="ru-RU" sz="2200" dirty="0"/>
              <a:t>Порошкообразный (мелкий песок)	 </a:t>
            </a:r>
            <a:r>
              <a:rPr lang="ru-RU" sz="2200" dirty="0" smtClean="0"/>
              <a:t>  - 0,05-0,49 </a:t>
            </a:r>
            <a:r>
              <a:rPr lang="ru-RU" sz="2200" dirty="0"/>
              <a:t>мм</a:t>
            </a:r>
          </a:p>
          <a:p>
            <a:r>
              <a:rPr lang="ru-RU" sz="2200" dirty="0"/>
              <a:t>Пылевидный (цемент)			 </a:t>
            </a:r>
            <a:r>
              <a:rPr lang="ru-RU" sz="2200" dirty="0" smtClean="0"/>
              <a:t>  - до </a:t>
            </a:r>
            <a:r>
              <a:rPr lang="ru-RU" sz="2200" dirty="0"/>
              <a:t>0,05 мм</a:t>
            </a:r>
          </a:p>
          <a:p>
            <a:endParaRPr lang="en-US" sz="2200" dirty="0"/>
          </a:p>
          <a:p>
            <a:r>
              <a:rPr lang="ru-RU" sz="2200" dirty="0"/>
              <a:t>Для определения </a:t>
            </a:r>
            <a:r>
              <a:rPr lang="ru-RU" sz="2200" dirty="0" err="1"/>
              <a:t>кусковатости</a:t>
            </a:r>
            <a:r>
              <a:rPr lang="ru-RU" sz="2200" dirty="0"/>
              <a:t> руды существует другая градация по крупности кусков:</a:t>
            </a:r>
          </a:p>
          <a:p>
            <a:r>
              <a:rPr lang="ru-RU" sz="2200" dirty="0"/>
              <a:t>- руда очень крупная – более 600 мм,</a:t>
            </a:r>
          </a:p>
          <a:p>
            <a:r>
              <a:rPr lang="ru-RU" sz="2200" dirty="0"/>
              <a:t>- крупнокусковая – 300-600 мм,</a:t>
            </a:r>
          </a:p>
          <a:p>
            <a:r>
              <a:rPr lang="ru-RU" sz="2200" dirty="0"/>
              <a:t>- среднекусковая – 100-300 мм,</a:t>
            </a:r>
          </a:p>
          <a:p>
            <a:r>
              <a:rPr lang="ru-RU" sz="2200" dirty="0"/>
              <a:t>- рудная мелочь – менее 100 мм.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ext Box 1"/>
          <p:cNvSpPr txBox="1">
            <a:spLocks noChangeArrowheads="1"/>
          </p:cNvSpPr>
          <p:nvPr/>
        </p:nvSpPr>
        <p:spPr bwMode="auto">
          <a:xfrm>
            <a:off x="180000" y="7202"/>
            <a:ext cx="8962560" cy="6852239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81639" tIns="40820" rIns="81639" bIns="40820"/>
          <a:lstStyle/>
          <a:p>
            <a:pPr>
              <a:lnSpc>
                <a:spcPct val="95000"/>
              </a:lnSpc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  <a:tab pos="8536446" algn="l"/>
              </a:tabLst>
            </a:pPr>
            <a:r>
              <a:rPr lang="en-US" sz="29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Плотность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груза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представляет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собой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отношение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массы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груза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к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занимаемому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им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объему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т.е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Массу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единицы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объема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(т/м</a:t>
            </a:r>
            <a:r>
              <a:rPr lang="en-US" sz="2900" baseline="33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).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Плотность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горной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породы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приводится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или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массиве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т.е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 в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естественном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состоянии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 γ (т/м</a:t>
            </a:r>
            <a:r>
              <a:rPr lang="en-US" sz="2900" baseline="33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или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разрыхленном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состоянии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насыпная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плотность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γ</a:t>
            </a:r>
            <a:r>
              <a:rPr lang="en-US" sz="2900" baseline="-330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(т/м</a:t>
            </a:r>
            <a:r>
              <a:rPr lang="en-US" sz="2900" baseline="33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).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Отношение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этих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двух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величин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γ/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γ</a:t>
            </a:r>
            <a:r>
              <a:rPr lang="en-US" sz="2900" baseline="-330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которое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всегда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больше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1,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определяет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коэффициент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разрыхления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i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en-US" sz="2900" baseline="-330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Для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крепких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пород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руды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2900" i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en-US" sz="2900" baseline="-330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= 1,4÷1,8,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для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мегких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пород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2900" i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en-US" sz="2900" baseline="-330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= 1,2÷1,3.</a:t>
            </a:r>
          </a:p>
          <a:p>
            <a:pPr>
              <a:lnSpc>
                <a:spcPct val="95000"/>
              </a:lnSpc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  <a:tab pos="8536446" algn="l"/>
              </a:tabLst>
            </a:pP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По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плотности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γ (т/м</a:t>
            </a:r>
            <a:r>
              <a:rPr lang="en-US" sz="2900" baseline="33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все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грузы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разделяют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следующие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lnSpc>
                <a:spcPct val="95000"/>
              </a:lnSpc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  <a:tab pos="8536446" algn="l"/>
              </a:tabLst>
            </a:pP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Легкие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				1,0-2,0</a:t>
            </a:r>
          </a:p>
          <a:p>
            <a:pPr>
              <a:lnSpc>
                <a:spcPct val="95000"/>
              </a:lnSpc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  <a:tab pos="8536446" algn="l"/>
              </a:tabLst>
            </a:pP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Средние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			2,0-2,5</a:t>
            </a:r>
          </a:p>
          <a:p>
            <a:pPr>
              <a:lnSpc>
                <a:spcPct val="95000"/>
              </a:lnSpc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  <a:tab pos="8536446" algn="l"/>
              </a:tabLst>
            </a:pP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Тяжелые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			2,5-3,0</a:t>
            </a:r>
          </a:p>
          <a:p>
            <a:pPr>
              <a:lnSpc>
                <a:spcPct val="95000"/>
              </a:lnSpc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  <a:tab pos="8536446" algn="l"/>
              </a:tabLst>
            </a:pP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Весьма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тяжелые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3,0-4,0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ext Box 1"/>
          <p:cNvSpPr txBox="1">
            <a:spLocks noChangeArrowheads="1"/>
          </p:cNvSpPr>
          <p:nvPr/>
        </p:nvSpPr>
        <p:spPr bwMode="auto">
          <a:xfrm>
            <a:off x="180000" y="7202"/>
            <a:ext cx="8962560" cy="691992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81639" tIns="40820" rIns="81639" bIns="40820"/>
          <a:lstStyle/>
          <a:p>
            <a:pPr>
              <a:lnSpc>
                <a:spcPct val="95000"/>
              </a:lnSpc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  <a:tab pos="8536446" algn="l"/>
              </a:tabLst>
            </a:pPr>
            <a:r>
              <a:rPr lang="en-US" sz="25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Углом</a:t>
            </a:r>
            <a:r>
              <a:rPr lang="en-US" sz="25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естественного</a:t>
            </a:r>
            <a:r>
              <a:rPr lang="en-US" sz="25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откоса</a:t>
            </a:r>
            <a:r>
              <a:rPr lang="en-US" sz="25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насыпного</a:t>
            </a:r>
            <a:r>
              <a:rPr lang="en-US" sz="25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груза</a:t>
            </a:r>
            <a:r>
              <a:rPr lang="en-US" sz="25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наывают</a:t>
            </a:r>
            <a:r>
              <a:rPr lang="en-US" sz="25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угол</a:t>
            </a:r>
            <a:r>
              <a:rPr lang="en-US" sz="25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5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образуемый</a:t>
            </a:r>
            <a:r>
              <a:rPr lang="en-US" sz="25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свобдной</a:t>
            </a:r>
            <a:r>
              <a:rPr lang="en-US" sz="25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поверхностью</a:t>
            </a:r>
            <a:r>
              <a:rPr lang="en-US" sz="25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сыпучей</a:t>
            </a:r>
            <a:r>
              <a:rPr lang="en-US" sz="25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массы</a:t>
            </a:r>
            <a:r>
              <a:rPr lang="en-US" sz="25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с </a:t>
            </a:r>
            <a:r>
              <a:rPr lang="en-US" sz="25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горизонтальной</a:t>
            </a:r>
            <a:r>
              <a:rPr lang="en-US" sz="25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плоскостью</a:t>
            </a:r>
            <a:r>
              <a:rPr lang="en-US" sz="25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5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</a:t>
            </a:r>
            <a:r>
              <a:rPr lang="en-US" sz="25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которой</a:t>
            </a:r>
            <a:r>
              <a:rPr lang="en-US" sz="25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он</a:t>
            </a:r>
            <a:r>
              <a:rPr lang="en-US" sz="25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покоится</a:t>
            </a:r>
            <a:r>
              <a:rPr lang="en-US" sz="25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ct val="95000"/>
              </a:lnSpc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  <a:tab pos="8536446" algn="l"/>
              </a:tabLst>
            </a:pPr>
            <a:r>
              <a:rPr lang="en-US" sz="25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Различают</a:t>
            </a:r>
            <a:r>
              <a:rPr lang="en-US" sz="25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угол</a:t>
            </a:r>
            <a:r>
              <a:rPr lang="en-US" sz="25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естественного</a:t>
            </a:r>
            <a:r>
              <a:rPr lang="en-US" sz="25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en-US" sz="25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покое</a:t>
            </a:r>
            <a:r>
              <a:rPr lang="en-US" sz="25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(ρ</a:t>
            </a:r>
            <a:r>
              <a:rPr lang="en-US" sz="2500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'</a:t>
            </a:r>
            <a:r>
              <a:rPr lang="en-US" sz="25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 и в </a:t>
            </a:r>
            <a:r>
              <a:rPr lang="en-US" sz="25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движении</a:t>
            </a:r>
            <a:r>
              <a:rPr lang="en-US" sz="25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(ρ), </a:t>
            </a:r>
            <a:r>
              <a:rPr lang="en-US" sz="25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причем</a:t>
            </a:r>
            <a:r>
              <a:rPr lang="en-US" sz="25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ρ &lt; ρ</a:t>
            </a:r>
            <a:r>
              <a:rPr lang="en-US" sz="2500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'</a:t>
            </a:r>
            <a:r>
              <a:rPr lang="en-US" sz="25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en-US" sz="25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связь</a:t>
            </a:r>
            <a:r>
              <a:rPr lang="en-US" sz="25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между</a:t>
            </a:r>
            <a:r>
              <a:rPr lang="en-US" sz="25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ними</a:t>
            </a:r>
            <a:r>
              <a:rPr lang="en-US" sz="25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выражается</a:t>
            </a:r>
            <a:r>
              <a:rPr lang="en-US" sz="25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зависимостью</a:t>
            </a:r>
            <a:r>
              <a:rPr lang="en-US" sz="25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ρ = (0,5÷0,7)ρ</a:t>
            </a:r>
            <a:r>
              <a:rPr lang="en-US" sz="2500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'</a:t>
            </a:r>
            <a:r>
              <a:rPr lang="en-US" sz="25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ct val="95000"/>
              </a:lnSpc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  <a:tab pos="8536446" algn="l"/>
              </a:tabLst>
            </a:pPr>
            <a:r>
              <a:rPr lang="en-US" sz="25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Величина</a:t>
            </a:r>
            <a:r>
              <a:rPr lang="en-US" sz="25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угла</a:t>
            </a:r>
            <a:r>
              <a:rPr lang="en-US" sz="25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естественного</a:t>
            </a:r>
            <a:r>
              <a:rPr lang="en-US" sz="25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откоса</a:t>
            </a:r>
            <a:r>
              <a:rPr lang="en-US" sz="25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ρ </a:t>
            </a:r>
            <a:r>
              <a:rPr lang="en-US" sz="25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зависит</a:t>
            </a:r>
            <a:r>
              <a:rPr lang="en-US" sz="25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от</a:t>
            </a:r>
            <a:r>
              <a:rPr lang="en-US" sz="25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кусковатости</a:t>
            </a:r>
            <a:r>
              <a:rPr lang="en-US" sz="25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горной</a:t>
            </a:r>
            <a:r>
              <a:rPr lang="en-US" sz="25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массы</a:t>
            </a:r>
            <a:r>
              <a:rPr lang="en-US" sz="25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5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влажности</a:t>
            </a:r>
            <a:r>
              <a:rPr lang="en-US" sz="25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en-US" sz="25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других</a:t>
            </a:r>
            <a:r>
              <a:rPr lang="en-US" sz="25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характеристик</a:t>
            </a:r>
            <a:r>
              <a:rPr lang="en-US" sz="25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5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Так</a:t>
            </a:r>
            <a:r>
              <a:rPr lang="en-US" sz="25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5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например</a:t>
            </a:r>
            <a:r>
              <a:rPr lang="en-US" sz="25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5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для</a:t>
            </a:r>
            <a:r>
              <a:rPr lang="en-US" sz="25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мягких</a:t>
            </a:r>
            <a:r>
              <a:rPr lang="en-US" sz="25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вскрышных</a:t>
            </a:r>
            <a:r>
              <a:rPr lang="en-US" sz="25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пород</a:t>
            </a:r>
            <a:r>
              <a:rPr lang="en-US" sz="25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ρ = 15÷20°, </a:t>
            </a:r>
            <a:r>
              <a:rPr lang="en-US" sz="25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для</a:t>
            </a:r>
            <a:r>
              <a:rPr lang="en-US" sz="25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руд</a:t>
            </a:r>
            <a:r>
              <a:rPr lang="en-US" sz="25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черных</a:t>
            </a:r>
            <a:r>
              <a:rPr lang="en-US" sz="25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en-US" sz="25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цветных</a:t>
            </a:r>
            <a:r>
              <a:rPr lang="en-US" sz="25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металлов</a:t>
            </a:r>
            <a:r>
              <a:rPr lang="en-US" sz="25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ρ = 30÷35°.</a:t>
            </a:r>
          </a:p>
          <a:p>
            <a:pPr>
              <a:lnSpc>
                <a:spcPct val="95000"/>
              </a:lnSpc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  <a:tab pos="8536446" algn="l"/>
              </a:tabLst>
            </a:pPr>
            <a:r>
              <a:rPr lang="en-US" sz="25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Различают</a:t>
            </a:r>
            <a:r>
              <a:rPr lang="en-US" sz="25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также</a:t>
            </a:r>
            <a:r>
              <a:rPr lang="en-US" sz="25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угол</a:t>
            </a:r>
            <a:r>
              <a:rPr lang="en-US" sz="25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обрушения</a:t>
            </a:r>
            <a:r>
              <a:rPr lang="en-US" sz="25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5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ρ</a:t>
            </a:r>
            <a:r>
              <a:rPr lang="en-US" sz="2500" baseline="-330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обр</a:t>
            </a:r>
            <a:r>
              <a:rPr lang="en-US" sz="25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en-US" sz="25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возникающий</a:t>
            </a:r>
            <a:r>
              <a:rPr lang="en-US" sz="25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между</a:t>
            </a:r>
            <a:r>
              <a:rPr lang="en-US" sz="25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образующей</a:t>
            </a:r>
            <a:r>
              <a:rPr lang="en-US" sz="25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конического</a:t>
            </a:r>
            <a:r>
              <a:rPr lang="en-US" sz="25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развала</a:t>
            </a:r>
            <a:r>
              <a:rPr lang="en-US" sz="25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насыпного</a:t>
            </a:r>
            <a:r>
              <a:rPr lang="en-US" sz="25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груза</a:t>
            </a:r>
            <a:r>
              <a:rPr lang="en-US" sz="25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при</a:t>
            </a:r>
            <a:r>
              <a:rPr lang="en-US" sz="25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его</a:t>
            </a:r>
            <a:r>
              <a:rPr lang="en-US" sz="25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обрушении</a:t>
            </a:r>
            <a:r>
              <a:rPr lang="en-US" sz="25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5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например</a:t>
            </a:r>
            <a:r>
              <a:rPr lang="en-US" sz="25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в </a:t>
            </a:r>
            <a:r>
              <a:rPr lang="en-US" sz="25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бункере</a:t>
            </a:r>
            <a:r>
              <a:rPr lang="en-US" sz="25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 и </a:t>
            </a:r>
            <a:r>
              <a:rPr lang="en-US" sz="25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горизонтальной</a:t>
            </a:r>
            <a:r>
              <a:rPr lang="en-US" sz="25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плоскостью</a:t>
            </a:r>
            <a:r>
              <a:rPr lang="en-US" sz="25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48131" name="Рисунок 2"/>
          <p:cNvPicPr>
            <a:picLocks noChangeAspect="1" noChangeArrowheads="1"/>
          </p:cNvPicPr>
          <p:nvPr/>
        </p:nvPicPr>
        <p:blipFill>
          <a:blip r:embed="rId3"/>
          <a:srcRect l="5969" t="9114"/>
          <a:stretch>
            <a:fillRect/>
          </a:stretch>
        </p:blipFill>
        <p:spPr bwMode="auto">
          <a:xfrm>
            <a:off x="3052800" y="4854750"/>
            <a:ext cx="5939016" cy="150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1211</Words>
  <Application>Microsoft Office PowerPoint</Application>
  <PresentationFormat>Экран (4:3)</PresentationFormat>
  <Paragraphs>92</Paragraphs>
  <Slides>13</Slides>
  <Notes>8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4</cp:revision>
  <dcterms:modified xsi:type="dcterms:W3CDTF">2020-08-31T13:32:04Z</dcterms:modified>
</cp:coreProperties>
</file>