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0D2D8-09A3-43C0-9411-2A50AE9CCDF4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C7084-455A-4E30-BFFD-F48F0C01D1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67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8CDE416-B8B3-475D-9F4F-9C4283B065F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155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392E76CC-3182-4542-AB63-D4A041EDC548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155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973B8AC7-595C-45AF-A4D7-D637379EF0FC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1557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8130003F-2B6B-49F9-A132-4410E10D25A0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155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15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5F025C-A91F-4663-805D-A2F053154FCB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57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AED2DA60-AF26-41F3-BDB6-680E50159AB2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258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72260FD7-1AEB-4195-907E-2D25311F7E97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25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2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286FEC-3A23-4B98-86FC-A0F046ED96C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0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C3725F7B-4D1F-4DF3-9032-356C056E5F40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8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0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705232F4-58D3-4FA3-98AA-430B14BAFF77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8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0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0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05BA48-9D69-408D-A05B-E190021392A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462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39C34362-F9B5-45F7-A4A8-DB8C4DF216A7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9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62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F529D7FD-8FDE-4185-A99A-F7F2A4E0E704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9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62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463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FFF35B-7595-4BE0-83E9-54BC05DB7E9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565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3DBBDB08-1FF9-41B2-B7E3-96F3B7A6D8C5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10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5652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8183C140-6C92-47A5-83CD-E97D243923BB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10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5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56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CFD054A-2481-43C3-B906-478F69190319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667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A395961E-6EEC-44EF-A961-31C8BAAFA4DA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667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EB90DC6E-336E-49E7-8784-DBFCC7EFB1E6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11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667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66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D85BE2-B513-4AA5-9055-311A5E351D3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769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5FB41EB0-D921-437E-97DC-7D22BDC89E81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770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8625469E-243B-47B5-8607-FCCB0B503F8A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12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770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77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0FE59E4-281F-4ADA-BD7E-8EDA9AC17881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872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8FB7F7E9-2E38-47C7-ACCA-74F96136C8B5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13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872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AE79545A-D249-486C-8544-FD41D0C196AC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13</a:t>
            </a:fld>
            <a:endParaRPr 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87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0888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87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8335" cy="410699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79" cy="6695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287" rIns="0" bIns="0" anchor="ctr"/>
          <a:lstStyle/>
          <a:p>
            <a: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1.3. </a:t>
            </a:r>
            <a:r>
              <a:rPr lang="en-US" sz="2900" b="1" dirty="0" smtClean="0">
                <a:solidFill>
                  <a:srgbClr val="000000"/>
                </a:solidFill>
                <a:latin typeface="Times New Roman" pitchFamily="18" charset="0"/>
              </a:rPr>
              <a:t>ФИЗИКО-МЕ</a:t>
            </a:r>
            <a:r>
              <a:rPr lang="ru-RU" sz="2900" b="1" smtClean="0">
                <a:solidFill>
                  <a:srgbClr val="000000"/>
                </a:solidFill>
                <a:latin typeface="Times New Roman" pitchFamily="18" charset="0"/>
              </a:rPr>
              <a:t>Х</a:t>
            </a:r>
            <a:r>
              <a:rPr lang="en-US" sz="2900" b="1" smtClean="0">
                <a:solidFill>
                  <a:srgbClr val="000000"/>
                </a:solidFill>
                <a:latin typeface="Times New Roman" pitchFamily="18" charset="0"/>
              </a:rPr>
              <a:t>АНИЧЕСКИЕ 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СВОЙСТВА ГРУЗОВ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</a:rPr>
              <a:t>Кусковатость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гранулометрический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состав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характеризуется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количественным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соотношением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кусков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различной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крупности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(в %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Крупность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определяют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посредством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замеров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кусков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трем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взаимно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перпендикулярным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направлениям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причем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наибольший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размер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куска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условно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наывают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его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длиной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а'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Различают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рядовые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грузы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отношение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максимального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размера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куска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</a:rPr>
              <a:t>max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содержащегося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разрыхленной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массе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к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минимальному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</a:rPr>
              <a:t>min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равно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больше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2,5,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сортированные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когда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</a:rPr>
              <a:t>max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</a:rPr>
              <a:t>min</a:t>
            </a:r>
            <a:r>
              <a:rPr lang="en-US" sz="2900" baseline="-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≤ 2,5.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80000" y="7202"/>
            <a:ext cx="8962560" cy="48187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Крепость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оценивается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коэффициентом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крепости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шкале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М.М.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Протодьяконова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сж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предел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прочности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породы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сжатие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крепостью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плотностью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правило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существует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зависимость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крепость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плотность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1760" y="1106037"/>
            <a:ext cx="2177280" cy="5270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22400" y="71414"/>
            <a:ext cx="9020160" cy="50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насыпных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грузов</a:t>
            </a:r>
            <a:endParaRPr lang="en-US" sz="2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9920" y="4410589"/>
            <a:ext cx="6857280" cy="24266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1280" y="504898"/>
            <a:ext cx="6857280" cy="47064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80000" y="7201"/>
            <a:ext cx="8962560" cy="21818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 err="1">
                <a:cs typeface="Times New Roman" pitchFamily="18" charset="0"/>
              </a:rPr>
              <a:t>Абразивность</a:t>
            </a:r>
            <a:r>
              <a:rPr lang="en-US" sz="2900" dirty="0">
                <a:cs typeface="Times New Roman" pitchFamily="18" charset="0"/>
              </a:rPr>
              <a:t> – </a:t>
            </a:r>
            <a:r>
              <a:rPr lang="en-US" sz="2900" dirty="0" err="1">
                <a:cs typeface="Times New Roman" pitchFamily="18" charset="0"/>
              </a:rPr>
              <a:t>свойство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горной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массы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истирать</a:t>
            </a:r>
            <a:r>
              <a:rPr lang="en-US" sz="2900" dirty="0">
                <a:cs typeface="Times New Roman" pitchFamily="18" charset="0"/>
              </a:rPr>
              <a:t> (</a:t>
            </a:r>
            <a:r>
              <a:rPr lang="en-US" sz="2900" dirty="0" err="1">
                <a:cs typeface="Times New Roman" pitchFamily="18" charset="0"/>
              </a:rPr>
              <a:t>изнашивать</a:t>
            </a:r>
            <a:r>
              <a:rPr lang="en-US" sz="2900" dirty="0">
                <a:cs typeface="Times New Roman" pitchFamily="18" charset="0"/>
              </a:rPr>
              <a:t>) </a:t>
            </a:r>
            <a:r>
              <a:rPr lang="en-US" sz="2900" dirty="0" err="1">
                <a:cs typeface="Times New Roman" pitchFamily="18" charset="0"/>
              </a:rPr>
              <a:t>взаимодействующие</a:t>
            </a:r>
            <a:r>
              <a:rPr lang="en-US" sz="2900" dirty="0">
                <a:cs typeface="Times New Roman" pitchFamily="18" charset="0"/>
              </a:rPr>
              <a:t> с </a:t>
            </a:r>
            <a:r>
              <a:rPr lang="en-US" sz="2900" dirty="0" err="1">
                <a:cs typeface="Times New Roman" pitchFamily="18" charset="0"/>
              </a:rPr>
              <a:t>ней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поверности</a:t>
            </a:r>
            <a:r>
              <a:rPr lang="en-US" sz="2900" dirty="0">
                <a:cs typeface="Times New Roman" pitchFamily="18" charset="0"/>
              </a:rPr>
              <a:t> (</a:t>
            </a:r>
            <a:r>
              <a:rPr lang="en-US" sz="2900" dirty="0" err="1">
                <a:cs typeface="Times New Roman" pitchFamily="18" charset="0"/>
              </a:rPr>
              <a:t>загрузочные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лотки</a:t>
            </a:r>
            <a:r>
              <a:rPr lang="en-US" sz="2900" dirty="0">
                <a:cs typeface="Times New Roman" pitchFamily="18" charset="0"/>
              </a:rPr>
              <a:t>, </a:t>
            </a:r>
            <a:r>
              <a:rPr lang="en-US" sz="2900" dirty="0" err="1">
                <a:cs typeface="Times New Roman" pitchFamily="18" charset="0"/>
              </a:rPr>
              <a:t>кузова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вагонов</a:t>
            </a:r>
            <a:r>
              <a:rPr lang="en-US" sz="2900" dirty="0">
                <a:cs typeface="Times New Roman" pitchFamily="18" charset="0"/>
              </a:rPr>
              <a:t> и </a:t>
            </a:r>
            <a:r>
              <a:rPr lang="en-US" sz="2900" dirty="0" err="1">
                <a:cs typeface="Times New Roman" pitchFamily="18" charset="0"/>
              </a:rPr>
              <a:t>автомобилей</a:t>
            </a:r>
            <a:r>
              <a:rPr lang="en-US" sz="2900" dirty="0">
                <a:cs typeface="Times New Roman" pitchFamily="18" charset="0"/>
              </a:rPr>
              <a:t>, </a:t>
            </a:r>
            <a:r>
              <a:rPr lang="en-US" sz="2900" dirty="0" err="1">
                <a:cs typeface="Times New Roman" pitchFamily="18" charset="0"/>
              </a:rPr>
              <a:t>конвейерные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ленты</a:t>
            </a:r>
            <a:r>
              <a:rPr lang="en-US" sz="2900" dirty="0">
                <a:cs typeface="Times New Roman" pitchFamily="18" charset="0"/>
              </a:rPr>
              <a:t> и </a:t>
            </a:r>
            <a:r>
              <a:rPr lang="en-US" sz="2900" dirty="0" err="1">
                <a:cs typeface="Times New Roman" pitchFamily="18" charset="0"/>
              </a:rPr>
              <a:t>т.д</a:t>
            </a:r>
            <a:r>
              <a:rPr lang="en-US" sz="2900" dirty="0">
                <a:cs typeface="Times New Roman" pitchFamily="18" charset="0"/>
              </a:rPr>
              <a:t>.) в </a:t>
            </a:r>
            <a:r>
              <a:rPr lang="en-US" sz="2900" dirty="0" err="1">
                <a:cs typeface="Times New Roman" pitchFamily="18" charset="0"/>
              </a:rPr>
              <a:t>процессе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погрузки</a:t>
            </a:r>
            <a:r>
              <a:rPr lang="en-US" sz="2900" dirty="0">
                <a:cs typeface="Times New Roman" pitchFamily="18" charset="0"/>
              </a:rPr>
              <a:t>, </a:t>
            </a:r>
            <a:r>
              <a:rPr lang="en-US" sz="2900" dirty="0" err="1">
                <a:cs typeface="Times New Roman" pitchFamily="18" charset="0"/>
              </a:rPr>
              <a:t>транспортирования</a:t>
            </a:r>
            <a:r>
              <a:rPr lang="en-US" sz="2900" dirty="0">
                <a:cs typeface="Times New Roman" pitchFamily="18" charset="0"/>
              </a:rPr>
              <a:t> и </a:t>
            </a:r>
            <a:r>
              <a:rPr lang="en-US" sz="2900" dirty="0" err="1">
                <a:cs typeface="Times New Roman" pitchFamily="18" charset="0"/>
              </a:rPr>
              <a:t>разгрузки</a:t>
            </a:r>
            <a:r>
              <a:rPr lang="en-US" sz="2900" dirty="0">
                <a:cs typeface="Times New Roman" pitchFamily="18" charset="0"/>
              </a:rPr>
              <a:t>. </a:t>
            </a:r>
            <a:r>
              <a:rPr lang="ru-RU" sz="2900" dirty="0"/>
              <a:t>Степень </a:t>
            </a:r>
            <a:r>
              <a:rPr lang="ru-RU" sz="2900" dirty="0" err="1"/>
              <a:t>абразивности</a:t>
            </a:r>
            <a:r>
              <a:rPr lang="ru-RU" sz="2900" dirty="0"/>
              <a:t> груза зависит от твердости, формы и размеров составляющих его частиц. Значительной </a:t>
            </a:r>
            <a:r>
              <a:rPr lang="ru-RU" sz="2900" dirty="0" err="1"/>
              <a:t>абразивностью</a:t>
            </a:r>
            <a:r>
              <a:rPr lang="ru-RU" sz="2900" dirty="0"/>
              <a:t> обладают зола, руда, кокс, цемент.</a:t>
            </a:r>
            <a:endParaRPr lang="en-US" sz="2900" dirty="0">
              <a:cs typeface="Times New Roman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cs typeface="Times New Roman" pitchFamily="18" charset="0"/>
              </a:rPr>
              <a:t>Транспортируемые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горные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породы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по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абразивности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разделяют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на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четыре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группы</a:t>
            </a:r>
            <a:r>
              <a:rPr lang="en-US" sz="2900" dirty="0">
                <a:cs typeface="Times New Roman" pitchFamily="18" charset="0"/>
              </a:rPr>
              <a:t>: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i="1" dirty="0">
                <a:cs typeface="Times New Roman" pitchFamily="18" charset="0"/>
              </a:rPr>
              <a:t>А</a:t>
            </a:r>
            <a:r>
              <a:rPr lang="en-US" sz="2900" dirty="0">
                <a:cs typeface="Times New Roman" pitchFamily="18" charset="0"/>
              </a:rPr>
              <a:t> – </a:t>
            </a:r>
            <a:r>
              <a:rPr lang="en-US" sz="2900" dirty="0" err="1">
                <a:cs typeface="Times New Roman" pitchFamily="18" charset="0"/>
              </a:rPr>
              <a:t>неабразивные</a:t>
            </a:r>
            <a:r>
              <a:rPr lang="en-US" sz="2900" dirty="0">
                <a:cs typeface="Times New Roman" pitchFamily="18" charset="0"/>
              </a:rPr>
              <a:t> (в </a:t>
            </a:r>
            <a:r>
              <a:rPr lang="en-US" sz="2900" dirty="0" err="1">
                <a:cs typeface="Times New Roman" pitchFamily="18" charset="0"/>
              </a:rPr>
              <a:t>горной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промышленности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нет</a:t>
            </a:r>
            <a:r>
              <a:rPr lang="en-US" sz="2900" dirty="0">
                <a:cs typeface="Times New Roman" pitchFamily="18" charset="0"/>
              </a:rPr>
              <a:t>);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i="1" dirty="0">
                <a:cs typeface="Times New Roman" pitchFamily="18" charset="0"/>
              </a:rPr>
              <a:t>В</a:t>
            </a:r>
            <a:r>
              <a:rPr lang="en-US" sz="2900" dirty="0">
                <a:cs typeface="Times New Roman" pitchFamily="18" charset="0"/>
              </a:rPr>
              <a:t> – </a:t>
            </a:r>
            <a:r>
              <a:rPr lang="en-US" sz="2900" dirty="0" err="1">
                <a:cs typeface="Times New Roman" pitchFamily="18" charset="0"/>
              </a:rPr>
              <a:t>малоабразивные</a:t>
            </a:r>
            <a:r>
              <a:rPr lang="en-US" sz="2900" dirty="0">
                <a:cs typeface="Times New Roman" pitchFamily="18" charset="0"/>
              </a:rPr>
              <a:t> (</a:t>
            </a:r>
            <a:r>
              <a:rPr lang="en-US" sz="2900" dirty="0" err="1">
                <a:cs typeface="Times New Roman" pitchFamily="18" charset="0"/>
              </a:rPr>
              <a:t>мокрая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глина</a:t>
            </a:r>
            <a:r>
              <a:rPr lang="en-US" sz="2900" dirty="0">
                <a:cs typeface="Times New Roman" pitchFamily="18" charset="0"/>
              </a:rPr>
              <a:t>, </a:t>
            </a:r>
            <a:r>
              <a:rPr lang="en-US" sz="2900" dirty="0" err="1">
                <a:cs typeface="Times New Roman" pitchFamily="18" charset="0"/>
              </a:rPr>
              <a:t>угли</a:t>
            </a:r>
            <a:r>
              <a:rPr lang="en-US" sz="2900" dirty="0">
                <a:cs typeface="Times New Roman" pitchFamily="18" charset="0"/>
              </a:rPr>
              <a:t>, </a:t>
            </a:r>
            <a:r>
              <a:rPr lang="en-US" sz="2900" dirty="0" err="1">
                <a:cs typeface="Times New Roman" pitchFamily="18" charset="0"/>
              </a:rPr>
              <a:t>гравий</a:t>
            </a:r>
            <a:r>
              <a:rPr lang="en-US" sz="2900" dirty="0">
                <a:cs typeface="Times New Roman" pitchFamily="18" charset="0"/>
              </a:rPr>
              <a:t>);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i="1" dirty="0">
                <a:cs typeface="Times New Roman" pitchFamily="18" charset="0"/>
              </a:rPr>
              <a:t>С</a:t>
            </a:r>
            <a:r>
              <a:rPr lang="en-US" sz="2900" dirty="0">
                <a:cs typeface="Times New Roman" pitchFamily="18" charset="0"/>
              </a:rPr>
              <a:t> – </a:t>
            </a:r>
            <a:r>
              <a:rPr lang="en-US" sz="2900" dirty="0" err="1">
                <a:cs typeface="Times New Roman" pitchFamily="18" charset="0"/>
              </a:rPr>
              <a:t>среднеабразивные</a:t>
            </a:r>
            <a:r>
              <a:rPr lang="en-US" sz="2900" dirty="0">
                <a:cs typeface="Times New Roman" pitchFamily="18" charset="0"/>
              </a:rPr>
              <a:t> (</a:t>
            </a:r>
            <a:r>
              <a:rPr lang="en-US" sz="2900" dirty="0" err="1">
                <a:cs typeface="Times New Roman" pitchFamily="18" charset="0"/>
              </a:rPr>
              <a:t>песок</a:t>
            </a:r>
            <a:r>
              <a:rPr lang="en-US" sz="2900" dirty="0">
                <a:cs typeface="Times New Roman" pitchFamily="18" charset="0"/>
              </a:rPr>
              <a:t>, </a:t>
            </a:r>
            <a:r>
              <a:rPr lang="en-US" sz="2900" dirty="0" err="1">
                <a:cs typeface="Times New Roman" pitchFamily="18" charset="0"/>
              </a:rPr>
              <a:t>антрацит</a:t>
            </a:r>
            <a:r>
              <a:rPr lang="en-US" sz="2900" dirty="0">
                <a:cs typeface="Times New Roman" pitchFamily="18" charset="0"/>
              </a:rPr>
              <a:t>);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i="1" dirty="0">
                <a:cs typeface="Times New Roman" pitchFamily="18" charset="0"/>
              </a:rPr>
              <a:t>D</a:t>
            </a:r>
            <a:r>
              <a:rPr lang="en-US" sz="2900" dirty="0">
                <a:cs typeface="Times New Roman" pitchFamily="18" charset="0"/>
              </a:rPr>
              <a:t> – </a:t>
            </a:r>
            <a:r>
              <a:rPr lang="en-US" sz="2900" dirty="0" err="1">
                <a:cs typeface="Times New Roman" pitchFamily="18" charset="0"/>
              </a:rPr>
              <a:t>высокой</a:t>
            </a:r>
            <a:r>
              <a:rPr lang="en-US" sz="2900" dirty="0">
                <a:cs typeface="Times New Roman" pitchFamily="18" charset="0"/>
              </a:rPr>
              <a:t> </a:t>
            </a:r>
            <a:r>
              <a:rPr lang="en-US" sz="2900" dirty="0" err="1">
                <a:cs typeface="Times New Roman" pitchFamily="18" charset="0"/>
              </a:rPr>
              <a:t>абразивности</a:t>
            </a:r>
            <a:r>
              <a:rPr lang="en-US" sz="2900" dirty="0">
                <a:cs typeface="Times New Roman" pitchFamily="18" charset="0"/>
              </a:rPr>
              <a:t> (</a:t>
            </a:r>
            <a:r>
              <a:rPr lang="en-US" sz="2900" dirty="0" err="1">
                <a:cs typeface="Times New Roman" pitchFamily="18" charset="0"/>
              </a:rPr>
              <a:t>руда</a:t>
            </a:r>
            <a:r>
              <a:rPr lang="en-US" sz="2900" dirty="0">
                <a:cs typeface="Times New Roman" pitchFamily="18" charset="0"/>
              </a:rPr>
              <a:t>, </a:t>
            </a:r>
            <a:r>
              <a:rPr lang="en-US" sz="2900" dirty="0" err="1">
                <a:cs typeface="Times New Roman" pitchFamily="18" charset="0"/>
              </a:rPr>
              <a:t>бокситы</a:t>
            </a:r>
            <a:r>
              <a:rPr lang="en-US" sz="2900" dirty="0">
                <a:cs typeface="Times New Roman" pitchFamily="18" charset="0"/>
              </a:rPr>
              <a:t>).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47680" y="1"/>
            <a:ext cx="8732160" cy="56597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Влажность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транспортируемом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высушиванием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сушильном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шкафу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предварительно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взыешенной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порции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температуре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+105 °С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течение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 ч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выражается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процентах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900" baseline="-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900" baseline="-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порции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соответственно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просушивания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г.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en-US" sz="2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Липкость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слеживаемость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смерзаемость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кусковатость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склонность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насыпных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сводообразованию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самопроизвольному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возникновению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сводов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выпускными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отверстиями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блоков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рудоспусков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бункеров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емкостей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3200" y="1764185"/>
            <a:ext cx="3741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80000" y="7202"/>
            <a:ext cx="8962560" cy="68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рядовом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содержится</a:t>
            </a:r>
            <a:r>
              <a:rPr lang="en-US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10%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кусков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длиной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изменяющейся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900" baseline="-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0,8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en-US" sz="2900" baseline="-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кусок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размером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0,8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en-US" sz="2900" baseline="-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считается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типичным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равно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10%,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типичным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считается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кусок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длина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которого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равна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сортированных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типичным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средний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кусок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длина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которого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а'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)/2.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Кусок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максимально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допустимый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которго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позволяет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свободно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размещаться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ковше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погрузочно-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транспортной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машины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кскаватора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проходить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перепускным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выработкам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перегрузочные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пункты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располагаться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органах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транспортных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машин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называется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габаритным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кондиционным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(400-600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размеров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негабаритным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0" y="465170"/>
            <a:ext cx="9142560" cy="68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r>
              <a:rPr lang="ru-RU" sz="2200" dirty="0">
                <a:solidFill>
                  <a:srgbClr val="C00000"/>
                </a:solidFill>
              </a:rPr>
              <a:t>Рядовые грузы характеризуется </a:t>
            </a:r>
            <a:r>
              <a:rPr lang="ru-RU" sz="2200" dirty="0"/>
              <a:t>количественным</a:t>
            </a:r>
            <a:r>
              <a:rPr lang="en-US" sz="2200" dirty="0"/>
              <a:t> </a:t>
            </a:r>
            <a:r>
              <a:rPr lang="ru-RU" sz="2200" dirty="0"/>
              <a:t>распределением частиц (кусков) насыпного груза по крупности в отбитой горной массе (</a:t>
            </a:r>
            <a:r>
              <a:rPr lang="ru-RU" sz="2200" dirty="0" err="1"/>
              <a:t>кусковатостью</a:t>
            </a:r>
            <a:r>
              <a:rPr lang="ru-RU" sz="2200" dirty="0"/>
              <a:t>, или гранулометрическим составом).</a:t>
            </a:r>
            <a:r>
              <a:rPr lang="en-US" sz="2200" dirty="0"/>
              <a:t> </a:t>
            </a:r>
            <a:r>
              <a:rPr lang="ru-RU" sz="2200" dirty="0"/>
              <a:t>Крупность определяется линейным размером куска груза в наибольшем измерении</a:t>
            </a:r>
            <a:r>
              <a:rPr lang="en-US" sz="2200" dirty="0"/>
              <a:t> </a:t>
            </a:r>
            <a:r>
              <a:rPr lang="ru-RU" sz="2200" i="1" dirty="0"/>
              <a:t>а</a:t>
            </a:r>
            <a:r>
              <a:rPr lang="ru-RU" sz="2200" dirty="0"/>
              <a:t>.</a:t>
            </a:r>
          </a:p>
          <a:p>
            <a:r>
              <a:rPr lang="ru-RU" sz="2200" dirty="0"/>
              <a:t>Таким образом, насыпные грузы характеризуются размером типичного куска </a:t>
            </a:r>
            <a:r>
              <a:rPr lang="ru-RU" sz="2200" i="1" dirty="0"/>
              <a:t>а</a:t>
            </a:r>
            <a:r>
              <a:rPr lang="ru-RU" sz="2200" dirty="0"/>
              <a:t>.</a:t>
            </a:r>
          </a:p>
          <a:p>
            <a:r>
              <a:rPr lang="ru-RU" sz="2200" dirty="0"/>
              <a:t>Для рядовых грузов принимают </a:t>
            </a:r>
            <a:r>
              <a:rPr lang="ru-RU" sz="2200" i="1" dirty="0"/>
              <a:t>а</a:t>
            </a:r>
            <a:r>
              <a:rPr lang="ru-RU" sz="2200" dirty="0"/>
              <a:t> = </a:t>
            </a:r>
            <a:r>
              <a:rPr lang="ru-RU" sz="2200" i="1" dirty="0" err="1"/>
              <a:t>a</a:t>
            </a:r>
            <a:r>
              <a:rPr lang="ru-RU" sz="2200" baseline="-25000" dirty="0" err="1"/>
              <a:t>max</a:t>
            </a:r>
            <a:r>
              <a:rPr lang="ru-RU" sz="2200" dirty="0"/>
              <a:t>. Однако, если таких больших кусков меньше 10% от общего количества груза в пробе (т.е. они являются случайными и нехарактерными), за максимальный размер принимают размеры ближайших больших кусков, количество которых более 10%, или </a:t>
            </a:r>
            <a:r>
              <a:rPr lang="ru-RU" sz="2200" i="1" dirty="0"/>
              <a:t>а</a:t>
            </a:r>
            <a:r>
              <a:rPr lang="ru-RU" sz="2200" dirty="0"/>
              <a:t> = 0,8·</a:t>
            </a:r>
            <a:r>
              <a:rPr lang="ru-RU" sz="2200" i="1" dirty="0" err="1"/>
              <a:t>a</a:t>
            </a:r>
            <a:r>
              <a:rPr lang="ru-RU" sz="2200" baseline="-25000" dirty="0" err="1"/>
              <a:t>max</a:t>
            </a:r>
            <a:r>
              <a:rPr lang="ru-RU" sz="2200" dirty="0"/>
              <a:t>.</a:t>
            </a:r>
          </a:p>
        </p:txBody>
      </p:sp>
      <p:pic>
        <p:nvPicPr>
          <p:cNvPr id="41987" name="Рисунок 2" descr="http://referatdb.ru/pars_docs/refs/272/271444/271444_html_m3fca91b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9040" y="3930173"/>
            <a:ext cx="3173760" cy="196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05" name="Rectangle 1"/>
          <p:cNvSpPr>
            <a:spLocks noChangeArrowheads="1"/>
          </p:cNvSpPr>
          <p:nvPr/>
        </p:nvSpPr>
        <p:spPr bwMode="auto">
          <a:xfrm>
            <a:off x="1" y="4558080"/>
            <a:ext cx="6386400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 anchor="ctr">
            <a:spAutoFit/>
          </a:bodyPr>
          <a:lstStyle/>
          <a:p>
            <a:pPr indent="408966" algn="just" eaLnBrk="0"/>
            <a:r>
              <a:rPr lang="ru-RU" sz="2200" dirty="0">
                <a:solidFill>
                  <a:srgbClr val="C00000"/>
                </a:solidFill>
              </a:rPr>
              <a:t>Сортированные грузы характеризуются </a:t>
            </a:r>
            <a:r>
              <a:rPr lang="ru-RU" sz="2200" dirty="0"/>
              <a:t>средним размером частиц</a:t>
            </a:r>
          </a:p>
          <a:p>
            <a:pPr indent="408966" algn="just" eaLnBrk="0"/>
            <a:r>
              <a:rPr lang="en-US" sz="2200" i="1" dirty="0" err="1">
                <a:solidFill>
                  <a:srgbClr val="000000"/>
                </a:solidFill>
                <a:cs typeface="Times New Roman" pitchFamily="18" charset="0"/>
              </a:rPr>
              <a:t>а'</a:t>
            </a:r>
            <a:r>
              <a:rPr lang="en-US" sz="2200" baseline="-33000" dirty="0" err="1">
                <a:solidFill>
                  <a:srgbClr val="000000"/>
                </a:solidFill>
                <a:cs typeface="Times New Roman" pitchFamily="18" charset="0"/>
              </a:rPr>
              <a:t>ср</a:t>
            </a:r>
            <a:r>
              <a:rPr lang="en-US" sz="2200" dirty="0">
                <a:solidFill>
                  <a:srgbClr val="000000"/>
                </a:solidFill>
                <a:cs typeface="Times New Roman" pitchFamily="18" charset="0"/>
              </a:rPr>
              <a:t> = (</a:t>
            </a:r>
            <a:r>
              <a:rPr lang="en-US" sz="2200" i="1" dirty="0" err="1">
                <a:solidFill>
                  <a:srgbClr val="000000"/>
                </a:solidFill>
                <a:cs typeface="Times New Roman" pitchFamily="18" charset="0"/>
              </a:rPr>
              <a:t>а'</a:t>
            </a:r>
            <a:r>
              <a:rPr lang="en-US" sz="2200" baseline="-33000" dirty="0" err="1">
                <a:solidFill>
                  <a:srgbClr val="000000"/>
                </a:solidFill>
                <a:cs typeface="Times New Roman" pitchFamily="18" charset="0"/>
              </a:rPr>
              <a:t>max</a:t>
            </a:r>
            <a:r>
              <a:rPr lang="en-US" sz="2200" dirty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US" sz="2200" i="1" dirty="0" err="1">
                <a:solidFill>
                  <a:srgbClr val="000000"/>
                </a:solidFill>
                <a:cs typeface="Times New Roman" pitchFamily="18" charset="0"/>
              </a:rPr>
              <a:t>а'</a:t>
            </a:r>
            <a:r>
              <a:rPr lang="en-US" sz="2200" baseline="-33000" dirty="0" err="1">
                <a:solidFill>
                  <a:srgbClr val="000000"/>
                </a:solidFill>
                <a:cs typeface="Times New Roman" pitchFamily="18" charset="0"/>
              </a:rPr>
              <a:t>min</a:t>
            </a:r>
            <a:r>
              <a:rPr lang="en-US" sz="2200" dirty="0">
                <a:solidFill>
                  <a:srgbClr val="000000"/>
                </a:solidFill>
                <a:cs typeface="Times New Roman" pitchFamily="18" charset="0"/>
              </a:rPr>
              <a:t>)/2</a:t>
            </a:r>
            <a:r>
              <a:rPr lang="ru-RU" sz="2200" dirty="0"/>
              <a:t>,</a:t>
            </a:r>
            <a:endParaRPr lang="en-US" sz="2200" dirty="0"/>
          </a:p>
          <a:p>
            <a:pPr indent="408966" algn="just" eaLnBrk="0"/>
            <a:r>
              <a:rPr lang="ru-RU" sz="2200" dirty="0"/>
              <a:t>где </a:t>
            </a:r>
            <a:r>
              <a:rPr lang="en-US" sz="2200" i="1" dirty="0" err="1"/>
              <a:t>a</a:t>
            </a:r>
            <a:r>
              <a:rPr lang="en-US" sz="2200" baseline="-30000" dirty="0" err="1"/>
              <a:t>max</a:t>
            </a:r>
            <a:r>
              <a:rPr lang="ru-RU" sz="2200" dirty="0"/>
              <a:t> – наибольший размер частиц в пробе;</a:t>
            </a:r>
          </a:p>
          <a:p>
            <a:pPr indent="408966" algn="just" eaLnBrk="0"/>
            <a:r>
              <a:rPr lang="en-US" sz="2200" i="1" dirty="0"/>
              <a:t>      </a:t>
            </a:r>
            <a:r>
              <a:rPr lang="en-US" sz="2200" i="1" dirty="0" err="1"/>
              <a:t>a</a:t>
            </a:r>
            <a:r>
              <a:rPr lang="en-US" sz="2200" baseline="-30000" dirty="0" err="1"/>
              <a:t>min</a:t>
            </a:r>
            <a:r>
              <a:rPr lang="ru-RU" sz="2200" dirty="0"/>
              <a:t> – наименьший размер частиц в пробе.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0" y="465170"/>
            <a:ext cx="9142560" cy="68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r>
              <a:rPr lang="ru-RU" sz="2200" dirty="0">
                <a:solidFill>
                  <a:srgbClr val="C00000"/>
                </a:solidFill>
              </a:rPr>
              <a:t>По </a:t>
            </a:r>
            <a:r>
              <a:rPr lang="ru-RU" sz="2200" dirty="0" err="1">
                <a:solidFill>
                  <a:srgbClr val="C00000"/>
                </a:solidFill>
              </a:rPr>
              <a:t>кусковатости</a:t>
            </a:r>
            <a:r>
              <a:rPr lang="ru-RU" sz="2200" dirty="0">
                <a:solidFill>
                  <a:srgbClr val="C00000"/>
                </a:solidFill>
              </a:rPr>
              <a:t> транспортируемого груза выбирают</a:t>
            </a:r>
            <a:r>
              <a:rPr lang="ru-RU" sz="2200" dirty="0"/>
              <a:t>:</a:t>
            </a:r>
          </a:p>
          <a:p>
            <a:r>
              <a:rPr lang="ru-RU" sz="2200" dirty="0"/>
              <a:t>- вид транспорта,</a:t>
            </a:r>
          </a:p>
          <a:p>
            <a:r>
              <a:rPr lang="ru-RU" sz="2200" dirty="0"/>
              <a:t>- размеры</a:t>
            </a:r>
            <a:r>
              <a:rPr lang="en-US" sz="2200" dirty="0"/>
              <a:t> </a:t>
            </a:r>
            <a:r>
              <a:rPr lang="ru-RU" sz="2200" dirty="0"/>
              <a:t>грузонесущих органов,</a:t>
            </a:r>
          </a:p>
          <a:p>
            <a:r>
              <a:rPr lang="ru-RU" sz="2200" dirty="0"/>
              <a:t>- габариты транспортных машин,</a:t>
            </a:r>
          </a:p>
          <a:p>
            <a:r>
              <a:rPr lang="ru-RU" sz="2200" dirty="0"/>
              <a:t>- размеры отверстий бункеров, воронок и лотков.</a:t>
            </a:r>
          </a:p>
          <a:p>
            <a:r>
              <a:rPr lang="ru-RU" sz="2200" dirty="0"/>
              <a:t>Например, при максимальном размере</a:t>
            </a:r>
            <a:r>
              <a:rPr lang="en-US" sz="2200" dirty="0"/>
              <a:t> </a:t>
            </a:r>
            <a:r>
              <a:rPr lang="ru-RU" sz="2200" dirty="0"/>
              <a:t>куска руды или породы до 300 мм, получаемого путем механической отбойки или вторичного</a:t>
            </a:r>
            <a:r>
              <a:rPr lang="en-US" sz="2200" dirty="0"/>
              <a:t> </a:t>
            </a:r>
            <a:r>
              <a:rPr lang="ru-RU" sz="2200" dirty="0"/>
              <a:t>дробления, обычно применяют конвейерный транспорт, для транспортирования горной массы с</a:t>
            </a:r>
            <a:r>
              <a:rPr lang="en-US" sz="2200" dirty="0"/>
              <a:t> </a:t>
            </a:r>
            <a:r>
              <a:rPr lang="ru-RU" sz="2200" dirty="0"/>
              <a:t>большими размерами кусков— другие виды транспорта.</a:t>
            </a:r>
          </a:p>
          <a:p>
            <a:r>
              <a:rPr lang="ru-RU" sz="2200" dirty="0"/>
              <a:t>При транспортировании пылевидных грузов (или смеси с большим количеством пыли) надо использовать герметичные конвейеры и принимать меры против пылеобразования на участках загрузки и разгрузки.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0" y="465170"/>
            <a:ext cx="9142560" cy="68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r>
              <a:rPr lang="ru-RU" sz="2200" dirty="0">
                <a:solidFill>
                  <a:srgbClr val="C00000"/>
                </a:solidFill>
              </a:rPr>
              <a:t>Кусковатость грузов с частицами размером более 0,05 мм </a:t>
            </a:r>
            <a:r>
              <a:rPr lang="ru-RU" sz="2200" dirty="0"/>
              <a:t>определяются ситовым анализом (</a:t>
            </a:r>
            <a:r>
              <a:rPr lang="ru-RU" sz="2200" dirty="0" err="1"/>
              <a:t>грохочением</a:t>
            </a:r>
            <a:r>
              <a:rPr lang="ru-RU" sz="2200" dirty="0"/>
              <a:t>). При этом регламентированный объем груза (пробу) просеивают последовательно через набор сит, имеющих отверстия разной величины, для разделения частиц пробы на отдельные фракции по размерам. На сите с отверстиями некоторого размера остаются непросеянными частицы, размеры которых больше, чем размеры отверстий. Взвесив эти остатки и определив отношение их массы к массе всей пробы (в процентах), получают характеристику </a:t>
            </a:r>
            <a:r>
              <a:rPr lang="ru-RU" sz="2200" dirty="0" err="1"/>
              <a:t>кусковатости</a:t>
            </a:r>
            <a:r>
              <a:rPr lang="ru-RU" sz="2200" dirty="0"/>
              <a:t> груза.</a:t>
            </a:r>
          </a:p>
          <a:p>
            <a:r>
              <a:rPr lang="ru-RU" sz="2200" dirty="0"/>
              <a:t>Кусковатость руды может быть задана, например, такой характеристикой: куски размером от 80 до 51 мм – 9%; от 50 до 30 – 65%; от 29 до 10 мм – 20%; от 9 до 2 мм – 2%; характерный размер куска в этом случае 40 мм.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0" y="11522"/>
            <a:ext cx="9142560" cy="68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r>
              <a:rPr lang="ru-RU" sz="2200" dirty="0">
                <a:solidFill>
                  <a:srgbClr val="C00000"/>
                </a:solidFill>
              </a:rPr>
              <a:t>Кусковатость грузов с частицами размером более 0,05 мм </a:t>
            </a:r>
            <a:r>
              <a:rPr lang="ru-RU" sz="2200" dirty="0"/>
              <a:t>определяются ситовым анализом (</a:t>
            </a:r>
            <a:r>
              <a:rPr lang="ru-RU" sz="2200" dirty="0" err="1"/>
              <a:t>грохочением</a:t>
            </a:r>
            <a:r>
              <a:rPr lang="ru-RU" sz="2200" dirty="0"/>
              <a:t>). При этом регламентированный объем груза (пробу) просеивают последовательно через набор сит, имеющих отверстия разной величины, для разделения частиц пробы на отдельные фракции по размерам. На сите с отверстиями некоторого размера остаются непросеянными частицы, размеры которых больше, чем размеры отверстий. Взвесив эти остатки и определив отношение их массы к массе всей пробы (в процентах), получают характеристику </a:t>
            </a:r>
            <a:r>
              <a:rPr lang="ru-RU" sz="2200" dirty="0" err="1"/>
              <a:t>кусковатости</a:t>
            </a:r>
            <a:r>
              <a:rPr lang="ru-RU" sz="2200" dirty="0"/>
              <a:t> груза.</a:t>
            </a:r>
            <a:r>
              <a:rPr lang="en-US" sz="2200" dirty="0"/>
              <a:t> </a:t>
            </a:r>
            <a:r>
              <a:rPr lang="ru-RU" sz="2200" dirty="0"/>
              <a:t>Кусковатость руды может быть задана, например, такой характеристикой: куски размером от 80 до 51 мм – 9%; от 50 до 30 – 65%; от 29 до 10 мм – 20%; от 9 до 2 мм – 2%; характерный размер куска в этом случае 40 мм.</a:t>
            </a:r>
            <a:endParaRPr lang="en-US" sz="2200" dirty="0"/>
          </a:p>
          <a:p>
            <a:r>
              <a:rPr lang="ru-RU" sz="2200" dirty="0">
                <a:solidFill>
                  <a:srgbClr val="C00000"/>
                </a:solidFill>
              </a:rPr>
              <a:t>Гранулометрический состав грузов с частицами размером менее 0,05 мм </a:t>
            </a:r>
            <a:r>
              <a:rPr lang="ru-RU" sz="2200" dirty="0"/>
              <a:t>определяют гидравлическим анализом, при котором при котором критерием разделения частиц служит различие скорости их оседания в воде</a:t>
            </a:r>
            <a:r>
              <a:rPr lang="ru-RU" sz="2200" dirty="0" smtClean="0"/>
              <a:t>.</a:t>
            </a:r>
            <a:r>
              <a:rPr lang="en-US" sz="2200" dirty="0" smtClean="0"/>
              <a:t> </a:t>
            </a:r>
            <a:r>
              <a:rPr lang="ru-RU" sz="2200" dirty="0" smtClean="0"/>
              <a:t>Пробу </a:t>
            </a:r>
            <a:r>
              <a:rPr lang="ru-RU" sz="2200" dirty="0"/>
              <a:t>грунта смешивают с водой до состояния суспензии, затем оставляют в покое. Спустя некоторое время при помощи пипетки производится забор суспензии с различной глубины. Полученный таким образом ряд проб суспензии нагревается до полного выпаривания воды, а оставшиеся твердые частицы взвешиваются.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0" y="11522"/>
            <a:ext cx="9142560" cy="68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endParaRPr lang="en-US" sz="2200" dirty="0">
              <a:solidFill>
                <a:srgbClr val="C00000"/>
              </a:solidFill>
            </a:endParaRPr>
          </a:p>
          <a:p>
            <a:r>
              <a:rPr lang="ru-RU" sz="2200" dirty="0">
                <a:solidFill>
                  <a:srgbClr val="C00000"/>
                </a:solidFill>
              </a:rPr>
              <a:t>По крупности </a:t>
            </a:r>
            <a:r>
              <a:rPr lang="en-US" sz="2200" i="1" dirty="0" err="1">
                <a:solidFill>
                  <a:srgbClr val="C00000"/>
                </a:solidFill>
              </a:rPr>
              <a:t>a</a:t>
            </a:r>
            <a:r>
              <a:rPr lang="en-US" sz="2200" baseline="-25000" dirty="0" err="1">
                <a:solidFill>
                  <a:srgbClr val="C00000"/>
                </a:solidFill>
              </a:rPr>
              <a:t>max</a:t>
            </a:r>
            <a:r>
              <a:rPr lang="en-US" sz="2200" baseline="-25000" dirty="0">
                <a:solidFill>
                  <a:srgbClr val="C00000"/>
                </a:solidFill>
              </a:rPr>
              <a:t> </a:t>
            </a:r>
            <a:r>
              <a:rPr lang="ru-RU" sz="2200" dirty="0">
                <a:solidFill>
                  <a:srgbClr val="C00000"/>
                </a:solidFill>
              </a:rPr>
              <a:t>насыпной груз разделяют на следующие группы:</a:t>
            </a:r>
          </a:p>
          <a:p>
            <a:r>
              <a:rPr lang="ru-RU" sz="2200" dirty="0"/>
              <a:t>Особо крупнокусковой </a:t>
            </a:r>
            <a:r>
              <a:rPr lang="ru-RU" sz="2200" dirty="0" smtClean="0"/>
              <a:t>(камни</a:t>
            </a:r>
            <a:r>
              <a:rPr lang="ru-RU" sz="2200" dirty="0"/>
              <a:t>, валуны) </a:t>
            </a:r>
            <a:r>
              <a:rPr lang="en-US" sz="2200" dirty="0" smtClean="0"/>
              <a:t>- </a:t>
            </a:r>
            <a:r>
              <a:rPr lang="ru-RU" sz="2200" dirty="0" smtClean="0"/>
              <a:t>более </a:t>
            </a:r>
            <a:r>
              <a:rPr lang="ru-RU" sz="2200" dirty="0"/>
              <a:t>500 </a:t>
            </a:r>
            <a:r>
              <a:rPr lang="ru-RU" sz="2200" dirty="0" smtClean="0"/>
              <a:t>мм</a:t>
            </a:r>
            <a:r>
              <a:rPr lang="en-US" sz="2200" dirty="0" smtClean="0"/>
              <a:t> </a:t>
            </a:r>
            <a:r>
              <a:rPr lang="ru-RU" sz="2200" dirty="0" smtClean="0"/>
              <a:t>(Более </a:t>
            </a:r>
            <a:r>
              <a:rPr lang="ru-RU" sz="2200" dirty="0"/>
              <a:t>320 мм)</a:t>
            </a:r>
          </a:p>
          <a:p>
            <a:r>
              <a:rPr lang="ru-RU" sz="2200" dirty="0"/>
              <a:t>Крупнокусковой (руда)			</a:t>
            </a:r>
            <a:r>
              <a:rPr lang="ru-RU" sz="2200" dirty="0" smtClean="0"/>
              <a:t>   - 200-500 мм</a:t>
            </a:r>
            <a:r>
              <a:rPr lang="en-US" sz="2200" dirty="0" smtClean="0"/>
              <a:t> </a:t>
            </a:r>
            <a:r>
              <a:rPr lang="ru-RU" sz="2200" dirty="0" smtClean="0"/>
              <a:t>(160-320 </a:t>
            </a:r>
            <a:r>
              <a:rPr lang="ru-RU" sz="2200" dirty="0"/>
              <a:t>мм)</a:t>
            </a:r>
          </a:p>
          <a:p>
            <a:r>
              <a:rPr lang="ru-RU" sz="2200" dirty="0"/>
              <a:t>Среднекусковой (уголь)		 </a:t>
            </a:r>
            <a:r>
              <a:rPr lang="ru-RU" sz="2200" dirty="0" smtClean="0"/>
              <a:t>  - 61-199 мм (60-160 </a:t>
            </a:r>
            <a:r>
              <a:rPr lang="ru-RU" sz="2200" dirty="0"/>
              <a:t>мм)</a:t>
            </a:r>
          </a:p>
          <a:p>
            <a:r>
              <a:rPr lang="ru-RU" sz="2200" dirty="0"/>
              <a:t>Мелкокусковой (щебень)		 </a:t>
            </a:r>
            <a:r>
              <a:rPr lang="ru-RU" sz="2200" dirty="0" smtClean="0"/>
              <a:t>  - 10-60 </a:t>
            </a:r>
            <a:r>
              <a:rPr lang="ru-RU" sz="2200" dirty="0"/>
              <a:t>мм</a:t>
            </a:r>
          </a:p>
          <a:p>
            <a:r>
              <a:rPr lang="ru-RU" sz="2200" dirty="0"/>
              <a:t>Зернистый (зерно)			 </a:t>
            </a:r>
            <a:r>
              <a:rPr lang="ru-RU" sz="2200" dirty="0" smtClean="0"/>
              <a:t>  - 0,5-9 </a:t>
            </a:r>
            <a:r>
              <a:rPr lang="ru-RU" sz="2200" dirty="0"/>
              <a:t>мм</a:t>
            </a:r>
          </a:p>
          <a:p>
            <a:r>
              <a:rPr lang="ru-RU" sz="2200" dirty="0"/>
              <a:t>Порошкообразный (мелкий песок)	 </a:t>
            </a:r>
            <a:r>
              <a:rPr lang="ru-RU" sz="2200" dirty="0" smtClean="0"/>
              <a:t>  - 0,05-0,49 </a:t>
            </a:r>
            <a:r>
              <a:rPr lang="ru-RU" sz="2200" dirty="0"/>
              <a:t>мм</a:t>
            </a:r>
          </a:p>
          <a:p>
            <a:r>
              <a:rPr lang="ru-RU" sz="2200" dirty="0"/>
              <a:t>Пылевидный (цемент)			 </a:t>
            </a:r>
            <a:r>
              <a:rPr lang="ru-RU" sz="2200" dirty="0" smtClean="0"/>
              <a:t>  - до </a:t>
            </a:r>
            <a:r>
              <a:rPr lang="ru-RU" sz="2200" dirty="0"/>
              <a:t>0,05 мм</a:t>
            </a:r>
          </a:p>
          <a:p>
            <a:endParaRPr lang="en-US" sz="2200" dirty="0"/>
          </a:p>
          <a:p>
            <a:r>
              <a:rPr lang="ru-RU" sz="2200" dirty="0"/>
              <a:t>Для определения </a:t>
            </a:r>
            <a:r>
              <a:rPr lang="ru-RU" sz="2200" dirty="0" err="1"/>
              <a:t>кусковатости</a:t>
            </a:r>
            <a:r>
              <a:rPr lang="ru-RU" sz="2200" dirty="0"/>
              <a:t> руды существует другая градация по крупности кусков:</a:t>
            </a:r>
          </a:p>
          <a:p>
            <a:r>
              <a:rPr lang="ru-RU" sz="2200" dirty="0"/>
              <a:t>- руда очень крупная – более 600 мм,</a:t>
            </a:r>
          </a:p>
          <a:p>
            <a:r>
              <a:rPr lang="ru-RU" sz="2200" dirty="0"/>
              <a:t>- крупнокусковая – 300-600 мм,</a:t>
            </a:r>
          </a:p>
          <a:p>
            <a:r>
              <a:rPr lang="ru-RU" sz="2200" dirty="0"/>
              <a:t>- среднекусковая – 100-300 мм,</a:t>
            </a:r>
          </a:p>
          <a:p>
            <a:r>
              <a:rPr lang="ru-RU" sz="2200" dirty="0"/>
              <a:t>- рудная мелочь – менее 100 мм.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80000" y="7202"/>
            <a:ext cx="8962560" cy="6852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Плотность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представляет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занимаемому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Массу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(т/м</a:t>
            </a:r>
            <a:r>
              <a:rPr lang="en-US" sz="2900" baseline="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Плотность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горной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породы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приводится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массиве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естественном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состоянии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γ (т/м</a:t>
            </a:r>
            <a:r>
              <a:rPr lang="en-US" sz="2900" baseline="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разрыхленном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состоянии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насыпная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плотность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(т/м</a:t>
            </a:r>
            <a:r>
              <a:rPr lang="en-US" sz="2900" baseline="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двух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величин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γ/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которое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определяет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коэффициент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разрыхления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крепких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руды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1,4÷1,8,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мегких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пород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9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1,2÷1,3.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плотности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γ (т/м</a:t>
            </a:r>
            <a:r>
              <a:rPr lang="en-US" sz="2900" baseline="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грузы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разделяют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следующие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Легкие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1,0-2,0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Средние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2,0-2,5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Тяжелые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2,5-3,0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Весьма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тяжелые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3,0-4,0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80000" y="7202"/>
            <a:ext cx="8962560" cy="6919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Углом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естественного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откоса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насыпного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наывают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образуемый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свобдной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поверхностью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сыпучей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массы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горизонтальной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плоскостью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которой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покоится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Различают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естественного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покое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(ρ</a:t>
            </a:r>
            <a:r>
              <a:rPr lang="en-US" sz="25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и в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движении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(ρ),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причем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ρ &lt; ρ</a:t>
            </a:r>
            <a:r>
              <a:rPr lang="en-US" sz="25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ними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выражается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зависимостью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ρ = (0,5÷0,7)ρ</a:t>
            </a:r>
            <a:r>
              <a:rPr lang="en-US" sz="25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Величина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угла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естественного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откоса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ρ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зависит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кусковатости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горной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массы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влажности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мягких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вскрышных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пород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ρ = 15÷20°,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руд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черных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цветных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металлов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ρ = 30÷35°.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Различают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обрушения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2500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возникающий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образующей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конического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развала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насыпного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груза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обрушении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бункере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горизонтальной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плоскостью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8131" name="Рисунок 2"/>
          <p:cNvPicPr>
            <a:picLocks noChangeAspect="1" noChangeArrowheads="1"/>
          </p:cNvPicPr>
          <p:nvPr/>
        </p:nvPicPr>
        <p:blipFill>
          <a:blip r:embed="rId3"/>
          <a:srcRect l="5969" t="9114"/>
          <a:stretch>
            <a:fillRect/>
          </a:stretch>
        </p:blipFill>
        <p:spPr bwMode="auto">
          <a:xfrm>
            <a:off x="3052800" y="4854750"/>
            <a:ext cx="5939016" cy="150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1211</Words>
  <Application>Microsoft Office PowerPoint</Application>
  <PresentationFormat>Экран (4:3)</PresentationFormat>
  <Paragraphs>92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modified xsi:type="dcterms:W3CDTF">2020-08-31T13:32:04Z</dcterms:modified>
</cp:coreProperties>
</file>