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540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EEC29E-FAF8-4C07-9643-2DD36CD9219A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9CB426-1C50-4D65-9D13-C186990882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938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222F2149-43D5-47B0-BFDC-A5FCEA6E3D98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79203" name="Text Box 1"/>
          <p:cNvSpPr txBox="1">
            <a:spLocks noChangeArrowheads="1"/>
          </p:cNvSpPr>
          <p:nvPr/>
        </p:nvSpPr>
        <p:spPr bwMode="auto">
          <a:xfrm>
            <a:off x="3881208" y="8685103"/>
            <a:ext cx="2963831" cy="445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AB0670CA-96BF-49EC-B5FA-F0A6BF88A431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1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79204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95325"/>
            <a:ext cx="4556125" cy="34178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9205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1"/>
            <a:ext cx="5475455" cy="410427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EDB514AB-F18A-4DE8-9F6E-F6A1BB0B18E2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10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8841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95325"/>
            <a:ext cx="4554537" cy="34163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842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1"/>
            <a:ext cx="5474015" cy="410292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7626EB54-46CD-412C-AD67-B6DB7CE65907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11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8944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95325"/>
            <a:ext cx="4554537" cy="34163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944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1"/>
            <a:ext cx="5474015" cy="410292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D2C6B260-3715-4375-ADBC-EE6BBD7231B8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12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9046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95325"/>
            <a:ext cx="4554537" cy="34163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046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1"/>
            <a:ext cx="5474015" cy="410292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DC88A711-FA3C-4339-8A71-1FCC677BFC17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13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9149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95325"/>
            <a:ext cx="4554537" cy="34163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149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1"/>
            <a:ext cx="5474015" cy="410292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2510A2FE-E534-4147-B2B3-445E425A9ED1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14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9251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95325"/>
            <a:ext cx="4554537" cy="34163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251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1"/>
            <a:ext cx="5474015" cy="410292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A154AD71-ABF3-42C9-9D92-599EAB805CA5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15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9353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95325"/>
            <a:ext cx="4554537" cy="34163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354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1"/>
            <a:ext cx="5474015" cy="410292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ADF47223-575E-4943-8301-922AF4608E97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16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9456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95325"/>
            <a:ext cx="4554537" cy="34163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6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1"/>
            <a:ext cx="5474015" cy="410292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7E2BB6B1-8D3F-4C7D-A2FD-06EB7B1CA250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2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8022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95325"/>
            <a:ext cx="4554537" cy="34163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022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1"/>
            <a:ext cx="5474015" cy="410292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EF01E9C0-99C0-45C4-B369-7CF84BD7E2F0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3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8125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95325"/>
            <a:ext cx="4554537" cy="34163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125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1"/>
            <a:ext cx="5474015" cy="410292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3F2535DF-65F6-480B-A8CA-140930F347F9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4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8227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95325"/>
            <a:ext cx="4554537" cy="34163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227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1"/>
            <a:ext cx="5474015" cy="410292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66615373-381E-4399-8A8E-8E14932F6BD6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5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8329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95325"/>
            <a:ext cx="4554537" cy="34163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330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1"/>
            <a:ext cx="5474015" cy="410292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01A0E00B-1D64-4D4E-9570-4FAAA9063F95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6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8432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95325"/>
            <a:ext cx="4554537" cy="34163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2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1"/>
            <a:ext cx="5474015" cy="410292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0FC7B642-3155-49F0-87CE-CA6A0EBD4638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7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8534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95325"/>
            <a:ext cx="4554537" cy="34163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534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1"/>
            <a:ext cx="5474015" cy="410292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D3470A1B-6C7D-49FC-9D44-AC686954184E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8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8637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95325"/>
            <a:ext cx="4554537" cy="34163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637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1"/>
            <a:ext cx="5474015" cy="410292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14B39ED3-7A59-4378-8EF5-7242313B7894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9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8739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95325"/>
            <a:ext cx="4554537" cy="34163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739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1"/>
            <a:ext cx="5474015" cy="410292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"/>
          <p:cNvSpPr>
            <a:spLocks noChangeArrowheads="1"/>
          </p:cNvSpPr>
          <p:nvPr/>
        </p:nvSpPr>
        <p:spPr bwMode="auto">
          <a:xfrm>
            <a:off x="0" y="0"/>
            <a:ext cx="9144000" cy="6333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81639" tIns="42452" rIns="81639" bIns="42452">
            <a:spAutoFit/>
          </a:bodyPr>
          <a:lstStyle/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 b="1" dirty="0">
                <a:solidFill>
                  <a:srgbClr val="000000"/>
                </a:solidFill>
                <a:latin typeface="Times New Roman" pitchFamily="16" charset="0"/>
              </a:rPr>
              <a:t>1.4.3. Физические основы передачи силы тяги колебаниями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 dirty="0" smtClean="0">
                <a:solidFill>
                  <a:srgbClr val="000000"/>
                </a:solidFill>
                <a:latin typeface="Times New Roman" pitchFamily="16" charset="0"/>
              </a:rPr>
              <a:t>Для </a:t>
            </a:r>
            <a:r>
              <a:rPr lang="ru-RU" sz="2900" dirty="0">
                <a:solidFill>
                  <a:srgbClr val="000000"/>
                </a:solidFill>
                <a:latin typeface="Times New Roman" pitchFamily="16" charset="0"/>
              </a:rPr>
              <a:t>перемещения частицы груза массой </a:t>
            </a:r>
            <a:r>
              <a:rPr lang="en-US" sz="2900" i="1" dirty="0">
                <a:solidFill>
                  <a:srgbClr val="000000"/>
                </a:solidFill>
                <a:latin typeface="Times New Roman" pitchFamily="16" charset="0"/>
              </a:rPr>
              <a:t>m</a:t>
            </a:r>
            <a:r>
              <a:rPr lang="ru-RU" sz="2900" dirty="0">
                <a:solidFill>
                  <a:srgbClr val="000000"/>
                </a:solidFill>
                <a:latin typeface="Times New Roman" pitchFamily="16" charset="0"/>
              </a:rPr>
              <a:t> по грузонесущему элементу, совершающему </a:t>
            </a:r>
            <a:r>
              <a:rPr lang="ru-RU" sz="2900" i="1" dirty="0">
                <a:solidFill>
                  <a:srgbClr val="000000"/>
                </a:solidFill>
                <a:latin typeface="Times New Roman" pitchFamily="16" charset="0"/>
              </a:rPr>
              <a:t>колебания в плоскости </a:t>
            </a:r>
            <a:r>
              <a:rPr lang="ru-RU" sz="2900" dirty="0">
                <a:solidFill>
                  <a:srgbClr val="000000"/>
                </a:solidFill>
                <a:latin typeface="Times New Roman" pitchFamily="16" charset="0"/>
              </a:rPr>
              <a:t>его</a:t>
            </a:r>
            <a:r>
              <a:rPr lang="ru-RU" sz="2900" i="1" dirty="0">
                <a:solidFill>
                  <a:srgbClr val="000000"/>
                </a:solidFill>
                <a:latin typeface="Times New Roman" pitchFamily="16" charset="0"/>
              </a:rPr>
              <a:t> наклона к горизонту</a:t>
            </a:r>
            <a:r>
              <a:rPr lang="ru-RU" sz="2900" dirty="0">
                <a:solidFill>
                  <a:srgbClr val="000000"/>
                </a:solidFill>
                <a:latin typeface="Times New Roman" pitchFamily="16" charset="0"/>
              </a:rPr>
              <a:t>, необходимо, чтобы при </a:t>
            </a:r>
            <a:r>
              <a:rPr lang="ru-RU" sz="2900" i="1" dirty="0">
                <a:solidFill>
                  <a:srgbClr val="000000"/>
                </a:solidFill>
                <a:latin typeface="Times New Roman" pitchFamily="16" charset="0"/>
              </a:rPr>
              <a:t>прямом ходе</a:t>
            </a:r>
            <a:r>
              <a:rPr lang="ru-RU" sz="2900" dirty="0">
                <a:solidFill>
                  <a:srgbClr val="000000"/>
                </a:solidFill>
                <a:latin typeface="Times New Roman" pitchFamily="16" charset="0"/>
              </a:rPr>
              <a:t>, т.е. при движении грузонесущего элемента в направлении транспортирования, частица груза удерживалась на грузонесущем элементе за счет сил трения покоя и приобретала скорость, равную скорости грузонесущего элемента, а при </a:t>
            </a:r>
            <a:r>
              <a:rPr lang="ru-RU" sz="2900" i="1" dirty="0">
                <a:solidFill>
                  <a:srgbClr val="000000"/>
                </a:solidFill>
                <a:latin typeface="Times New Roman" pitchFamily="16" charset="0"/>
              </a:rPr>
              <a:t>обратном ходе</a:t>
            </a:r>
            <a:r>
              <a:rPr lang="ru-RU" sz="2900" dirty="0">
                <a:solidFill>
                  <a:srgbClr val="000000"/>
                </a:solidFill>
                <a:latin typeface="Times New Roman" pitchFamily="16" charset="0"/>
              </a:rPr>
              <a:t> – скользила по </a:t>
            </a:r>
            <a:r>
              <a:rPr lang="ru-RU" sz="2900" dirty="0" smtClean="0">
                <a:solidFill>
                  <a:srgbClr val="000000"/>
                </a:solidFill>
                <a:latin typeface="Times New Roman" pitchFamily="16" charset="0"/>
              </a:rPr>
              <a:t>грузонесущему элементу </a:t>
            </a:r>
            <a:r>
              <a:rPr lang="ru-RU" sz="2900" dirty="0">
                <a:solidFill>
                  <a:srgbClr val="000000"/>
                </a:solidFill>
                <a:latin typeface="Times New Roman" pitchFamily="16" charset="0"/>
              </a:rPr>
              <a:t>за счет сил </a:t>
            </a:r>
            <a:r>
              <a:rPr lang="ru-RU" sz="2900" i="1" dirty="0">
                <a:solidFill>
                  <a:srgbClr val="000000"/>
                </a:solidFill>
                <a:latin typeface="Times New Roman" pitchFamily="16" charset="0"/>
              </a:rPr>
              <a:t>инерции</a:t>
            </a:r>
            <a:r>
              <a:rPr lang="ru-RU" sz="2900" dirty="0">
                <a:solidFill>
                  <a:srgbClr val="000000"/>
                </a:solidFill>
                <a:latin typeface="Times New Roman" pitchFamily="16" charset="0"/>
              </a:rPr>
              <a:t>, расходуя запасенную при совместном движении с ним кинетическую энергию на преодоление сил сопротивления, возникающих при скольжении.</a:t>
            </a:r>
          </a:p>
        </p:txBody>
      </p:sp>
    </p:spTree>
    <p:extLst>
      <p:ext uri="{BB962C8B-B14F-4D97-AF65-F5344CB8AC3E}">
        <p14:creationId xmlns:p14="http://schemas.microsoft.com/office/powerpoint/2010/main" val="18497074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1"/>
          <p:cNvSpPr>
            <a:spLocks noChangeArrowheads="1"/>
          </p:cNvSpPr>
          <p:nvPr/>
        </p:nvSpPr>
        <p:spPr bwMode="auto">
          <a:xfrm>
            <a:off x="260641" y="1"/>
            <a:ext cx="8883360" cy="231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1639" tIns="42452" rIns="81639" bIns="42452">
            <a:spAutoFit/>
          </a:bodyPr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Для перемещения частицы груза по грузонесущему элементу, совершающему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колебания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 в плоскости под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углом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 к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направлению транспортирования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, также необходимо, чтобы груз при прямом ходе удерживался на грузонесущем элементе силой трения.</a:t>
            </a:r>
          </a:p>
        </p:txBody>
      </p:sp>
      <p:pic>
        <p:nvPicPr>
          <p:cNvPr id="8192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401" y="2161668"/>
            <a:ext cx="7359840" cy="2950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81924" name="Rectangle 3"/>
          <p:cNvSpPr>
            <a:spLocks noChangeArrowheads="1"/>
          </p:cNvSpPr>
          <p:nvPr/>
        </p:nvSpPr>
        <p:spPr bwMode="auto">
          <a:xfrm>
            <a:off x="-4320" y="5085184"/>
            <a:ext cx="9142560" cy="187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1639" tIns="42452" rIns="81639" bIns="42452">
            <a:spAutoFit/>
          </a:bodyPr>
          <a:lstStyle/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 b="1" dirty="0">
                <a:solidFill>
                  <a:srgbClr val="000000"/>
                </a:solidFill>
                <a:latin typeface="Times New Roman" pitchFamily="16" charset="0"/>
              </a:rPr>
              <a:t>Схема сил, действующих на частицу груза, находящуюся  на грузонесущем элементе, совершающем колебания в плоскости под углом </a:t>
            </a:r>
            <a:r>
              <a:rPr lang="el-GR" sz="2900" b="1" dirty="0">
                <a:solidFill>
                  <a:srgbClr val="000000"/>
                </a:solidFill>
                <a:latin typeface="Times New Roman" pitchFamily="16" charset="0"/>
              </a:rPr>
              <a:t>β</a:t>
            </a:r>
            <a:r>
              <a:rPr lang="ru-RU" sz="2900" b="1" dirty="0">
                <a:solidFill>
                  <a:srgbClr val="000000"/>
                </a:solidFill>
                <a:latin typeface="Times New Roman" pitchFamily="16" charset="0"/>
              </a:rPr>
              <a:t> к направлению транспортирования </a:t>
            </a:r>
          </a:p>
        </p:txBody>
      </p:sp>
    </p:spTree>
    <p:extLst>
      <p:ext uri="{BB962C8B-B14F-4D97-AF65-F5344CB8AC3E}">
        <p14:creationId xmlns:p14="http://schemas.microsoft.com/office/powerpoint/2010/main" val="39880263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"/>
          <p:cNvSpPr>
            <a:spLocks noChangeArrowheads="1"/>
          </p:cNvSpPr>
          <p:nvPr/>
        </p:nvSpPr>
        <p:spPr bwMode="auto">
          <a:xfrm>
            <a:off x="260641" y="0"/>
            <a:ext cx="8883360" cy="6333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1639" tIns="42452" rIns="81639" bIns="42452">
            <a:spAutoFit/>
          </a:bodyPr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При колебании грузонесущего элемента в плоскости, наклоненной под углом </a:t>
            </a:r>
            <a:r>
              <a:rPr lang="el-GR" sz="2900">
                <a:solidFill>
                  <a:srgbClr val="000000"/>
                </a:solidFill>
                <a:latin typeface="Times New Roman" pitchFamily="16" charset="0"/>
              </a:rPr>
              <a:t>β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 к направлению транспортирования, нормальная сила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N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 от действия груза на грузонесущий элемент изменяется в зависимости от направления колебания, т.е.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endParaRPr lang="ru-RU" sz="2900">
              <a:solidFill>
                <a:srgbClr val="000000"/>
              </a:solidFill>
              <a:latin typeface="Times New Roman" pitchFamily="16" charset="0"/>
            </a:endParaRP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endParaRPr lang="ru-RU" sz="2900">
              <a:solidFill>
                <a:srgbClr val="000000"/>
              </a:solidFill>
              <a:latin typeface="Times New Roman" pitchFamily="16" charset="0"/>
            </a:endParaRP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endParaRPr lang="ru-RU" sz="2900">
              <a:solidFill>
                <a:srgbClr val="000000"/>
              </a:solidFill>
              <a:latin typeface="Times New Roman" pitchFamily="16" charset="0"/>
            </a:endParaRP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где знак «+» в скобках относится к движению грузонесущего элемента вверх, а знак «-» – вниз.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Чтобы груз в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прямом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 направлении двигался, не отрываясь от грузонесущего элемента, необходимо, чтобы сила трения груза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f</a:t>
            </a:r>
            <a:r>
              <a:rPr lang="en-US" sz="2900" baseline="-25000">
                <a:solidFill>
                  <a:srgbClr val="000000"/>
                </a:solidFill>
                <a:latin typeface="Times New Roman" pitchFamily="16" charset="0"/>
              </a:rPr>
              <a:t>0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N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 была равна или больше нормальной составляющей силы инерции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ma</a:t>
            </a:r>
            <a:r>
              <a:rPr lang="ru-RU" sz="2900" baseline="-25000">
                <a:solidFill>
                  <a:srgbClr val="000000"/>
                </a:solidFill>
                <a:latin typeface="Times New Roman" pitchFamily="16" charset="0"/>
              </a:rPr>
              <a:t>п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cos</a:t>
            </a:r>
            <a:r>
              <a:rPr lang="el-GR" sz="2900">
                <a:solidFill>
                  <a:srgbClr val="000000"/>
                </a:solidFill>
                <a:latin typeface="Times New Roman" pitchFamily="16" charset="0"/>
              </a:rPr>
              <a:t>β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, т.е.</a:t>
            </a:r>
          </a:p>
        </p:txBody>
      </p:sp>
      <p:pic>
        <p:nvPicPr>
          <p:cNvPr id="8294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6560" y="2282640"/>
            <a:ext cx="6410880" cy="1218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8294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880" y="6257477"/>
            <a:ext cx="2946240" cy="483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26277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1"/>
          <p:cNvSpPr>
            <a:spLocks noChangeArrowheads="1"/>
          </p:cNvSpPr>
          <p:nvPr/>
        </p:nvSpPr>
        <p:spPr bwMode="auto">
          <a:xfrm>
            <a:off x="0" y="0"/>
            <a:ext cx="9144001" cy="6779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81639" tIns="42452" rIns="81639" bIns="42452">
            <a:spAutoFit/>
          </a:bodyPr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 dirty="0">
                <a:solidFill>
                  <a:srgbClr val="000000"/>
                </a:solidFill>
                <a:latin typeface="Times New Roman" pitchFamily="16" charset="0"/>
              </a:rPr>
              <a:t>или с учетом формулы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endParaRPr lang="ru-RU" sz="2900" dirty="0">
              <a:solidFill>
                <a:srgbClr val="000000"/>
              </a:solidFill>
              <a:latin typeface="Times New Roman" pitchFamily="16" charset="0"/>
            </a:endParaRP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endParaRPr lang="ru-RU" sz="2900" dirty="0">
              <a:solidFill>
                <a:srgbClr val="000000"/>
              </a:solidFill>
              <a:latin typeface="Times New Roman" pitchFamily="16" charset="0"/>
            </a:endParaRP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endParaRPr lang="ru-RU" sz="2900" dirty="0">
              <a:solidFill>
                <a:srgbClr val="000000"/>
              </a:solidFill>
              <a:latin typeface="Times New Roman" pitchFamily="16" charset="0"/>
            </a:endParaRP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endParaRPr lang="ru-RU" sz="2900" dirty="0">
              <a:solidFill>
                <a:srgbClr val="000000"/>
              </a:solidFill>
              <a:latin typeface="Times New Roman" pitchFamily="16" charset="0"/>
            </a:endParaRP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endParaRPr lang="ru-RU" sz="2900" dirty="0">
              <a:solidFill>
                <a:srgbClr val="000000"/>
              </a:solidFill>
              <a:latin typeface="Times New Roman" pitchFamily="16" charset="0"/>
            </a:endParaRP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endParaRPr lang="ru-RU" sz="2900" dirty="0">
              <a:solidFill>
                <a:srgbClr val="000000"/>
              </a:solidFill>
              <a:latin typeface="Times New Roman" pitchFamily="16" charset="0"/>
            </a:endParaRP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 dirty="0">
                <a:solidFill>
                  <a:srgbClr val="000000"/>
                </a:solidFill>
                <a:latin typeface="Times New Roman" pitchFamily="16" charset="0"/>
              </a:rPr>
              <a:t>откуда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 dirty="0">
                <a:solidFill>
                  <a:srgbClr val="000000"/>
                </a:solidFill>
                <a:latin typeface="Times New Roman" pitchFamily="16" charset="0"/>
              </a:rPr>
              <a:t>При движении грузонесущего элемента вниз давление груза, как это видно из формулы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endParaRPr lang="ru-RU" sz="2900" dirty="0">
              <a:solidFill>
                <a:srgbClr val="000000"/>
              </a:solidFill>
              <a:latin typeface="Times New Roman" pitchFamily="16" charset="0"/>
            </a:endParaRP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 dirty="0">
                <a:solidFill>
                  <a:srgbClr val="000000"/>
                </a:solidFill>
                <a:latin typeface="Times New Roman" pitchFamily="16" charset="0"/>
              </a:rPr>
              <a:t>может быть равно или </a:t>
            </a:r>
            <a:r>
              <a:rPr lang="ru-RU" sz="2900" dirty="0" smtClean="0">
                <a:solidFill>
                  <a:srgbClr val="000000"/>
                </a:solidFill>
                <a:latin typeface="Times New Roman" pitchFamily="16" charset="0"/>
              </a:rPr>
              <a:t>меньше </a:t>
            </a:r>
            <a:r>
              <a:rPr lang="ru-RU" sz="2900" dirty="0">
                <a:solidFill>
                  <a:srgbClr val="000000"/>
                </a:solidFill>
                <a:latin typeface="Times New Roman" pitchFamily="16" charset="0"/>
              </a:rPr>
              <a:t>нуля, следовательно, частица груза может оторваться от грузонесущего элемента и двигаться во взвешенном состоянии до следующей встречи с грузонесущим элементом.</a:t>
            </a:r>
          </a:p>
        </p:txBody>
      </p:sp>
      <p:pic>
        <p:nvPicPr>
          <p:cNvPr id="8397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7600" y="499733"/>
            <a:ext cx="6410880" cy="1218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8397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4480" y="1718101"/>
            <a:ext cx="5495040" cy="1227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83973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1920" y="3126570"/>
            <a:ext cx="4700160" cy="518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83974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5440" y="4437112"/>
            <a:ext cx="4138560" cy="535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16384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1"/>
          <p:cNvSpPr>
            <a:spLocks noChangeArrowheads="1"/>
          </p:cNvSpPr>
          <p:nvPr/>
        </p:nvSpPr>
        <p:spPr bwMode="auto">
          <a:xfrm>
            <a:off x="260641" y="0"/>
            <a:ext cx="8883360" cy="5441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1639" tIns="42452" rIns="81639" bIns="42452">
            <a:spAutoFit/>
          </a:bodyPr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Транспортные установки, работающие без отрыва частиц груза от грузонесущего элемента, называют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качающимися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, а с отрывом –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вибрационными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.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Работа таких установок характеризуется </a:t>
            </a:r>
            <a:r>
              <a:rPr lang="ru-RU" sz="2900" b="1">
                <a:solidFill>
                  <a:srgbClr val="000000"/>
                </a:solidFill>
                <a:latin typeface="Times New Roman" pitchFamily="16" charset="0"/>
              </a:rPr>
              <a:t>коэффициентом режима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k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, величина которого определяется по выражению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endParaRPr lang="ru-RU" sz="2900">
              <a:solidFill>
                <a:srgbClr val="000000"/>
              </a:solidFill>
              <a:latin typeface="Times New Roman" pitchFamily="16" charset="0"/>
            </a:endParaRP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endParaRPr lang="ru-RU" sz="2900">
              <a:solidFill>
                <a:srgbClr val="000000"/>
              </a:solidFill>
              <a:latin typeface="Times New Roman" pitchFamily="16" charset="0"/>
            </a:endParaRP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где </a:t>
            </a:r>
            <a:r>
              <a:rPr lang="el-GR" sz="2900">
                <a:solidFill>
                  <a:srgbClr val="000000"/>
                </a:solidFill>
                <a:latin typeface="Times New Roman" pitchFamily="16" charset="0"/>
              </a:rPr>
              <a:t>ω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 – частота колебаний, с</a:t>
            </a:r>
            <a:r>
              <a:rPr lang="ru-RU" sz="2900" baseline="30000">
                <a:solidFill>
                  <a:srgbClr val="000000"/>
                </a:solidFill>
                <a:latin typeface="Times New Roman" pitchFamily="16" charset="0"/>
              </a:rPr>
              <a:t>-1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;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		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r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 – амплитуда колебаний, мм.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Для качающихся конвейеров и питателей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k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&lt; 1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, для вибрационных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k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 = 1,2÷3,5.</a:t>
            </a:r>
          </a:p>
        </p:txBody>
      </p:sp>
      <p:pic>
        <p:nvPicPr>
          <p:cNvPr id="8499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6560" y="2803974"/>
            <a:ext cx="5391360" cy="553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10034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1"/>
          <p:cNvSpPr>
            <a:spLocks noChangeArrowheads="1"/>
          </p:cNvSpPr>
          <p:nvPr/>
        </p:nvSpPr>
        <p:spPr bwMode="auto">
          <a:xfrm>
            <a:off x="326880" y="10082"/>
            <a:ext cx="8817120" cy="5841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1639" tIns="42452" rIns="81639" bIns="42452">
            <a:spAutoFit/>
          </a:bodyPr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endParaRPr lang="ru-RU" sz="2900" dirty="0">
              <a:solidFill>
                <a:srgbClr val="000000"/>
              </a:solidFill>
              <a:latin typeface="Times New Roman" pitchFamily="16" charset="0"/>
            </a:endParaRP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 dirty="0">
                <a:solidFill>
                  <a:srgbClr val="000000"/>
                </a:solidFill>
                <a:latin typeface="Times New Roman" pitchFamily="16" charset="0"/>
              </a:rPr>
              <a:t>В зависимости от соотношения частот собственных и вынужденных колебаний, сообщаемых грузонесущему элементу, различают следующие режимы работы вибрационных конвейеров и питателей:</a:t>
            </a:r>
            <a:r>
              <a:rPr lang="ru-RU" sz="2900" b="1" dirty="0">
                <a:solidFill>
                  <a:srgbClr val="000000"/>
                </a:solidFill>
                <a:latin typeface="Times New Roman" pitchFamily="16" charset="0"/>
              </a:rPr>
              <a:t> дорезонансный</a:t>
            </a:r>
            <a:r>
              <a:rPr lang="ru-RU" sz="2900" dirty="0">
                <a:solidFill>
                  <a:srgbClr val="000000"/>
                </a:solidFill>
                <a:latin typeface="Times New Roman" pitchFamily="16" charset="0"/>
              </a:rPr>
              <a:t> – при котором грузонесущий элемент колеблется с частотой, меньшей частоты собственных колебаний упругой системы вибромашины; </a:t>
            </a:r>
            <a:r>
              <a:rPr lang="ru-RU" sz="2900" b="1" dirty="0">
                <a:solidFill>
                  <a:srgbClr val="000000"/>
                </a:solidFill>
                <a:latin typeface="Times New Roman" pitchFamily="16" charset="0"/>
              </a:rPr>
              <a:t>резонансный</a:t>
            </a:r>
            <a:r>
              <a:rPr lang="ru-RU" sz="2900" dirty="0">
                <a:solidFill>
                  <a:srgbClr val="000000"/>
                </a:solidFill>
                <a:latin typeface="Times New Roman" pitchFamily="16" charset="0"/>
              </a:rPr>
              <a:t> – в этом случае частоты собственных и вынужденных колебаний совпадают; 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 b="1" dirty="0" smtClean="0">
                <a:solidFill>
                  <a:srgbClr val="000000"/>
                </a:solidFill>
                <a:latin typeface="Times New Roman" pitchFamily="16" charset="0"/>
              </a:rPr>
              <a:t>зарезонансный</a:t>
            </a:r>
            <a:r>
              <a:rPr lang="ru-RU" sz="2900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ru-RU" sz="2900" dirty="0">
                <a:solidFill>
                  <a:srgbClr val="000000"/>
                </a:solidFill>
                <a:latin typeface="Times New Roman" pitchFamily="16" charset="0"/>
              </a:rPr>
              <a:t>– грузонесущий элемент колеблется с частотой, превышающей частоту собственных колебаний.</a:t>
            </a:r>
          </a:p>
        </p:txBody>
      </p:sp>
    </p:spTree>
    <p:extLst>
      <p:ext uri="{BB962C8B-B14F-4D97-AF65-F5344CB8AC3E}">
        <p14:creationId xmlns:p14="http://schemas.microsoft.com/office/powerpoint/2010/main" val="31306704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1"/>
          <p:cNvSpPr>
            <a:spLocks noChangeArrowheads="1"/>
          </p:cNvSpPr>
          <p:nvPr/>
        </p:nvSpPr>
        <p:spPr bwMode="auto">
          <a:xfrm>
            <a:off x="0" y="0"/>
            <a:ext cx="9144000" cy="6779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81639" tIns="42452" rIns="81639" bIns="42452">
            <a:spAutoFit/>
          </a:bodyPr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 dirty="0">
                <a:solidFill>
                  <a:srgbClr val="000000"/>
                </a:solidFill>
                <a:latin typeface="Times New Roman" pitchFamily="16" charset="0"/>
              </a:rPr>
              <a:t>Транспортные машины с колеблющимися грузонесущими элементами, которые одновременно выполняют и функции тяговых элементов, называют </a:t>
            </a:r>
            <a:r>
              <a:rPr lang="ru-RU" sz="2900" i="1" dirty="0">
                <a:solidFill>
                  <a:srgbClr val="000000"/>
                </a:solidFill>
                <a:latin typeface="Times New Roman" pitchFamily="16" charset="0"/>
              </a:rPr>
              <a:t>инерционными машинами</a:t>
            </a:r>
            <a:r>
              <a:rPr lang="ru-RU" sz="2900" dirty="0">
                <a:solidFill>
                  <a:srgbClr val="000000"/>
                </a:solidFill>
                <a:latin typeface="Times New Roman" pitchFamily="16" charset="0"/>
              </a:rPr>
              <a:t>, </a:t>
            </a:r>
            <a:r>
              <a:rPr lang="ru-RU" sz="2900" dirty="0" smtClean="0">
                <a:solidFill>
                  <a:srgbClr val="000000"/>
                </a:solidFill>
                <a:latin typeface="Times New Roman" pitchFamily="16" charset="0"/>
              </a:rPr>
              <a:t>т.к. </a:t>
            </a:r>
            <a:r>
              <a:rPr lang="ru-RU" sz="2900" dirty="0">
                <a:solidFill>
                  <a:srgbClr val="000000"/>
                </a:solidFill>
                <a:latin typeface="Times New Roman" pitchFamily="16" charset="0"/>
              </a:rPr>
              <a:t>сила тяги в них передается грузу посредством сил инерции, возникающих при колебании или вибрации их грузонесущих органов.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 dirty="0">
                <a:solidFill>
                  <a:srgbClr val="000000"/>
                </a:solidFill>
                <a:latin typeface="Times New Roman" pitchFamily="16" charset="0"/>
              </a:rPr>
              <a:t>К инерционным машинам непрерывного действия относятся </a:t>
            </a:r>
            <a:r>
              <a:rPr lang="ru-RU" sz="2900" b="1" dirty="0">
                <a:solidFill>
                  <a:srgbClr val="000000"/>
                </a:solidFill>
                <a:latin typeface="Times New Roman" pitchFamily="16" charset="0"/>
              </a:rPr>
              <a:t>качающиеся и вибрационные конвейеры и питатели</a:t>
            </a:r>
            <a:r>
              <a:rPr lang="ru-RU" sz="2900" dirty="0">
                <a:solidFill>
                  <a:srgbClr val="000000"/>
                </a:solidFill>
                <a:latin typeface="Times New Roman" pitchFamily="16" charset="0"/>
              </a:rPr>
              <a:t>, а также некоторые типы бункерных поездов, грузонесущие элементы которых выполнены в виде установленных на эластичных опорах желобов, лотков, получают колебательное движение </a:t>
            </a:r>
            <a:r>
              <a:rPr lang="ru-RU" sz="2900" dirty="0" smtClean="0">
                <a:solidFill>
                  <a:srgbClr val="000000"/>
                </a:solidFill>
                <a:latin typeface="Times New Roman" pitchFamily="16" charset="0"/>
              </a:rPr>
              <a:t>по </a:t>
            </a:r>
            <a:r>
              <a:rPr lang="ru-RU" sz="2900" dirty="0">
                <a:solidFill>
                  <a:srgbClr val="000000"/>
                </a:solidFill>
                <a:latin typeface="Times New Roman" pitchFamily="16" charset="0"/>
              </a:rPr>
              <a:t>определенному кинематическому закону, обеспечивающему </a:t>
            </a:r>
            <a:r>
              <a:rPr lang="ru-RU" sz="2900" dirty="0" smtClean="0">
                <a:solidFill>
                  <a:srgbClr val="000000"/>
                </a:solidFill>
                <a:latin typeface="Times New Roman" pitchFamily="16" charset="0"/>
              </a:rPr>
              <a:t>перемещение </a:t>
            </a:r>
            <a:r>
              <a:rPr lang="ru-RU" sz="2900" dirty="0">
                <a:solidFill>
                  <a:srgbClr val="000000"/>
                </a:solidFill>
                <a:latin typeface="Times New Roman" pitchFamily="16" charset="0"/>
              </a:rPr>
              <a:t>груза в заданном направлении.</a:t>
            </a:r>
          </a:p>
        </p:txBody>
      </p:sp>
    </p:spTree>
    <p:extLst>
      <p:ext uri="{BB962C8B-B14F-4D97-AF65-F5344CB8AC3E}">
        <p14:creationId xmlns:p14="http://schemas.microsoft.com/office/powerpoint/2010/main" val="5461554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1"/>
          <p:cNvSpPr>
            <a:spLocks noChangeArrowheads="1"/>
          </p:cNvSpPr>
          <p:nvPr/>
        </p:nvSpPr>
        <p:spPr bwMode="auto">
          <a:xfrm>
            <a:off x="326880" y="0"/>
            <a:ext cx="8817120" cy="4102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1639" tIns="42452" rIns="81639" bIns="42452">
            <a:spAutoFit/>
          </a:bodyPr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endParaRPr lang="ru-RU" sz="2900">
              <a:solidFill>
                <a:srgbClr val="000000"/>
              </a:solidFill>
              <a:latin typeface="Times New Roman" pitchFamily="16" charset="0"/>
            </a:endParaRP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Принципиальная разница в процессе транспортирования груза </a:t>
            </a:r>
            <a:r>
              <a:rPr lang="ru-RU" sz="2900" b="1">
                <a:solidFill>
                  <a:srgbClr val="000000"/>
                </a:solidFill>
                <a:latin typeface="Times New Roman" pitchFamily="16" charset="0"/>
              </a:rPr>
              <a:t>качающимися и вибрационными установками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 заключается в характере движения груза: в качающихся установках груз скользит по грузонесущему элементу без отрыва от него, а в вибрационных – груз отрывается от грузонесущего элемента и перемещается микробросками</a:t>
            </a:r>
          </a:p>
        </p:txBody>
      </p:sp>
    </p:spTree>
    <p:extLst>
      <p:ext uri="{BB962C8B-B14F-4D97-AF65-F5344CB8AC3E}">
        <p14:creationId xmlns:p14="http://schemas.microsoft.com/office/powerpoint/2010/main" val="36129335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30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40" y="332656"/>
            <a:ext cx="9108000" cy="3804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73731" name="Rectangle 2"/>
          <p:cNvSpPr>
            <a:spLocks noChangeArrowheads="1"/>
          </p:cNvSpPr>
          <p:nvPr/>
        </p:nvSpPr>
        <p:spPr bwMode="auto">
          <a:xfrm>
            <a:off x="-47520" y="4137535"/>
            <a:ext cx="9142560" cy="2763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1639" tIns="42452" rIns="81639" bIns="42452">
            <a:spAutoFit/>
          </a:bodyPr>
          <a:lstStyle/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 b="1" dirty="0">
                <a:solidFill>
                  <a:srgbClr val="000000"/>
                </a:solidFill>
                <a:latin typeface="Times New Roman" pitchFamily="16" charset="0"/>
              </a:rPr>
              <a:t>Схема сил, которые действуют на частицу груза, находящуюся на грузонесущем элементе, совершающем колебания в плоскости его наклона к горизонту:</a:t>
            </a:r>
          </a:p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 i="1" dirty="0">
                <a:solidFill>
                  <a:srgbClr val="000000"/>
                </a:solidFill>
                <a:latin typeface="Times New Roman" pitchFamily="16" charset="0"/>
              </a:rPr>
              <a:t>1 </a:t>
            </a:r>
            <a:r>
              <a:rPr lang="ru-RU" sz="2900" dirty="0">
                <a:solidFill>
                  <a:srgbClr val="000000"/>
                </a:solidFill>
                <a:latin typeface="Times New Roman" pitchFamily="16" charset="0"/>
              </a:rPr>
              <a:t>– частица груза; </a:t>
            </a:r>
            <a:r>
              <a:rPr lang="ru-RU" sz="2900" i="1" dirty="0">
                <a:solidFill>
                  <a:srgbClr val="000000"/>
                </a:solidFill>
                <a:latin typeface="Times New Roman" pitchFamily="16" charset="0"/>
              </a:rPr>
              <a:t>2</a:t>
            </a:r>
            <a:r>
              <a:rPr lang="ru-RU" sz="2900" dirty="0">
                <a:solidFill>
                  <a:srgbClr val="000000"/>
                </a:solidFill>
                <a:latin typeface="Times New Roman" pitchFamily="16" charset="0"/>
              </a:rPr>
              <a:t> – грузонесущий элемент; </a:t>
            </a:r>
            <a:r>
              <a:rPr lang="ru-RU" sz="2900" i="1" dirty="0">
                <a:solidFill>
                  <a:srgbClr val="000000"/>
                </a:solidFill>
                <a:latin typeface="Times New Roman" pitchFamily="16" charset="0"/>
              </a:rPr>
              <a:t>3</a:t>
            </a:r>
            <a:r>
              <a:rPr lang="ru-RU" sz="2900" dirty="0">
                <a:solidFill>
                  <a:srgbClr val="000000"/>
                </a:solidFill>
                <a:latin typeface="Times New Roman" pitchFamily="16" charset="0"/>
              </a:rPr>
              <a:t> – опора; </a:t>
            </a:r>
            <a:r>
              <a:rPr lang="ru-RU" sz="2900" i="1" dirty="0">
                <a:solidFill>
                  <a:srgbClr val="000000"/>
                </a:solidFill>
                <a:latin typeface="Times New Roman" pitchFamily="16" charset="0"/>
              </a:rPr>
              <a:t>4</a:t>
            </a:r>
            <a:r>
              <a:rPr lang="ru-RU" sz="2900" dirty="0">
                <a:solidFill>
                  <a:srgbClr val="000000"/>
                </a:solidFill>
                <a:latin typeface="Times New Roman" pitchFamily="16" charset="0"/>
              </a:rPr>
              <a:t> – приводное устройство</a:t>
            </a:r>
          </a:p>
        </p:txBody>
      </p:sp>
    </p:spTree>
    <p:extLst>
      <p:ext uri="{BB962C8B-B14F-4D97-AF65-F5344CB8AC3E}">
        <p14:creationId xmlns:p14="http://schemas.microsoft.com/office/powerpoint/2010/main" val="34695750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"/>
          <p:cNvSpPr>
            <a:spLocks noChangeArrowheads="1"/>
          </p:cNvSpPr>
          <p:nvPr/>
        </p:nvSpPr>
        <p:spPr bwMode="auto">
          <a:xfrm>
            <a:off x="326880" y="0"/>
            <a:ext cx="8817120" cy="5441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1639" tIns="42452" rIns="81639" bIns="42452">
            <a:spAutoFit/>
          </a:bodyPr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При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прямом ходе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 грузонесущего элемента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endParaRPr lang="ru-RU" sz="2900">
              <a:solidFill>
                <a:srgbClr val="000000"/>
              </a:solidFill>
              <a:latin typeface="Times New Roman" pitchFamily="16" charset="0"/>
            </a:endParaRP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или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endParaRPr lang="ru-RU" sz="2900">
              <a:solidFill>
                <a:srgbClr val="000000"/>
              </a:solidFill>
              <a:latin typeface="Times New Roman" pitchFamily="16" charset="0"/>
            </a:endParaRP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где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f</a:t>
            </a:r>
            <a:r>
              <a:rPr lang="en-US" sz="2900" baseline="-25000">
                <a:solidFill>
                  <a:srgbClr val="000000"/>
                </a:solidFill>
                <a:latin typeface="Times New Roman" pitchFamily="16" charset="0"/>
              </a:rPr>
              <a:t>0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– 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коэффициент трения покоя;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		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g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 – ускорение свободного падения, м/с</a:t>
            </a:r>
            <a:r>
              <a:rPr lang="ru-RU" sz="2900" baseline="30000">
                <a:solidFill>
                  <a:srgbClr val="000000"/>
                </a:solidFill>
                <a:latin typeface="Times New Roman" pitchFamily="16" charset="0"/>
              </a:rPr>
              <a:t>2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;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		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а</a:t>
            </a:r>
            <a:r>
              <a:rPr lang="ru-RU" sz="2900" baseline="-25000">
                <a:solidFill>
                  <a:srgbClr val="000000"/>
                </a:solidFill>
                <a:latin typeface="Times New Roman" pitchFamily="16" charset="0"/>
              </a:rPr>
              <a:t>п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 – ускорение грузонесущего элемента при прямом ходе, м/с</a:t>
            </a:r>
            <a:r>
              <a:rPr lang="ru-RU" sz="2900" baseline="30000">
                <a:solidFill>
                  <a:srgbClr val="000000"/>
                </a:solidFill>
                <a:latin typeface="Times New Roman" pitchFamily="16" charset="0"/>
              </a:rPr>
              <a:t>2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;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		</a:t>
            </a:r>
            <a:r>
              <a:rPr lang="el-GR" sz="2900">
                <a:solidFill>
                  <a:srgbClr val="000000"/>
                </a:solidFill>
                <a:latin typeface="Times New Roman" pitchFamily="16" charset="0"/>
              </a:rPr>
              <a:t>β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 – угол наклона грузонесущего элемента к горизонту, град;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		знак «+» в скобках соответствует транспортированию груза вниз, знак «-» – вверх.</a:t>
            </a:r>
          </a:p>
        </p:txBody>
      </p:sp>
      <p:pic>
        <p:nvPicPr>
          <p:cNvPr id="7475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6641" y="501173"/>
            <a:ext cx="4916160" cy="466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7475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9601" y="1116118"/>
            <a:ext cx="4138560" cy="535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85468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1"/>
          <p:cNvSpPr>
            <a:spLocks noChangeArrowheads="1"/>
          </p:cNvSpPr>
          <p:nvPr/>
        </p:nvSpPr>
        <p:spPr bwMode="auto">
          <a:xfrm>
            <a:off x="326880" y="0"/>
            <a:ext cx="8817120" cy="4548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1639" tIns="42452" rIns="81639" bIns="42452">
            <a:spAutoFit/>
          </a:bodyPr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При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обратном ходе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 грузонесущего элемента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endParaRPr lang="ru-RU" sz="2900">
              <a:solidFill>
                <a:srgbClr val="000000"/>
              </a:solidFill>
              <a:latin typeface="Times New Roman" pitchFamily="16" charset="0"/>
            </a:endParaRP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или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endParaRPr lang="ru-RU" sz="2900">
              <a:solidFill>
                <a:srgbClr val="000000"/>
              </a:solidFill>
              <a:latin typeface="Times New Roman" pitchFamily="16" charset="0"/>
            </a:endParaRP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где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а</a:t>
            </a:r>
            <a:r>
              <a:rPr lang="ru-RU" sz="2900" baseline="-25000">
                <a:solidFill>
                  <a:srgbClr val="000000"/>
                </a:solidFill>
                <a:latin typeface="Times New Roman" pitchFamily="16" charset="0"/>
              </a:rPr>
              <a:t>0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 – ускорение грузонесущего элемента при обратном ходе, м/с</a:t>
            </a:r>
            <a:r>
              <a:rPr lang="ru-RU" sz="2900" baseline="30000">
                <a:solidFill>
                  <a:srgbClr val="000000"/>
                </a:solidFill>
                <a:latin typeface="Times New Roman" pitchFamily="16" charset="0"/>
              </a:rPr>
              <a:t>2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;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		</a:t>
            </a:r>
            <a:r>
              <a:rPr lang="el-GR" sz="2900">
                <a:solidFill>
                  <a:srgbClr val="000000"/>
                </a:solidFill>
                <a:latin typeface="Times New Roman" pitchFamily="16" charset="0"/>
              </a:rPr>
              <a:t>β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 – угол наклона грузонесущего элемента к горизонту, град;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		знак «+» в скобках соответствует транспортированию груза вверх, знак «-» – вниз.</a:t>
            </a:r>
          </a:p>
        </p:txBody>
      </p:sp>
      <p:pic>
        <p:nvPicPr>
          <p:cNvPr id="7577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6640" y="489651"/>
            <a:ext cx="4950720" cy="483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8888" y="1124744"/>
            <a:ext cx="4086225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03527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1"/>
          <p:cNvSpPr>
            <a:spLocks noChangeArrowheads="1"/>
          </p:cNvSpPr>
          <p:nvPr/>
        </p:nvSpPr>
        <p:spPr bwMode="auto">
          <a:xfrm>
            <a:off x="326880" y="0"/>
            <a:ext cx="8817120" cy="187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1639" tIns="42452" rIns="81639" bIns="42452">
            <a:spAutoFit/>
          </a:bodyPr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Из диаграммы видно, что на значительной части прямого хода скорость грузонесущего элемента плавно возрастает до максимума, а затем резко уменьшается и становится равной нулю в точке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А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’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.</a:t>
            </a:r>
          </a:p>
        </p:txBody>
      </p:sp>
      <p:pic>
        <p:nvPicPr>
          <p:cNvPr id="7680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1920" y="1746905"/>
            <a:ext cx="4069440" cy="3780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76804" name="Rectangle 3"/>
          <p:cNvSpPr>
            <a:spLocks noChangeArrowheads="1"/>
          </p:cNvSpPr>
          <p:nvPr/>
        </p:nvSpPr>
        <p:spPr bwMode="auto">
          <a:xfrm>
            <a:off x="1441" y="5527301"/>
            <a:ext cx="9142560" cy="1424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1639" tIns="42452" rIns="81639" bIns="42452">
            <a:spAutoFit/>
          </a:bodyPr>
          <a:lstStyle/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 b="1">
                <a:solidFill>
                  <a:srgbClr val="000000"/>
                </a:solidFill>
                <a:latin typeface="Times New Roman" pitchFamily="16" charset="0"/>
              </a:rPr>
              <a:t>Диаграмма изменения скоростей грузонесущего элемента </a:t>
            </a:r>
            <a:r>
              <a:rPr lang="el-GR" sz="2900" b="1">
                <a:solidFill>
                  <a:srgbClr val="000000"/>
                </a:solidFill>
                <a:latin typeface="Times New Roman" pitchFamily="16" charset="0"/>
              </a:rPr>
              <a:t>ν</a:t>
            </a:r>
            <a:r>
              <a:rPr lang="ru-RU" sz="2900" b="1" baseline="-25000">
                <a:solidFill>
                  <a:srgbClr val="000000"/>
                </a:solidFill>
                <a:latin typeface="Times New Roman" pitchFamily="16" charset="0"/>
              </a:rPr>
              <a:t>грэ</a:t>
            </a:r>
            <a:r>
              <a:rPr lang="ru-RU" sz="2900" b="1">
                <a:solidFill>
                  <a:srgbClr val="000000"/>
                </a:solidFill>
                <a:latin typeface="Times New Roman" pitchFamily="16" charset="0"/>
              </a:rPr>
              <a:t>, груза </a:t>
            </a:r>
            <a:r>
              <a:rPr lang="el-GR" sz="2900" b="1">
                <a:solidFill>
                  <a:srgbClr val="000000"/>
                </a:solidFill>
                <a:latin typeface="Times New Roman" pitchFamily="16" charset="0"/>
              </a:rPr>
              <a:t>ν</a:t>
            </a:r>
            <a:r>
              <a:rPr lang="ru-RU" sz="2900" b="1" baseline="-25000">
                <a:solidFill>
                  <a:srgbClr val="000000"/>
                </a:solidFill>
                <a:latin typeface="Times New Roman" pitchFamily="16" charset="0"/>
              </a:rPr>
              <a:t>м</a:t>
            </a:r>
            <a:r>
              <a:rPr lang="ru-RU" sz="2900" b="1">
                <a:solidFill>
                  <a:srgbClr val="000000"/>
                </a:solidFill>
                <a:latin typeface="Times New Roman" pitchFamily="16" charset="0"/>
              </a:rPr>
              <a:t> и ускорения </a:t>
            </a:r>
            <a:r>
              <a:rPr lang="ru-RU" sz="2900" b="1" i="1">
                <a:solidFill>
                  <a:srgbClr val="000000"/>
                </a:solidFill>
                <a:latin typeface="Times New Roman" pitchFamily="16" charset="0"/>
              </a:rPr>
              <a:t>а</a:t>
            </a:r>
            <a:r>
              <a:rPr lang="ru-RU" sz="2900" b="1">
                <a:solidFill>
                  <a:srgbClr val="000000"/>
                </a:solidFill>
                <a:latin typeface="Times New Roman" pitchFamily="16" charset="0"/>
              </a:rPr>
              <a:t> грузонесущего элемента инерционной транспортной установки</a:t>
            </a:r>
          </a:p>
        </p:txBody>
      </p:sp>
    </p:spTree>
    <p:extLst>
      <p:ext uri="{BB962C8B-B14F-4D97-AF65-F5344CB8AC3E}">
        <p14:creationId xmlns:p14="http://schemas.microsoft.com/office/powerpoint/2010/main" val="3441624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1"/>
          <p:cNvSpPr>
            <a:spLocks noChangeArrowheads="1"/>
          </p:cNvSpPr>
          <p:nvPr/>
        </p:nvSpPr>
        <p:spPr bwMode="auto">
          <a:xfrm>
            <a:off x="326880" y="0"/>
            <a:ext cx="8817120" cy="6333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1639" tIns="42452" rIns="81639" bIns="42452">
            <a:spAutoFit/>
          </a:bodyPr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endParaRPr lang="ru-RU" sz="2900">
              <a:solidFill>
                <a:srgbClr val="000000"/>
              </a:solidFill>
              <a:latin typeface="Times New Roman" pitchFamily="16" charset="0"/>
            </a:endParaRP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При обратном ходе скорость грузонесущего элемента по абсолютной величине резко возрастает до максимального отрицательного значения, затем также резко уменьшается до нуля в точке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А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’’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.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Находящийся на грузонесущем элементе груз за период времени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t</a:t>
            </a:r>
            <a:r>
              <a:rPr lang="en-US" sz="2900" baseline="-25000">
                <a:solidFill>
                  <a:srgbClr val="000000"/>
                </a:solidFill>
                <a:latin typeface="Times New Roman" pitchFamily="16" charset="0"/>
              </a:rPr>
              <a:t>1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прямого хода движется вместе с грузонесущим элементом без проскальзывания.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В точке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В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, когда скорость грузонесущего элемента резко уменьшается, а ускорение достигает некоторой критической величины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а</a:t>
            </a:r>
            <a:r>
              <a:rPr lang="ru-RU" sz="2900" baseline="-25000">
                <a:solidFill>
                  <a:srgbClr val="000000"/>
                </a:solidFill>
                <a:latin typeface="Times New Roman" pitchFamily="16" charset="0"/>
              </a:rPr>
              <a:t>кр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, груз по инерции продолжает двигаться в прежнем направлении с замедлением, скользя по грузонесущему элементу и при его обратном ходе. </a:t>
            </a:r>
          </a:p>
        </p:txBody>
      </p:sp>
    </p:spTree>
    <p:extLst>
      <p:ext uri="{BB962C8B-B14F-4D97-AF65-F5344CB8AC3E}">
        <p14:creationId xmlns:p14="http://schemas.microsoft.com/office/powerpoint/2010/main" val="22451658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1"/>
          <p:cNvSpPr>
            <a:spLocks noChangeArrowheads="1"/>
          </p:cNvSpPr>
          <p:nvPr/>
        </p:nvSpPr>
        <p:spPr bwMode="auto">
          <a:xfrm>
            <a:off x="326880" y="0"/>
            <a:ext cx="8817120" cy="6333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1639" tIns="42452" rIns="81639" bIns="42452">
            <a:spAutoFit/>
          </a:bodyPr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Поскольку на груз действует постоянная сила трения, равная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fmg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cos</a:t>
            </a:r>
            <a:r>
              <a:rPr lang="el-GR" sz="2900">
                <a:solidFill>
                  <a:srgbClr val="000000"/>
                </a:solidFill>
                <a:latin typeface="Times New Roman" pitchFamily="16" charset="0"/>
              </a:rPr>
              <a:t>β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, где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f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 – коэффициент трения скольжения, он скользит по грузонесущему элементу с равнозамедленной скоростью, которая на диаграмме изображена прямой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BD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.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В точке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С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 скорость груза меняет направление, и он начинает двигаться назад, скользя по грузонесущему элементу. В точке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D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 скольжение прекращается, и груз движется вместе с грузонесущим элементом назад до точки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А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’’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. Время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t</a:t>
            </a:r>
            <a:r>
              <a:rPr lang="en-US" sz="2900" baseline="-25000">
                <a:solidFill>
                  <a:srgbClr val="000000"/>
                </a:solidFill>
                <a:latin typeface="Times New Roman" pitchFamily="16" charset="0"/>
              </a:rPr>
              <a:t>2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, в течение которого скорость груза уменьшается до нуля, определяется из условия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endParaRPr lang="ru-RU" sz="2900" i="1">
              <a:solidFill>
                <a:srgbClr val="000000"/>
              </a:solidFill>
              <a:latin typeface="Times New Roman" pitchFamily="16" charset="0"/>
            </a:endParaRP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endParaRPr lang="ru-RU" sz="2900">
              <a:solidFill>
                <a:srgbClr val="000000"/>
              </a:solidFill>
              <a:latin typeface="Times New Roman" pitchFamily="16" charset="0"/>
            </a:endParaRP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где </a:t>
            </a:r>
            <a:r>
              <a:rPr lang="el-GR" sz="2900">
                <a:solidFill>
                  <a:srgbClr val="000000"/>
                </a:solidFill>
                <a:latin typeface="Times New Roman" pitchFamily="16" charset="0"/>
              </a:rPr>
              <a:t>ν</a:t>
            </a:r>
            <a:r>
              <a:rPr lang="ru-RU" sz="2900" i="1" baseline="-25000">
                <a:solidFill>
                  <a:srgbClr val="000000"/>
                </a:solidFill>
                <a:latin typeface="Times New Roman" pitchFamily="16" charset="0"/>
              </a:rPr>
              <a:t>В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 – скорость груза в точке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В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.</a:t>
            </a:r>
          </a:p>
        </p:txBody>
      </p:sp>
      <p:pic>
        <p:nvPicPr>
          <p:cNvPr id="7885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040" y="4941172"/>
            <a:ext cx="4942080" cy="648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25469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1"/>
          <p:cNvSpPr>
            <a:spLocks noChangeArrowheads="1"/>
          </p:cNvSpPr>
          <p:nvPr/>
        </p:nvSpPr>
        <p:spPr bwMode="auto">
          <a:xfrm>
            <a:off x="326880" y="0"/>
            <a:ext cx="8817120" cy="5887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1639" tIns="42452" rIns="81639" bIns="42452">
            <a:spAutoFit/>
          </a:bodyPr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Заштрихованная на рисунке площадь, ограниченная прямой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BD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 и кривой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DA’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, численно равна пути, пройденному грузом за один рабочий цикл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 Т</a:t>
            </a:r>
            <a:r>
              <a:rPr lang="ru-RU" sz="2900" baseline="-25000">
                <a:solidFill>
                  <a:srgbClr val="000000"/>
                </a:solidFill>
                <a:latin typeface="Times New Roman" pitchFamily="16" charset="0"/>
              </a:rPr>
              <a:t>0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. Критическое замедление, при котором происходит отрыв груза от грузонесущего элемента, согласно условию                                                будет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endParaRPr lang="ru-RU" sz="2900">
              <a:solidFill>
                <a:srgbClr val="000000"/>
              </a:solidFill>
              <a:latin typeface="Times New Roman" pitchFamily="16" charset="0"/>
            </a:endParaRP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endParaRPr lang="ru-RU" sz="2900">
              <a:solidFill>
                <a:srgbClr val="000000"/>
              </a:solidFill>
              <a:latin typeface="Times New Roman" pitchFamily="16" charset="0"/>
            </a:endParaRP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Таким образом, груз движется вперед в течение времени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t</a:t>
            </a:r>
            <a:r>
              <a:rPr lang="en-US" sz="2900" baseline="-25000">
                <a:solidFill>
                  <a:srgbClr val="000000"/>
                </a:solidFill>
                <a:latin typeface="Times New Roman" pitchFamily="16" charset="0"/>
              </a:rPr>
              <a:t>1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+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t</a:t>
            </a:r>
            <a:r>
              <a:rPr lang="en-US" sz="2900" baseline="-25000">
                <a:solidFill>
                  <a:srgbClr val="000000"/>
                </a:solidFill>
                <a:latin typeface="Times New Roman" pitchFamily="16" charset="0"/>
              </a:rPr>
              <a:t>2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при прямом и обратном ходах грузонесущего элемента и только в течение небольшого промежутка времени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t</a:t>
            </a:r>
            <a:r>
              <a:rPr lang="ru-RU" sz="2900" baseline="-25000">
                <a:solidFill>
                  <a:srgbClr val="000000"/>
                </a:solidFill>
                <a:latin typeface="Times New Roman" pitchFamily="16" charset="0"/>
              </a:rPr>
              <a:t>3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+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t</a:t>
            </a:r>
            <a:r>
              <a:rPr lang="ru-RU" sz="2900" baseline="-25000">
                <a:solidFill>
                  <a:srgbClr val="000000"/>
                </a:solidFill>
                <a:latin typeface="Times New Roman" pitchFamily="16" charset="0"/>
              </a:rPr>
              <a:t>4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движется назад при обратном ходе грузонесущего элемента. </a:t>
            </a:r>
          </a:p>
        </p:txBody>
      </p:sp>
      <p:pic>
        <p:nvPicPr>
          <p:cNvPr id="7987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9841" y="2253836"/>
            <a:ext cx="4138560" cy="535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7987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9840" y="2786692"/>
            <a:ext cx="4250880" cy="57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80293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1"/>
          <p:cNvSpPr>
            <a:spLocks noChangeArrowheads="1"/>
          </p:cNvSpPr>
          <p:nvPr/>
        </p:nvSpPr>
        <p:spPr bwMode="auto">
          <a:xfrm>
            <a:off x="260641" y="0"/>
            <a:ext cx="8883360" cy="2763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1639" tIns="42452" rIns="81639" bIns="42452">
            <a:spAutoFit/>
          </a:bodyPr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endParaRPr lang="ru-RU" sz="2900">
              <a:solidFill>
                <a:srgbClr val="000000"/>
              </a:solidFill>
              <a:latin typeface="Times New Roman" pitchFamily="16" charset="0"/>
            </a:endParaRP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Режим работы транспортной установки выбирают таким, чтобы промежутки времени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t</a:t>
            </a:r>
            <a:r>
              <a:rPr lang="ru-RU" sz="2900" baseline="-25000">
                <a:solidFill>
                  <a:srgbClr val="000000"/>
                </a:solidFill>
                <a:latin typeface="Times New Roman" pitchFamily="16" charset="0"/>
              </a:rPr>
              <a:t>3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и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t</a:t>
            </a:r>
            <a:r>
              <a:rPr lang="ru-RU" sz="2900" baseline="-25000">
                <a:solidFill>
                  <a:srgbClr val="000000"/>
                </a:solidFill>
                <a:latin typeface="Times New Roman" pitchFamily="16" charset="0"/>
              </a:rPr>
              <a:t>4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были минимальными, тогда заштрихованная площадь и, следовательно, путь, пройденный грузом за один цикл, будут максимальными.</a:t>
            </a:r>
          </a:p>
        </p:txBody>
      </p:sp>
    </p:spTree>
    <p:extLst>
      <p:ext uri="{BB962C8B-B14F-4D97-AF65-F5344CB8AC3E}">
        <p14:creationId xmlns:p14="http://schemas.microsoft.com/office/powerpoint/2010/main" val="42060678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958</Words>
  <Application>Microsoft Office PowerPoint</Application>
  <PresentationFormat>Экран (4:3)</PresentationFormat>
  <Paragraphs>87</Paragraphs>
  <Slides>16</Slides>
  <Notes>16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5</cp:revision>
  <dcterms:created xsi:type="dcterms:W3CDTF">2016-09-28T19:06:25Z</dcterms:created>
  <dcterms:modified xsi:type="dcterms:W3CDTF">2020-08-31T13:34:09Z</dcterms:modified>
</cp:coreProperties>
</file>