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7" r:id="rId2"/>
    <p:sldId id="297" r:id="rId3"/>
    <p:sldId id="298" r:id="rId4"/>
    <p:sldId id="303" r:id="rId5"/>
    <p:sldId id="299" r:id="rId6"/>
    <p:sldId id="302" r:id="rId7"/>
    <p:sldId id="286" r:id="rId8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54"/>
    <a:srgbClr val="000066"/>
    <a:srgbClr val="C92626"/>
    <a:srgbClr val="5EBEB2"/>
    <a:srgbClr val="1D787D"/>
    <a:srgbClr val="488FFF"/>
    <a:srgbClr val="FEC254"/>
    <a:srgbClr val="60C640"/>
    <a:srgbClr val="989898"/>
    <a:srgbClr val="B200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5" autoAdjust="0"/>
    <p:restoredTop sz="70994" autoAdjust="0"/>
  </p:normalViewPr>
  <p:slideViewPr>
    <p:cSldViewPr>
      <p:cViewPr varScale="1">
        <p:scale>
          <a:sx n="98" d="100"/>
          <a:sy n="98" d="100"/>
        </p:scale>
        <p:origin x="-57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86E9E-87B4-49BE-BB5D-BC920B88419A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E273-D5CF-4017-88F2-ACA5B54412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3936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5068-3BC9-446E-91BC-6AE064861DEA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233B2-6335-4293-8671-B597919E1F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868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233B2-6335-4293-8671-B597919E1F2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8352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Какую проблему решаем, описание проблемной ситуации</a:t>
            </a:r>
            <a:endParaRPr lang="ru-RU" sz="1200" b="0" dirty="0">
              <a:effectLst/>
            </a:endParaRPr>
          </a:p>
          <a:p>
            <a:pPr rtl="0"/>
            <a:r>
              <a:rPr lang="ru-R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Шаблон для формулировки: 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&lt;наш ключевой пользователь&gt; хочет &lt;достичь такого-то результата&gt;, для этого он &lt;делает что-то&gt;, но с этим возникает проблема, потому что ему мешает &lt;какое-то препятствие&gt;</a:t>
            </a:r>
            <a:endParaRPr lang="ru-RU" sz="1200" b="0" dirty="0">
              <a:effectLst/>
            </a:endParaRPr>
          </a:p>
          <a:p>
            <a:pPr rtl="0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вовлеченных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сторон в проблемной ситуации несколько, распишите по шаблону про каждую из них.</a:t>
            </a:r>
            <a:endParaRPr lang="ru-RU" sz="1200" b="0" dirty="0">
              <a:effectLst/>
            </a:endParaRPr>
          </a:p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  <a:p>
            <a:r>
              <a:rPr lang="ru-RU" dirty="0"/>
              <a:t>Студенты и преподаватели истории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233B2-6335-4293-8671-B597919E1F2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3726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Какое решение видим?</a:t>
            </a:r>
            <a:endParaRPr lang="ru-RU" b="0" dirty="0">
              <a:effectLst/>
            </a:endParaRPr>
          </a:p>
          <a:p>
            <a:pPr rtl="0"/>
            <a:r>
              <a:rPr lang="ru-R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Шаблон для формулировки решения: д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ля &lt;заинтересованных лиц&gt;, которым нужно &lt;цель заинтересованного лица&gt;, наш &lt;вид системы&gt; будет делать &lt;главную функцию&gt;. В отличие от &lt;существующих альтернатив&gt;, у которых есть &lt;описание недостатков существующих альтернатив&gt;, наш продукт лучше тем, что &lt;описание преимуществ нашего решения&gt;.</a:t>
            </a:r>
            <a:endParaRPr lang="ru-RU" b="0" dirty="0">
              <a:effectLst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233B2-6335-4293-8671-B597919E1F2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274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Какое решение видим?</a:t>
            </a:r>
            <a:endParaRPr lang="ru-RU" b="0" dirty="0">
              <a:effectLst/>
            </a:endParaRPr>
          </a:p>
          <a:p>
            <a:pPr rtl="0"/>
            <a:r>
              <a:rPr lang="ru-R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Шаблон для формулировки решения: д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ля &lt;заинтересованных лиц&gt;, которым нужно &lt;цель заинтересованного лица&gt;, наш &lt;вид системы&gt; будет делать &lt;главную функцию&gt;. В отличие от &lt;существующих альтернатив&gt;, у которых есть &lt;описание недостатков существующих альтернатив&gt;, наш продукт лучше тем, что &lt;описание преимуществ нашего решения&gt;.</a:t>
            </a:r>
            <a:endParaRPr lang="ru-RU" b="0" dirty="0">
              <a:effectLst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233B2-6335-4293-8671-B597919E1F2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274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 каких частей (функциональных компонент) будет состоять ваше решение?</a:t>
            </a:r>
            <a:endParaRPr lang="ru-RU" b="0" dirty="0">
              <a:effectLst/>
            </a:endParaRPr>
          </a:p>
          <a:p>
            <a:pPr rtl="0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Попробуйте разделить решение на составляющие, из которых оно будет состоять.</a:t>
            </a:r>
            <a:endParaRPr lang="ru-RU" b="0" dirty="0">
              <a:effectLst/>
            </a:endParaRPr>
          </a:p>
          <a:p>
            <a:pPr rtl="0"/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делаем? Какие технологии будут использоваться для создания частей (компонент) вашего решения?</a:t>
            </a:r>
            <a:endParaRPr lang="ru-RU" b="0" dirty="0">
              <a:effectLst/>
            </a:endParaRPr>
          </a:p>
          <a:p>
            <a:pPr rtl="0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Расписываем как вы это планируете воплощать по форме “какая часть (компонента)”: “как воплощаем”.</a:t>
            </a:r>
            <a:endParaRPr lang="ru-RU" b="0" dirty="0">
              <a:effectLst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233B2-6335-4293-8671-B597919E1F2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103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Конечные результаты </a:t>
            </a:r>
            <a:r>
              <a:rPr lang="ru-RU" sz="1200" b="1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реализации проекта</a:t>
            </a:r>
            <a:endParaRPr lang="ru-RU" b="0" dirty="0">
              <a:solidFill>
                <a:srgbClr val="FF0000"/>
              </a:solidFill>
              <a:effectLst/>
            </a:endParaRPr>
          </a:p>
          <a:p>
            <a:pPr rtl="0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результате выполнения проекта достигнуто:, будет достигнуто</a:t>
            </a:r>
            <a:endParaRPr lang="ru-RU" b="0" dirty="0">
              <a:effectLst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D233B2-6335-4293-8671-B597919E1F2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327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64575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12591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533606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67198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431863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5979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08983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359057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860246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781939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018542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8ABD2-2C57-4164-9D35-35C60E7915BC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12C13-9DD8-40BC-BA66-D02BBA50A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477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80DDF879-1111-476A-8644-8A45F9AEF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448" y="2696"/>
            <a:ext cx="914717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Создавай_2.png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44739" y="163819"/>
            <a:ext cx="4699261" cy="39422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9D0A41C-9381-4CFE-80C7-36683BBF5282}"/>
              </a:ext>
            </a:extLst>
          </p:cNvPr>
          <p:cNvSpPr txBox="1"/>
          <p:nvPr/>
        </p:nvSpPr>
        <p:spPr>
          <a:xfrm>
            <a:off x="1763688" y="1203598"/>
            <a:ext cx="4691825" cy="2600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Calibri" panose="020F0502020204030204" pitchFamily="34" charset="0"/>
              </a:rPr>
              <a:t>Тема:</a:t>
            </a:r>
          </a:p>
          <a:p>
            <a:pPr algn="ctr">
              <a:spcAft>
                <a:spcPts val="1000"/>
              </a:spcAft>
            </a:pPr>
            <a:endParaRPr lang="ru-RU" sz="3600" b="1" dirty="0">
              <a:solidFill>
                <a:srgbClr val="002060"/>
              </a:solidFill>
              <a:effectLst/>
              <a:latin typeface="Bahnschrift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endParaRPr lang="ru-RU" sz="3600" b="1" dirty="0" smtClean="0">
              <a:solidFill>
                <a:srgbClr val="002060"/>
              </a:solidFill>
              <a:latin typeface="Bahnschrift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endParaRPr lang="ru-RU" sz="3600" b="1" dirty="0">
              <a:solidFill>
                <a:srgbClr val="002060"/>
              </a:solidFill>
              <a:effectLst/>
              <a:latin typeface="Bahnschrift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1262E55-FB26-4EBC-8747-56CE20E0E10A}"/>
              </a:ext>
            </a:extLst>
          </p:cNvPr>
          <p:cNvSpPr txBox="1"/>
          <p:nvPr/>
        </p:nvSpPr>
        <p:spPr>
          <a:xfrm>
            <a:off x="2555775" y="4353973"/>
            <a:ext cx="6336704" cy="5386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88900">
              <a:lnSpc>
                <a:spcPts val="1400"/>
              </a:lnSpc>
            </a:pPr>
            <a:r>
              <a:rPr lang="ru-RU" sz="1400" b="1" dirty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Авторы проекта: </a:t>
            </a:r>
            <a:r>
              <a:rPr lang="ru-RU" sz="1400" b="1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                                        </a:t>
            </a:r>
            <a:r>
              <a:rPr lang="ru-RU" sz="1400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студент </a:t>
            </a:r>
            <a:r>
              <a:rPr lang="ru-RU" sz="1400" dirty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1 курса, </a:t>
            </a:r>
            <a:r>
              <a:rPr lang="ru-RU" sz="1400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группы</a:t>
            </a:r>
            <a:endParaRPr lang="ru-RU" sz="1400" dirty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  <a:p>
            <a:pPr marL="88900">
              <a:lnSpc>
                <a:spcPts val="1400"/>
              </a:lnSpc>
            </a:pPr>
            <a:r>
              <a:rPr lang="ru-RU" sz="1400" dirty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ФГБОУ ВО «МГТУ им. Г. И. Носова», Многопрофильный колледж» </a:t>
            </a:r>
            <a:endParaRPr lang="ru-RU" sz="1400" dirty="0" smtClean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  <a:p>
            <a:pPr marL="88900">
              <a:lnSpc>
                <a:spcPts val="14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Наставник</a:t>
            </a:r>
            <a:r>
              <a:rPr lang="ru-RU" sz="1400" b="1" dirty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: </a:t>
            </a:r>
            <a:r>
              <a:rPr lang="ru-RU" sz="1400" b="1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Риве Юлия </a:t>
            </a:r>
            <a:r>
              <a:rPr lang="ru-RU" sz="1400" b="1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А</a:t>
            </a:r>
            <a:r>
              <a:rPr lang="ru-RU" sz="1400" b="1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натольевна</a:t>
            </a:r>
            <a:endParaRPr lang="ru-RU" sz="1400" dirty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509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Desktop\1\Безымянный-1.png">
            <a:extLst>
              <a:ext uri="{FF2B5EF4-FFF2-40B4-BE49-F238E27FC236}">
                <a16:creationId xmlns:a16="http://schemas.microsoft.com/office/drawing/2014/main" xmlns="" id="{19D3AA83-3ABE-422A-8BD6-C79E115B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3825"/>
            <a:ext cx="8424862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>
            <a:extLst>
              <a:ext uri="{FF2B5EF4-FFF2-40B4-BE49-F238E27FC236}">
                <a16:creationId xmlns:a16="http://schemas.microsoft.com/office/drawing/2014/main" xmlns="" id="{693CD91F-0DD7-4CBF-99DC-91CB7DA7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123825"/>
            <a:ext cx="8229600" cy="77311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000" b="1" dirty="0">
                <a:solidFill>
                  <a:schemeClr val="bg1"/>
                </a:solidFill>
                <a:latin typeface="Bahnschrift Condensed" pitchFamily="34" charset="0"/>
                <a:cs typeface="Arial" panose="020B0604020202020204" pitchFamily="34" charset="0"/>
              </a:rPr>
              <a:t>Описание проекта</a:t>
            </a:r>
          </a:p>
        </p:txBody>
      </p:sp>
      <p:sp>
        <p:nvSpPr>
          <p:cNvPr id="6148" name="Содержимое 4">
            <a:extLst>
              <a:ext uri="{FF2B5EF4-FFF2-40B4-BE49-F238E27FC236}">
                <a16:creationId xmlns:a16="http://schemas.microsoft.com/office/drawing/2014/main" xmlns="" id="{A47B0491-3DC6-43BB-B111-5E6737BCC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895" y="1202586"/>
            <a:ext cx="8405813" cy="36195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3F97779-852D-4786-8EF0-AC999452D737}"/>
              </a:ext>
            </a:extLst>
          </p:cNvPr>
          <p:cNvSpPr txBox="1"/>
          <p:nvPr/>
        </p:nvSpPr>
        <p:spPr>
          <a:xfrm>
            <a:off x="445768" y="1006705"/>
            <a:ext cx="345638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rgbClr val="000054"/>
                </a:solidFill>
                <a:latin typeface="Bahnschrift Condensed" pitchFamily="34" charset="0"/>
                <a:ea typeface="MS Gothic" pitchFamily="49" charset="-128"/>
              </a:rPr>
              <a:t>Проблема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7BC83C1-8860-4C34-B3A6-7945B8CF6AC6}"/>
              </a:ext>
            </a:extLst>
          </p:cNvPr>
          <p:cNvSpPr txBox="1"/>
          <p:nvPr/>
        </p:nvSpPr>
        <p:spPr>
          <a:xfrm>
            <a:off x="445768" y="1371790"/>
            <a:ext cx="837438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5113499-9E82-459B-A415-03014CBE5021}"/>
              </a:ext>
            </a:extLst>
          </p:cNvPr>
          <p:cNvSpPr txBox="1"/>
          <p:nvPr/>
        </p:nvSpPr>
        <p:spPr>
          <a:xfrm>
            <a:off x="445768" y="2498775"/>
            <a:ext cx="465533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ru-RU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algn="just"/>
            <a:endParaRPr lang="ru-RU" dirty="0">
              <a:solidFill>
                <a:srgbClr val="002060"/>
              </a:solidFill>
              <a:latin typeface="Bahnschrift Condensed" pitchFamily="34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Bahnschrift Condensed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446EC17-D09C-4629-AB97-DBB99E141C8F}"/>
              </a:ext>
            </a:extLst>
          </p:cNvPr>
          <p:cNvSpPr txBox="1"/>
          <p:nvPr/>
        </p:nvSpPr>
        <p:spPr>
          <a:xfrm>
            <a:off x="445768" y="2139702"/>
            <a:ext cx="345638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Цель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D4AB31F-D6F9-49B5-AF27-7444590FE39D}"/>
              </a:ext>
            </a:extLst>
          </p:cNvPr>
          <p:cNvSpPr txBox="1"/>
          <p:nvPr/>
        </p:nvSpPr>
        <p:spPr>
          <a:xfrm>
            <a:off x="445768" y="3507854"/>
            <a:ext cx="5507476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Целевая аудитория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39F9D57-27A4-45F0-8229-0E4E88A70F4F}"/>
              </a:ext>
            </a:extLst>
          </p:cNvPr>
          <p:cNvSpPr txBox="1"/>
          <p:nvPr/>
        </p:nvSpPr>
        <p:spPr>
          <a:xfrm>
            <a:off x="445769" y="3866927"/>
            <a:ext cx="465533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Desktop\1\Безымянный-1.png">
            <a:extLst>
              <a:ext uri="{FF2B5EF4-FFF2-40B4-BE49-F238E27FC236}">
                <a16:creationId xmlns:a16="http://schemas.microsoft.com/office/drawing/2014/main" xmlns="" id="{19D3AA83-3ABE-422A-8BD6-C79E115B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3825"/>
            <a:ext cx="8424862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>
            <a:extLst>
              <a:ext uri="{FF2B5EF4-FFF2-40B4-BE49-F238E27FC236}">
                <a16:creationId xmlns:a16="http://schemas.microsoft.com/office/drawing/2014/main" xmlns="" id="{693CD91F-0DD7-4CBF-99DC-91CB7DA7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123825"/>
            <a:ext cx="8229600" cy="773113"/>
          </a:xfrm>
        </p:spPr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chemeClr val="bg1"/>
                </a:solidFill>
                <a:latin typeface="Bahnschrift Condensed" pitchFamily="34" charset="0"/>
                <a:cs typeface="Arial" panose="020B0604020202020204" pitchFamily="34" charset="0"/>
              </a:rPr>
              <a:t>Описание проекта</a:t>
            </a:r>
          </a:p>
        </p:txBody>
      </p:sp>
      <p:sp>
        <p:nvSpPr>
          <p:cNvPr id="6148" name="Содержимое 4">
            <a:extLst>
              <a:ext uri="{FF2B5EF4-FFF2-40B4-BE49-F238E27FC236}">
                <a16:creationId xmlns:a16="http://schemas.microsoft.com/office/drawing/2014/main" xmlns="" id="{A47B0491-3DC6-43BB-B111-5E6737BCC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03325"/>
            <a:ext cx="8405813" cy="36195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542E8AE-69CA-4640-A349-64A8C51CED86}"/>
              </a:ext>
            </a:extLst>
          </p:cNvPr>
          <p:cNvSpPr txBox="1"/>
          <p:nvPr/>
        </p:nvSpPr>
        <p:spPr>
          <a:xfrm>
            <a:off x="535367" y="3839616"/>
            <a:ext cx="3023511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Наши </a:t>
            </a:r>
            <a:r>
              <a:rPr lang="ru-RU" sz="2800" b="1" dirty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эксперты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655F580-7474-4662-ABEB-AD3E06888383}"/>
              </a:ext>
            </a:extLst>
          </p:cNvPr>
          <p:cNvSpPr txBox="1"/>
          <p:nvPr/>
        </p:nvSpPr>
        <p:spPr>
          <a:xfrm>
            <a:off x="535368" y="1679846"/>
            <a:ext cx="3423986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Аналоги</a:t>
            </a:r>
            <a:endParaRPr lang="ru-RU" sz="2800" b="1" dirty="0">
              <a:solidFill>
                <a:srgbClr val="002060"/>
              </a:solidFill>
              <a:latin typeface="Bahnschrift Condensed" pitchFamily="34" charset="0"/>
              <a:ea typeface="Robo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E5B54F1-434B-4C20-96CF-A9C1A2C54D06}"/>
              </a:ext>
            </a:extLst>
          </p:cNvPr>
          <p:cNvSpPr txBox="1"/>
          <p:nvPr/>
        </p:nvSpPr>
        <p:spPr>
          <a:xfrm>
            <a:off x="502660" y="2017071"/>
            <a:ext cx="419202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ru-RU" sz="1600" dirty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0AD657-9329-4A9A-935A-D117D76F61DE}"/>
              </a:ext>
            </a:extLst>
          </p:cNvPr>
          <p:cNvSpPr txBox="1"/>
          <p:nvPr/>
        </p:nvSpPr>
        <p:spPr>
          <a:xfrm>
            <a:off x="502660" y="2424475"/>
            <a:ext cx="4568303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Наши преимущества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7945AF2-14F5-4F01-985D-024904E6550A}"/>
              </a:ext>
            </a:extLst>
          </p:cNvPr>
          <p:cNvSpPr txBox="1"/>
          <p:nvPr/>
        </p:nvSpPr>
        <p:spPr>
          <a:xfrm>
            <a:off x="502660" y="2781555"/>
            <a:ext cx="418715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endParaRPr lang="ru-RU" sz="1400" dirty="0" smtClean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sz="1400" dirty="0" smtClean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sz="1400" dirty="0" smtClean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65CC32D-26AB-456C-9019-5996EE15EC67}"/>
              </a:ext>
            </a:extLst>
          </p:cNvPr>
          <p:cNvSpPr txBox="1"/>
          <p:nvPr/>
        </p:nvSpPr>
        <p:spPr>
          <a:xfrm>
            <a:off x="503627" y="4180978"/>
            <a:ext cx="421986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Преподаватель спец. дисциплины </a:t>
            </a:r>
            <a:endParaRPr lang="ru-RU" sz="1400" dirty="0">
              <a:solidFill>
                <a:srgbClr val="002060"/>
              </a:solidFill>
              <a:latin typeface="Bahnschrift Condensed" panose="020B0502040204020203" pitchFamily="34" charset="0"/>
              <a:ea typeface="Roboto Condensed Ligh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73D250D-FFBE-40EC-A601-9171327106E9}"/>
              </a:ext>
            </a:extLst>
          </p:cNvPr>
          <p:cNvSpPr txBox="1"/>
          <p:nvPr/>
        </p:nvSpPr>
        <p:spPr>
          <a:xfrm>
            <a:off x="535368" y="999772"/>
            <a:ext cx="5172150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Идея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5D4550E-669F-4375-A50C-DF50EB124B58}"/>
              </a:ext>
            </a:extLst>
          </p:cNvPr>
          <p:cNvSpPr txBox="1"/>
          <p:nvPr/>
        </p:nvSpPr>
        <p:spPr>
          <a:xfrm>
            <a:off x="502660" y="1349116"/>
            <a:ext cx="831749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Bahnschrift Condensed" panose="020B0502040204020203" pitchFamily="34" charset="0"/>
                <a:ea typeface="Roboto Condensed Light" pitchFamily="2" charset="0"/>
              </a:rPr>
              <a:t> 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957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Desktop\1\Безымянный-1.png">
            <a:extLst>
              <a:ext uri="{FF2B5EF4-FFF2-40B4-BE49-F238E27FC236}">
                <a16:creationId xmlns:a16="http://schemas.microsoft.com/office/drawing/2014/main" xmlns="" id="{19D3AA83-3ABE-422A-8BD6-C79E115B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3825"/>
            <a:ext cx="8424862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>
            <a:extLst>
              <a:ext uri="{FF2B5EF4-FFF2-40B4-BE49-F238E27FC236}">
                <a16:creationId xmlns:a16="http://schemas.microsoft.com/office/drawing/2014/main" xmlns="" id="{693CD91F-0DD7-4CBF-99DC-91CB7DA7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123825"/>
            <a:ext cx="8229600" cy="77311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000" b="1" dirty="0">
                <a:solidFill>
                  <a:schemeClr val="bg1"/>
                </a:solidFill>
                <a:latin typeface="Bahnschrift Condensed" pitchFamily="34" charset="0"/>
                <a:cs typeface="Arial" panose="020B0604020202020204" pitchFamily="34" charset="0"/>
              </a:rPr>
              <a:t>Описание проекта</a:t>
            </a:r>
          </a:p>
        </p:txBody>
      </p:sp>
      <p:sp>
        <p:nvSpPr>
          <p:cNvPr id="6148" name="Содержимое 4">
            <a:extLst>
              <a:ext uri="{FF2B5EF4-FFF2-40B4-BE49-F238E27FC236}">
                <a16:creationId xmlns:a16="http://schemas.microsoft.com/office/drawing/2014/main" xmlns="" id="{A47B0491-3DC6-43BB-B111-5E6737BCC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03325"/>
            <a:ext cx="8405813" cy="36195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0AD657-9329-4A9A-935A-D117D76F61DE}"/>
              </a:ext>
            </a:extLst>
          </p:cNvPr>
          <p:cNvSpPr txBox="1"/>
          <p:nvPr/>
        </p:nvSpPr>
        <p:spPr>
          <a:xfrm>
            <a:off x="539551" y="3302880"/>
            <a:ext cx="4568303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Слабые стороны </a:t>
            </a:r>
            <a:endParaRPr lang="ru-RU" sz="3200" b="1" dirty="0">
              <a:solidFill>
                <a:srgbClr val="002060"/>
              </a:solidFill>
              <a:latin typeface="Bahnschrift Condensed" pitchFamily="34" charset="0"/>
              <a:ea typeface="Roboto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7945AF2-14F5-4F01-985D-024904E6550A}"/>
              </a:ext>
            </a:extLst>
          </p:cNvPr>
          <p:cNvSpPr txBox="1"/>
          <p:nvPr/>
        </p:nvSpPr>
        <p:spPr>
          <a:xfrm>
            <a:off x="539552" y="3723878"/>
            <a:ext cx="724518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ru-RU" sz="2000" dirty="0">
              <a:solidFill>
                <a:srgbClr val="002060"/>
              </a:solidFill>
              <a:latin typeface="Bahnschrift Condensed" pitchFamily="34" charset="0"/>
              <a:ea typeface="Roboto Condensed Ligh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73D250D-FFBE-40EC-A601-9171327106E9}"/>
              </a:ext>
            </a:extLst>
          </p:cNvPr>
          <p:cNvSpPr txBox="1"/>
          <p:nvPr/>
        </p:nvSpPr>
        <p:spPr>
          <a:xfrm>
            <a:off x="539552" y="1060831"/>
            <a:ext cx="5172150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Риски</a:t>
            </a:r>
            <a:endParaRPr lang="ru-RU" sz="3200" b="1" dirty="0">
              <a:solidFill>
                <a:srgbClr val="002060"/>
              </a:solidFill>
              <a:latin typeface="Bahnschrift Condensed" pitchFamily="34" charset="0"/>
              <a:ea typeface="Robo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5D4550E-669F-4375-A50C-DF50EB124B58}"/>
              </a:ext>
            </a:extLst>
          </p:cNvPr>
          <p:cNvSpPr txBox="1"/>
          <p:nvPr/>
        </p:nvSpPr>
        <p:spPr>
          <a:xfrm>
            <a:off x="567172" y="1419904"/>
            <a:ext cx="2484223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7800" indent="-177800" algn="just">
              <a:buFont typeface="Arial" pitchFamily="34" charset="0"/>
              <a:buChar char="•"/>
              <a:tabLst>
                <a:tab pos="538163" algn="l"/>
              </a:tabLst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Condensed" pitchFamily="34" charset="0"/>
            </a:endParaRPr>
          </a:p>
          <a:p>
            <a:pPr marL="177800" indent="-177800" algn="just">
              <a:buFont typeface="Arial" pitchFamily="34" charset="0"/>
              <a:buChar char="•"/>
              <a:tabLst>
                <a:tab pos="538163" algn="l"/>
              </a:tabLst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ahnschrift Condensed" pitchFamily="34" charset="0"/>
            </a:endParaRPr>
          </a:p>
          <a:p>
            <a:pPr marL="177800" indent="-177800" algn="just">
              <a:buFont typeface="Arial" pitchFamily="34" charset="0"/>
              <a:buChar char="•"/>
              <a:tabLst>
                <a:tab pos="538163" algn="l"/>
              </a:tabLst>
            </a:pPr>
            <a:endParaRPr lang="ru-RU" sz="2000" dirty="0" smtClean="0">
              <a:solidFill>
                <a:schemeClr val="tx2">
                  <a:lumMod val="75000"/>
                </a:schemeClr>
              </a:solidFill>
              <a:latin typeface="Bahnschrift Condensed" pitchFamily="34" charset="0"/>
            </a:endParaRPr>
          </a:p>
          <a:p>
            <a:pPr marL="177800" indent="-177800" algn="just">
              <a:buFont typeface="Arial" pitchFamily="34" charset="0"/>
              <a:buChar char="•"/>
              <a:tabLst>
                <a:tab pos="538163" algn="l"/>
              </a:tabLst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ahnschrift Condensed" pitchFamily="34" charset="0"/>
            </a:endParaRPr>
          </a:p>
          <a:p>
            <a:pPr marL="177800" indent="-177800" algn="just">
              <a:buFont typeface="Arial" pitchFamily="34" charset="0"/>
              <a:buChar char="•"/>
              <a:tabLst>
                <a:tab pos="538163" algn="l"/>
              </a:tabLst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Bahnschrift Condensed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30AD657-9329-4A9A-935A-D117D76F61DE}"/>
              </a:ext>
            </a:extLst>
          </p:cNvPr>
          <p:cNvSpPr txBox="1"/>
          <p:nvPr/>
        </p:nvSpPr>
        <p:spPr>
          <a:xfrm>
            <a:off x="539552" y="4227934"/>
            <a:ext cx="4568303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Сильные стороны </a:t>
            </a:r>
            <a:endParaRPr lang="ru-RU" sz="3200" b="1" dirty="0">
              <a:solidFill>
                <a:srgbClr val="002060"/>
              </a:solidFill>
              <a:latin typeface="Bahnschrift Condensed" pitchFamily="34" charset="0"/>
              <a:ea typeface="Robot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7945AF2-14F5-4F01-985D-024904E6550A}"/>
              </a:ext>
            </a:extLst>
          </p:cNvPr>
          <p:cNvSpPr txBox="1"/>
          <p:nvPr/>
        </p:nvSpPr>
        <p:spPr>
          <a:xfrm>
            <a:off x="539552" y="4587974"/>
            <a:ext cx="724518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Bahnschrift Condensed" pitchFamily="34" charset="0"/>
                <a:ea typeface="Roboto Condensed Light" pitchFamily="2" charset="0"/>
              </a:rPr>
              <a:t> </a:t>
            </a:r>
            <a:endParaRPr lang="ru-RU" sz="2000" dirty="0">
              <a:solidFill>
                <a:srgbClr val="002060"/>
              </a:solidFill>
              <a:latin typeface="Bahnschrift Condensed" pitchFamily="34" charset="0"/>
              <a:ea typeface="Roboto Condensed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957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Desktop\1\Безымянный-1.png">
            <a:extLst>
              <a:ext uri="{FF2B5EF4-FFF2-40B4-BE49-F238E27FC236}">
                <a16:creationId xmlns:a16="http://schemas.microsoft.com/office/drawing/2014/main" xmlns="" id="{19D3AA83-3ABE-422A-8BD6-C79E115B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3825"/>
            <a:ext cx="8424862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>
            <a:extLst>
              <a:ext uri="{FF2B5EF4-FFF2-40B4-BE49-F238E27FC236}">
                <a16:creationId xmlns:a16="http://schemas.microsoft.com/office/drawing/2014/main" xmlns="" id="{693CD91F-0DD7-4CBF-99DC-91CB7DA7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123825"/>
            <a:ext cx="8229600" cy="773113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chemeClr val="bg1"/>
                </a:solidFill>
                <a:latin typeface="Bahnschrift Condensed" pitchFamily="34" charset="0"/>
                <a:cs typeface="Arial" panose="020B0604020202020204" pitchFamily="34" charset="0"/>
              </a:rPr>
              <a:t>Описание проекта</a:t>
            </a:r>
          </a:p>
        </p:txBody>
      </p:sp>
      <p:sp>
        <p:nvSpPr>
          <p:cNvPr id="6148" name="Содержимое 4">
            <a:extLst>
              <a:ext uri="{FF2B5EF4-FFF2-40B4-BE49-F238E27FC236}">
                <a16:creationId xmlns:a16="http://schemas.microsoft.com/office/drawing/2014/main" xmlns="" id="{A47B0491-3DC6-43BB-B111-5E6737BCC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03325"/>
            <a:ext cx="8405813" cy="36195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64E6F68-F6FF-4317-9AB2-2CA86C5DE914}"/>
              </a:ext>
            </a:extLst>
          </p:cNvPr>
          <p:cNvSpPr txBox="1"/>
          <p:nvPr/>
        </p:nvSpPr>
        <p:spPr>
          <a:xfrm>
            <a:off x="539551" y="1189818"/>
            <a:ext cx="4997319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Мероприятия</a:t>
            </a:r>
            <a:r>
              <a:rPr lang="ru-RU" sz="2800" b="1" dirty="0">
                <a:solidFill>
                  <a:srgbClr val="002060"/>
                </a:solidFill>
                <a:latin typeface="Roboto" pitchFamily="2" charset="0"/>
                <a:ea typeface="Roboto" pitchFamily="2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3FAC357-B2C0-4B15-BB1D-6D4C98DD9D5A}"/>
              </a:ext>
            </a:extLst>
          </p:cNvPr>
          <p:cNvSpPr txBox="1"/>
          <p:nvPr/>
        </p:nvSpPr>
        <p:spPr>
          <a:xfrm>
            <a:off x="539553" y="1704103"/>
            <a:ext cx="828059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2060"/>
                </a:solidFill>
                <a:latin typeface="Bahnschrift Condensed" pitchFamily="34" charset="0"/>
              </a:rPr>
              <a:t>1 </a:t>
            </a:r>
            <a:r>
              <a:rPr lang="ru-RU" sz="2000" dirty="0" smtClean="0">
                <a:solidFill>
                  <a:srgbClr val="002060"/>
                </a:solidFill>
                <a:latin typeface="Bahnschrift Condensed" pitchFamily="34" charset="0"/>
              </a:rPr>
              <a:t>этап - </a:t>
            </a:r>
            <a:r>
              <a:rPr lang="ru-RU" sz="2000" dirty="0">
                <a:solidFill>
                  <a:srgbClr val="002060"/>
                </a:solidFill>
                <a:latin typeface="Bahnschrift Condensed" pitchFamily="34" charset="0"/>
              </a:rPr>
              <a:t>подготовительный </a:t>
            </a:r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lvl="0"/>
            <a:endParaRPr lang="en-US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Bahnschrift Condensed" pitchFamily="34" charset="0"/>
              </a:rPr>
              <a:t>2 этап - основной </a:t>
            </a:r>
          </a:p>
          <a:p>
            <a:pPr lvl="0"/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 lvl="0"/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lvl="0"/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Bahnschrift Condensed" pitchFamily="34" charset="0"/>
              </a:rPr>
              <a:t>3 этап - заключительный (демонстрация</a:t>
            </a:r>
            <a:r>
              <a:rPr lang="ru-RU" sz="2000" dirty="0">
                <a:solidFill>
                  <a:srgbClr val="002060"/>
                </a:solidFill>
                <a:latin typeface="Bahnschrift Condensed" pitchFamily="34" charset="0"/>
              </a:rPr>
              <a:t>, защита проекта, внедрение нашего продукта в целевую </a:t>
            </a:r>
            <a:r>
              <a:rPr lang="ru-RU" sz="2000" dirty="0" smtClean="0">
                <a:solidFill>
                  <a:srgbClr val="002060"/>
                </a:solidFill>
                <a:latin typeface="Bahnschrift Condensed" pitchFamily="34" charset="0"/>
              </a:rPr>
              <a:t>аудиторию                                                                                                                  )</a:t>
            </a:r>
            <a:r>
              <a:rPr lang="en-US" sz="2000" dirty="0" smtClean="0">
                <a:solidFill>
                  <a:srgbClr val="002060"/>
                </a:solidFill>
                <a:latin typeface="Bahnschrift Condensed" pitchFamily="34" charset="0"/>
              </a:rPr>
              <a:t>;</a:t>
            </a:r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47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Desktop\1\Безымянный-1.png">
            <a:extLst>
              <a:ext uri="{FF2B5EF4-FFF2-40B4-BE49-F238E27FC236}">
                <a16:creationId xmlns:a16="http://schemas.microsoft.com/office/drawing/2014/main" xmlns="" id="{19D3AA83-3ABE-422A-8BD6-C79E115B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51506"/>
            <a:ext cx="8424862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Содержимое 4">
            <a:extLst>
              <a:ext uri="{FF2B5EF4-FFF2-40B4-BE49-F238E27FC236}">
                <a16:creationId xmlns:a16="http://schemas.microsoft.com/office/drawing/2014/main" xmlns="" id="{A47B0491-3DC6-43BB-B111-5E6737BCC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093" y="1162895"/>
            <a:ext cx="8405813" cy="36195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40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45660F0-F11B-4882-B867-CE7DCB9EBCBE}"/>
              </a:ext>
            </a:extLst>
          </p:cNvPr>
          <p:cNvSpPr txBox="1"/>
          <p:nvPr/>
        </p:nvSpPr>
        <p:spPr>
          <a:xfrm>
            <a:off x="1147077" y="402016"/>
            <a:ext cx="7313355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3600" b="1" dirty="0">
                <a:solidFill>
                  <a:schemeClr val="bg1"/>
                </a:solidFill>
                <a:latin typeface="Bahnschrift Condensed" pitchFamily="34" charset="0"/>
                <a:ea typeface="+mj-ea"/>
                <a:cs typeface="Arial" panose="020B0604020202020204" pitchFamily="34" charset="0"/>
              </a:rPr>
              <a:t>Перспективы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15136EF-1866-4525-BC4B-3655DC6453D1}"/>
              </a:ext>
            </a:extLst>
          </p:cNvPr>
          <p:cNvSpPr txBox="1"/>
          <p:nvPr/>
        </p:nvSpPr>
        <p:spPr>
          <a:xfrm>
            <a:off x="683568" y="1190885"/>
            <a:ext cx="2557220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rgbClr val="002060"/>
                </a:solidFill>
                <a:latin typeface="Bahnschrift Condensed" pitchFamily="34" charset="0"/>
                <a:ea typeface="Roboto" pitchFamily="2" charset="0"/>
              </a:rPr>
              <a:t>Перспективы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60C327F-74A5-481D-B3C4-250EFE53CACA}"/>
              </a:ext>
            </a:extLst>
          </p:cNvPr>
          <p:cNvSpPr txBox="1"/>
          <p:nvPr/>
        </p:nvSpPr>
        <p:spPr>
          <a:xfrm>
            <a:off x="683568" y="1674032"/>
            <a:ext cx="8209607" cy="30777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342900" indent="-254000"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pPr marL="342900" indent="-254000"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196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30BDDFD6-13B1-46FA-9BB6-461F3B88B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717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635646"/>
            <a:ext cx="64087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002060"/>
                </a:solidFill>
                <a:latin typeface="Bahnschrift Condensed" pitchFamily="34" charset="0"/>
              </a:rPr>
              <a:t>Спасибо за внимание!</a:t>
            </a:r>
            <a:endParaRPr lang="ru-RU" sz="6600" dirty="0">
              <a:solidFill>
                <a:srgbClr val="002060"/>
              </a:solidFill>
              <a:latin typeface="Bahnschrif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600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5651</TotalTime>
  <Words>313</Words>
  <Application>Microsoft Office PowerPoint</Application>
  <PresentationFormat>Экран (16:9)</PresentationFormat>
  <Paragraphs>73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Описание проекта</vt:lpstr>
      <vt:lpstr>Описание проекта</vt:lpstr>
      <vt:lpstr>Описание проекта</vt:lpstr>
      <vt:lpstr>Описание проекта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Mila Golovchenko</dc:creator>
  <cp:lastModifiedBy>u.rive</cp:lastModifiedBy>
  <cp:revision>236</cp:revision>
  <cp:lastPrinted>2025-10-22T14:37:37Z</cp:lastPrinted>
  <dcterms:created xsi:type="dcterms:W3CDTF">2016-02-04T14:29:49Z</dcterms:created>
  <dcterms:modified xsi:type="dcterms:W3CDTF">2025-10-23T08:28:38Z</dcterms:modified>
</cp:coreProperties>
</file>