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70" r:id="rId4"/>
    <p:sldId id="258" r:id="rId5"/>
    <p:sldId id="271" r:id="rId6"/>
    <p:sldId id="272" r:id="rId7"/>
    <p:sldId id="274" r:id="rId8"/>
    <p:sldId id="276" r:id="rId9"/>
    <p:sldId id="277" r:id="rId10"/>
    <p:sldId id="278" r:id="rId11"/>
    <p:sldId id="279" r:id="rId12"/>
    <p:sldId id="275" r:id="rId13"/>
    <p:sldId id="280" r:id="rId14"/>
    <p:sldId id="282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74" autoAdjust="0"/>
    <p:restoredTop sz="86311" autoAdjust="0"/>
  </p:normalViewPr>
  <p:slideViewPr>
    <p:cSldViewPr>
      <p:cViewPr>
        <p:scale>
          <a:sx n="75" d="100"/>
          <a:sy n="75" d="100"/>
        </p:scale>
        <p:origin x="-630" y="6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image" Target="../media/image7.wmf"/><Relationship Id="rId4" Type="http://schemas.openxmlformats.org/officeDocument/2006/relationships/image" Target="../media/image10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image" Target="../media/image11.wmf"/><Relationship Id="rId6" Type="http://schemas.openxmlformats.org/officeDocument/2006/relationships/image" Target="../media/image16.wmf"/><Relationship Id="rId5" Type="http://schemas.openxmlformats.org/officeDocument/2006/relationships/image" Target="../media/image15.wmf"/><Relationship Id="rId4" Type="http://schemas.openxmlformats.org/officeDocument/2006/relationships/image" Target="../media/image14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18.wmf"/><Relationship Id="rId1" Type="http://schemas.openxmlformats.org/officeDocument/2006/relationships/image" Target="../media/image17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image" Target="../media/image19.wmf"/></Relationships>
</file>

<file path=ppt/drawings/_rels/vmlDrawing8.vml.rels><?xml version="1.0" encoding="UTF-8" standalone="yes"?>
<Relationships xmlns="http://schemas.openxmlformats.org/package/2006/relationships"><Relationship Id="rId8" Type="http://schemas.openxmlformats.org/officeDocument/2006/relationships/image" Target="../media/image28.wmf"/><Relationship Id="rId3" Type="http://schemas.openxmlformats.org/officeDocument/2006/relationships/image" Target="../media/image23.wmf"/><Relationship Id="rId7" Type="http://schemas.openxmlformats.org/officeDocument/2006/relationships/image" Target="../media/image27.wmf"/><Relationship Id="rId2" Type="http://schemas.openxmlformats.org/officeDocument/2006/relationships/image" Target="../media/image22.wmf"/><Relationship Id="rId1" Type="http://schemas.openxmlformats.org/officeDocument/2006/relationships/image" Target="../media/image21.wmf"/><Relationship Id="rId6" Type="http://schemas.openxmlformats.org/officeDocument/2006/relationships/image" Target="../media/image26.wmf"/><Relationship Id="rId5" Type="http://schemas.openxmlformats.org/officeDocument/2006/relationships/image" Target="../media/image25.wmf"/><Relationship Id="rId4" Type="http://schemas.openxmlformats.org/officeDocument/2006/relationships/image" Target="../media/image2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5E72A6-7A20-4407-8B46-812FA7AF31A6}" type="datetimeFigureOut">
              <a:rPr lang="ru-RU" smtClean="0"/>
              <a:pPr/>
              <a:t>09.04.2020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08C4FD-888F-49CB-9FE9-43191813D0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76124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mtClean="0"/>
              <a:t>67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08C4FD-888F-49CB-9FE9-43191813D02B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04DD5-7237-4E91-A021-71B0A8539CA4}" type="datetimeFigureOut">
              <a:rPr lang="ru-RU" smtClean="0"/>
              <a:pPr/>
              <a:t>09.04.2020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95841-D0FA-4E37-AC2C-482F45EC203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04DD5-7237-4E91-A021-71B0A8539CA4}" type="datetimeFigureOut">
              <a:rPr lang="ru-RU" smtClean="0"/>
              <a:pPr/>
              <a:t>09.04.2020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95841-D0FA-4E37-AC2C-482F45EC203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04DD5-7237-4E91-A021-71B0A8539CA4}" type="datetimeFigureOut">
              <a:rPr lang="ru-RU" smtClean="0"/>
              <a:pPr/>
              <a:t>09.04.2020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95841-D0FA-4E37-AC2C-482F45EC203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04DD5-7237-4E91-A021-71B0A8539CA4}" type="datetimeFigureOut">
              <a:rPr lang="ru-RU" smtClean="0"/>
              <a:pPr/>
              <a:t>09.04.2020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95841-D0FA-4E37-AC2C-482F45EC203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04DD5-7237-4E91-A021-71B0A8539CA4}" type="datetimeFigureOut">
              <a:rPr lang="ru-RU" smtClean="0"/>
              <a:pPr/>
              <a:t>09.04.2020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95841-D0FA-4E37-AC2C-482F45EC203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04DD5-7237-4E91-A021-71B0A8539CA4}" type="datetimeFigureOut">
              <a:rPr lang="ru-RU" smtClean="0"/>
              <a:pPr/>
              <a:t>09.04.2020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95841-D0FA-4E37-AC2C-482F45EC203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04DD5-7237-4E91-A021-71B0A8539CA4}" type="datetimeFigureOut">
              <a:rPr lang="ru-RU" smtClean="0"/>
              <a:pPr/>
              <a:t>09.04.2020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95841-D0FA-4E37-AC2C-482F45EC203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04DD5-7237-4E91-A021-71B0A8539CA4}" type="datetimeFigureOut">
              <a:rPr lang="ru-RU" smtClean="0"/>
              <a:pPr/>
              <a:t>09.04.2020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95841-D0FA-4E37-AC2C-482F45EC203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04DD5-7237-4E91-A021-71B0A8539CA4}" type="datetimeFigureOut">
              <a:rPr lang="ru-RU" smtClean="0"/>
              <a:pPr/>
              <a:t>09.04.2020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95841-D0FA-4E37-AC2C-482F45EC203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04DD5-7237-4E91-A021-71B0A8539CA4}" type="datetimeFigureOut">
              <a:rPr lang="ru-RU" smtClean="0"/>
              <a:pPr/>
              <a:t>09.04.2020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95841-D0FA-4E37-AC2C-482F45EC203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04DD5-7237-4E91-A021-71B0A8539CA4}" type="datetimeFigureOut">
              <a:rPr lang="ru-RU" smtClean="0"/>
              <a:pPr/>
              <a:t>09.04.2020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95841-D0FA-4E37-AC2C-482F45EC203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804DD5-7237-4E91-A021-71B0A8539CA4}" type="datetimeFigureOut">
              <a:rPr lang="ru-RU" smtClean="0"/>
              <a:pPr/>
              <a:t>09.04.2020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695841-D0FA-4E37-AC2C-482F45EC203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2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5.w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6.w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oleObject" Target="../embeddings/oleObject6.bin"/><Relationship Id="rId7" Type="http://schemas.openxmlformats.org/officeDocument/2006/relationships/oleObject" Target="../embeddings/oleObject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8.wmf"/><Relationship Id="rId5" Type="http://schemas.openxmlformats.org/officeDocument/2006/relationships/oleObject" Target="../embeddings/oleObject7.bin"/><Relationship Id="rId10" Type="http://schemas.openxmlformats.org/officeDocument/2006/relationships/image" Target="../media/image10.wmf"/><Relationship Id="rId4" Type="http://schemas.openxmlformats.org/officeDocument/2006/relationships/image" Target="../media/image7.wmf"/><Relationship Id="rId9" Type="http://schemas.openxmlformats.org/officeDocument/2006/relationships/oleObject" Target="../embeddings/oleObject9.bin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13" Type="http://schemas.openxmlformats.org/officeDocument/2006/relationships/oleObject" Target="../embeddings/oleObject15.bin"/><Relationship Id="rId3" Type="http://schemas.openxmlformats.org/officeDocument/2006/relationships/oleObject" Target="../embeddings/oleObject10.bin"/><Relationship Id="rId7" Type="http://schemas.openxmlformats.org/officeDocument/2006/relationships/oleObject" Target="../embeddings/oleObject12.bin"/><Relationship Id="rId12" Type="http://schemas.openxmlformats.org/officeDocument/2006/relationships/image" Target="../media/image15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2.wmf"/><Relationship Id="rId11" Type="http://schemas.openxmlformats.org/officeDocument/2006/relationships/oleObject" Target="../embeddings/oleObject14.bin"/><Relationship Id="rId5" Type="http://schemas.openxmlformats.org/officeDocument/2006/relationships/oleObject" Target="../embeddings/oleObject11.bin"/><Relationship Id="rId10" Type="http://schemas.openxmlformats.org/officeDocument/2006/relationships/image" Target="../media/image14.wmf"/><Relationship Id="rId4" Type="http://schemas.openxmlformats.org/officeDocument/2006/relationships/image" Target="../media/image11.wmf"/><Relationship Id="rId9" Type="http://schemas.openxmlformats.org/officeDocument/2006/relationships/oleObject" Target="../embeddings/oleObject13.bin"/><Relationship Id="rId14" Type="http://schemas.openxmlformats.org/officeDocument/2006/relationships/image" Target="../media/image16.w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wmf"/><Relationship Id="rId3" Type="http://schemas.openxmlformats.org/officeDocument/2006/relationships/oleObject" Target="../embeddings/oleObject16.bin"/><Relationship Id="rId7" Type="http://schemas.openxmlformats.org/officeDocument/2006/relationships/oleObject" Target="../embeddings/oleObject1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8.wmf"/><Relationship Id="rId5" Type="http://schemas.openxmlformats.org/officeDocument/2006/relationships/oleObject" Target="../embeddings/oleObject17.bin"/><Relationship Id="rId4" Type="http://schemas.openxmlformats.org/officeDocument/2006/relationships/image" Target="../media/image17.wm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9.bin"/><Relationship Id="rId7" Type="http://schemas.openxmlformats.org/officeDocument/2006/relationships/image" Target="../media/image20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6.wmf"/><Relationship Id="rId5" Type="http://schemas.openxmlformats.org/officeDocument/2006/relationships/oleObject" Target="../embeddings/oleObject20.bin"/><Relationship Id="rId4" Type="http://schemas.openxmlformats.org/officeDocument/2006/relationships/image" Target="../media/image19.w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wmf"/><Relationship Id="rId13" Type="http://schemas.openxmlformats.org/officeDocument/2006/relationships/oleObject" Target="../embeddings/oleObject26.bin"/><Relationship Id="rId18" Type="http://schemas.openxmlformats.org/officeDocument/2006/relationships/image" Target="../media/image28.wmf"/><Relationship Id="rId3" Type="http://schemas.openxmlformats.org/officeDocument/2006/relationships/oleObject" Target="../embeddings/oleObject21.bin"/><Relationship Id="rId7" Type="http://schemas.openxmlformats.org/officeDocument/2006/relationships/oleObject" Target="../embeddings/oleObject23.bin"/><Relationship Id="rId12" Type="http://schemas.openxmlformats.org/officeDocument/2006/relationships/image" Target="../media/image25.wmf"/><Relationship Id="rId17" Type="http://schemas.openxmlformats.org/officeDocument/2006/relationships/oleObject" Target="../embeddings/oleObject28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27.wmf"/><Relationship Id="rId1" Type="http://schemas.openxmlformats.org/officeDocument/2006/relationships/vmlDrawing" Target="../drawings/vmlDrawing8.vml"/><Relationship Id="rId6" Type="http://schemas.openxmlformats.org/officeDocument/2006/relationships/image" Target="../media/image22.wmf"/><Relationship Id="rId11" Type="http://schemas.openxmlformats.org/officeDocument/2006/relationships/oleObject" Target="../embeddings/oleObject25.bin"/><Relationship Id="rId5" Type="http://schemas.openxmlformats.org/officeDocument/2006/relationships/oleObject" Target="../embeddings/oleObject22.bin"/><Relationship Id="rId15" Type="http://schemas.openxmlformats.org/officeDocument/2006/relationships/oleObject" Target="../embeddings/oleObject27.bin"/><Relationship Id="rId10" Type="http://schemas.openxmlformats.org/officeDocument/2006/relationships/image" Target="../media/image24.wmf"/><Relationship Id="rId4" Type="http://schemas.openxmlformats.org/officeDocument/2006/relationships/image" Target="../media/image21.wmf"/><Relationship Id="rId9" Type="http://schemas.openxmlformats.org/officeDocument/2006/relationships/oleObject" Target="../embeddings/oleObject24.bin"/><Relationship Id="rId14" Type="http://schemas.openxmlformats.org/officeDocument/2006/relationships/image" Target="../media/image26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57224" y="428605"/>
            <a:ext cx="7143800" cy="100013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Раздел </a:t>
            </a:r>
            <a:r>
              <a:rPr lang="en-US" dirty="0" smtClean="0"/>
              <a:t>V</a:t>
            </a:r>
            <a:br>
              <a:rPr lang="en-US" dirty="0" smtClean="0"/>
            </a:br>
            <a:r>
              <a:rPr lang="ru-RU" dirty="0" smtClean="0"/>
              <a:t>Трехфазные цепи</a:t>
            </a:r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428596" y="2348880"/>
            <a:ext cx="7929618" cy="37147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47500" lnSpcReduction="20000"/>
          </a:bodyPr>
          <a:lstStyle/>
          <a:p>
            <a:pPr marR="0" lvl="0" indent="365125" algn="just" defTabSz="914400" rtl="0" eaLnBrk="1" fontAlgn="auto" latinLnBrk="0" hangingPunct="1">
              <a:lnSpc>
                <a:spcPct val="17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Многофазные системы представляют собой объединение в одну цепь нескольких подобных</a:t>
            </a:r>
            <a:r>
              <a:rPr kumimoji="0" lang="ru-RU" sz="3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ru-RU" sz="3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электрических цепей с одинаковой</a:t>
            </a:r>
            <a:r>
              <a:rPr kumimoji="0" lang="ru-RU" sz="3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частотой. Объединяемые  цепи </a:t>
            </a:r>
            <a:r>
              <a:rPr lang="ru-RU" sz="3800" dirty="0" smtClean="0">
                <a:latin typeface="Times New Roman" pitchFamily="18" charset="0"/>
                <a:ea typeface="+mj-ea"/>
                <a:cs typeface="Times New Roman" pitchFamily="18" charset="0"/>
              </a:rPr>
              <a:t>называются фазами.</a:t>
            </a:r>
            <a:endParaRPr kumimoji="0" lang="ru-RU" sz="3800" b="0" i="0" u="none" strike="noStrike" kern="120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R="0" lvl="0" indent="365125" algn="just" defTabSz="914400" rtl="0" eaLnBrk="1" fontAlgn="auto" latinLnBrk="0" hangingPunct="1">
              <a:lnSpc>
                <a:spcPct val="17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В настоящее время получение, передача и распределение</a:t>
            </a:r>
            <a:r>
              <a:rPr kumimoji="0" lang="ru-RU" sz="3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электроэнергии в большинстве случаев производится посредством трехфазной системы. Эта система была предложена и практически разработана выдающимся русским инженером М.О. </a:t>
            </a:r>
            <a:r>
              <a:rPr kumimoji="0" lang="ru-RU" sz="38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Доливо-Добровольским</a:t>
            </a:r>
            <a:r>
              <a:rPr kumimoji="0" lang="ru-RU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.</a:t>
            </a:r>
            <a:endParaRPr kumimoji="0" lang="ru-RU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43608" y="1702549"/>
            <a:ext cx="7704855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Тема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5.1 Получение трехфазной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ЭДС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Получение синусоидальной трехфазной системы ЭДС.</a:t>
            </a:r>
            <a:endParaRPr lang="ru-RU" dirty="0"/>
          </a:p>
        </p:txBody>
      </p:sp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35" name="TextBox 134"/>
          <p:cNvSpPr txBox="1"/>
          <p:nvPr/>
        </p:nvSpPr>
        <p:spPr>
          <a:xfrm>
            <a:off x="4700209" y="1967202"/>
            <a:ext cx="42148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Статор </a:t>
            </a:r>
            <a:r>
              <a:rPr lang="ru-RU" dirty="0"/>
              <a:t>- неподвижная часть машины. </a:t>
            </a:r>
          </a:p>
          <a:p>
            <a:pPr algn="just"/>
            <a:r>
              <a:rPr lang="ru-RU" dirty="0" smtClean="0"/>
              <a:t>Три обмотки статора сдвинуты в пространстве на 120</a:t>
            </a:r>
            <a:r>
              <a:rPr lang="en-US" dirty="0" smtClean="0"/>
              <a:t>°</a:t>
            </a:r>
            <a:r>
              <a:rPr lang="ru-RU" dirty="0" smtClean="0"/>
              <a:t>(2</a:t>
            </a:r>
            <a:r>
              <a:rPr lang="el-GR" dirty="0" smtClean="0"/>
              <a:t>π</a:t>
            </a:r>
            <a:r>
              <a:rPr lang="en-US" dirty="0" smtClean="0"/>
              <a:t>/3)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136" name="TextBox 135"/>
          <p:cNvSpPr txBox="1"/>
          <p:nvPr/>
        </p:nvSpPr>
        <p:spPr>
          <a:xfrm>
            <a:off x="4700209" y="3342031"/>
            <a:ext cx="421481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 smtClean="0"/>
              <a:t>Ротор -</a:t>
            </a:r>
            <a:r>
              <a:rPr lang="ru-RU" dirty="0" smtClean="0"/>
              <a:t> вращающаяся часть машины. Представляет собой электромагнит, на котором расположена обмотка возбуждения, подключенная к постоянному напряжению. Ротор вращается с постоянной с  скоростью </a:t>
            </a:r>
            <a:r>
              <a:rPr lang="el-GR" dirty="0" smtClean="0"/>
              <a:t>ω</a:t>
            </a:r>
            <a:r>
              <a:rPr lang="ru-RU" dirty="0" smtClean="0"/>
              <a:t> (турбиной). </a:t>
            </a:r>
            <a:endParaRPr lang="ru-RU" dirty="0"/>
          </a:p>
        </p:txBody>
      </p:sp>
      <p:sp>
        <p:nvSpPr>
          <p:cNvPr id="51" name="TextBox 50"/>
          <p:cNvSpPr txBox="1"/>
          <p:nvPr/>
        </p:nvSpPr>
        <p:spPr>
          <a:xfrm>
            <a:off x="1857356" y="1643050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А</a:t>
            </a:r>
            <a:endParaRPr lang="ru-RU" dirty="0"/>
          </a:p>
        </p:txBody>
      </p:sp>
      <p:sp>
        <p:nvSpPr>
          <p:cNvPr id="52" name="TextBox 51"/>
          <p:cNvSpPr txBox="1"/>
          <p:nvPr/>
        </p:nvSpPr>
        <p:spPr>
          <a:xfrm>
            <a:off x="3071802" y="1643050"/>
            <a:ext cx="2840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err="1" smtClean="0"/>
              <a:t>х</a:t>
            </a:r>
            <a:endParaRPr lang="ru-RU" dirty="0"/>
          </a:p>
        </p:txBody>
      </p:sp>
      <p:grpSp>
        <p:nvGrpSpPr>
          <p:cNvPr id="59" name="Группа 58"/>
          <p:cNvGrpSpPr/>
          <p:nvPr/>
        </p:nvGrpSpPr>
        <p:grpSpPr>
          <a:xfrm>
            <a:off x="500034" y="1571612"/>
            <a:ext cx="4167352" cy="3941232"/>
            <a:chOff x="500034" y="1571612"/>
            <a:chExt cx="4167352" cy="3941232"/>
          </a:xfrm>
        </p:grpSpPr>
        <p:sp>
          <p:nvSpPr>
            <p:cNvPr id="102" name="Полилиния 101"/>
            <p:cNvSpPr/>
            <p:nvPr/>
          </p:nvSpPr>
          <p:spPr>
            <a:xfrm rot="-7200000">
              <a:off x="907069" y="4059085"/>
              <a:ext cx="1045028" cy="718458"/>
            </a:xfrm>
            <a:custGeom>
              <a:avLst/>
              <a:gdLst>
                <a:gd name="connsiteX0" fmla="*/ 0 w 1045028"/>
                <a:gd name="connsiteY0" fmla="*/ 53440 h 718458"/>
                <a:gd name="connsiteX1" fmla="*/ 237506 w 1045028"/>
                <a:gd name="connsiteY1" fmla="*/ 682832 h 718458"/>
                <a:gd name="connsiteX2" fmla="*/ 558140 w 1045028"/>
                <a:gd name="connsiteY2" fmla="*/ 5938 h 718458"/>
                <a:gd name="connsiteX3" fmla="*/ 819397 w 1045028"/>
                <a:gd name="connsiteY3" fmla="*/ 718458 h 718458"/>
                <a:gd name="connsiteX4" fmla="*/ 1045028 w 1045028"/>
                <a:gd name="connsiteY4" fmla="*/ 5938 h 7184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45028" h="718458">
                  <a:moveTo>
                    <a:pt x="0" y="53440"/>
                  </a:moveTo>
                  <a:cubicBezTo>
                    <a:pt x="72241" y="372094"/>
                    <a:pt x="144483" y="690749"/>
                    <a:pt x="237506" y="682832"/>
                  </a:cubicBezTo>
                  <a:cubicBezTo>
                    <a:pt x="330529" y="674915"/>
                    <a:pt x="461158" y="0"/>
                    <a:pt x="558140" y="5938"/>
                  </a:cubicBezTo>
                  <a:cubicBezTo>
                    <a:pt x="655122" y="11876"/>
                    <a:pt x="738249" y="718458"/>
                    <a:pt x="819397" y="718458"/>
                  </a:cubicBezTo>
                  <a:cubicBezTo>
                    <a:pt x="900545" y="718458"/>
                    <a:pt x="979714" y="134587"/>
                    <a:pt x="1045028" y="5938"/>
                  </a:cubicBezTo>
                </a:path>
              </a:pathLst>
            </a:custGeom>
            <a:ln w="28575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3" name="Полилиния 92"/>
            <p:cNvSpPr/>
            <p:nvPr/>
          </p:nvSpPr>
          <p:spPr>
            <a:xfrm rot="7200000" flipH="1">
              <a:off x="3121646" y="3987647"/>
              <a:ext cx="1045028" cy="718458"/>
            </a:xfrm>
            <a:custGeom>
              <a:avLst/>
              <a:gdLst>
                <a:gd name="connsiteX0" fmla="*/ 0 w 1045028"/>
                <a:gd name="connsiteY0" fmla="*/ 53440 h 718458"/>
                <a:gd name="connsiteX1" fmla="*/ 237506 w 1045028"/>
                <a:gd name="connsiteY1" fmla="*/ 682832 h 718458"/>
                <a:gd name="connsiteX2" fmla="*/ 558140 w 1045028"/>
                <a:gd name="connsiteY2" fmla="*/ 5938 h 718458"/>
                <a:gd name="connsiteX3" fmla="*/ 819397 w 1045028"/>
                <a:gd name="connsiteY3" fmla="*/ 718458 h 718458"/>
                <a:gd name="connsiteX4" fmla="*/ 1045028 w 1045028"/>
                <a:gd name="connsiteY4" fmla="*/ 5938 h 7184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45028" h="718458">
                  <a:moveTo>
                    <a:pt x="0" y="53440"/>
                  </a:moveTo>
                  <a:cubicBezTo>
                    <a:pt x="72241" y="372094"/>
                    <a:pt x="144483" y="690749"/>
                    <a:pt x="237506" y="682832"/>
                  </a:cubicBezTo>
                  <a:cubicBezTo>
                    <a:pt x="330529" y="674915"/>
                    <a:pt x="461158" y="0"/>
                    <a:pt x="558140" y="5938"/>
                  </a:cubicBezTo>
                  <a:cubicBezTo>
                    <a:pt x="655122" y="11876"/>
                    <a:pt x="738249" y="718458"/>
                    <a:pt x="819397" y="718458"/>
                  </a:cubicBezTo>
                  <a:cubicBezTo>
                    <a:pt x="900545" y="718458"/>
                    <a:pt x="979714" y="134587"/>
                    <a:pt x="1045028" y="5938"/>
                  </a:cubicBezTo>
                </a:path>
              </a:pathLst>
            </a:custGeom>
            <a:ln w="28575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7" name="Полилиния 86"/>
            <p:cNvSpPr/>
            <p:nvPr/>
          </p:nvSpPr>
          <p:spPr>
            <a:xfrm>
              <a:off x="2006930" y="2095994"/>
              <a:ext cx="1045028" cy="718458"/>
            </a:xfrm>
            <a:custGeom>
              <a:avLst/>
              <a:gdLst>
                <a:gd name="connsiteX0" fmla="*/ 0 w 1045028"/>
                <a:gd name="connsiteY0" fmla="*/ 53440 h 718458"/>
                <a:gd name="connsiteX1" fmla="*/ 237506 w 1045028"/>
                <a:gd name="connsiteY1" fmla="*/ 682832 h 718458"/>
                <a:gd name="connsiteX2" fmla="*/ 558140 w 1045028"/>
                <a:gd name="connsiteY2" fmla="*/ 5938 h 718458"/>
                <a:gd name="connsiteX3" fmla="*/ 819397 w 1045028"/>
                <a:gd name="connsiteY3" fmla="*/ 718458 h 718458"/>
                <a:gd name="connsiteX4" fmla="*/ 1045028 w 1045028"/>
                <a:gd name="connsiteY4" fmla="*/ 5938 h 7184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45028" h="718458">
                  <a:moveTo>
                    <a:pt x="0" y="53440"/>
                  </a:moveTo>
                  <a:cubicBezTo>
                    <a:pt x="72241" y="372094"/>
                    <a:pt x="144483" y="690749"/>
                    <a:pt x="237506" y="682832"/>
                  </a:cubicBezTo>
                  <a:cubicBezTo>
                    <a:pt x="330529" y="674915"/>
                    <a:pt x="461158" y="0"/>
                    <a:pt x="558140" y="5938"/>
                  </a:cubicBezTo>
                  <a:cubicBezTo>
                    <a:pt x="655122" y="11876"/>
                    <a:pt x="738249" y="718458"/>
                    <a:pt x="819397" y="718458"/>
                  </a:cubicBezTo>
                  <a:cubicBezTo>
                    <a:pt x="900545" y="718458"/>
                    <a:pt x="979714" y="134587"/>
                    <a:pt x="1045028" y="5938"/>
                  </a:cubicBezTo>
                </a:path>
              </a:pathLst>
            </a:cu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110" name="Группа 109"/>
            <p:cNvGrpSpPr/>
            <p:nvPr/>
          </p:nvGrpSpPr>
          <p:grpSpPr>
            <a:xfrm>
              <a:off x="642910" y="1571612"/>
              <a:ext cx="3851492" cy="3232570"/>
              <a:chOff x="642910" y="1571612"/>
              <a:chExt cx="3851492" cy="3232570"/>
            </a:xfrm>
          </p:grpSpPr>
          <p:cxnSp>
            <p:nvCxnSpPr>
              <p:cNvPr id="49" name="Прямая соединительная линия 48"/>
              <p:cNvCxnSpPr/>
              <p:nvPr/>
            </p:nvCxnSpPr>
            <p:spPr>
              <a:xfrm rot="5400000">
                <a:off x="1500166" y="2643182"/>
                <a:ext cx="2143140" cy="0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Прямая соединительная линия 54"/>
              <p:cNvCxnSpPr/>
              <p:nvPr/>
            </p:nvCxnSpPr>
            <p:spPr>
              <a:xfrm>
                <a:off x="2571735" y="3714752"/>
                <a:ext cx="1922667" cy="1089430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Прямая соединительная линия 61"/>
              <p:cNvCxnSpPr/>
              <p:nvPr/>
            </p:nvCxnSpPr>
            <p:spPr>
              <a:xfrm flipH="1">
                <a:off x="642910" y="3714752"/>
                <a:ext cx="1922667" cy="1089430"/>
              </a:xfrm>
              <a:prstGeom prst="line">
                <a:avLst/>
              </a:prstGeom>
              <a:ln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3" name="Группа 82"/>
            <p:cNvGrpSpPr/>
            <p:nvPr/>
          </p:nvGrpSpPr>
          <p:grpSpPr>
            <a:xfrm>
              <a:off x="1142976" y="2285992"/>
              <a:ext cx="2929265" cy="3214710"/>
              <a:chOff x="1142976" y="2285992"/>
              <a:chExt cx="2929265" cy="3214710"/>
            </a:xfrm>
            <a:solidFill>
              <a:schemeClr val="bg1">
                <a:lumMod val="85000"/>
              </a:schemeClr>
            </a:solidFill>
          </p:grpSpPr>
          <p:cxnSp>
            <p:nvCxnSpPr>
              <p:cNvPr id="15" name="Прямая соединительная линия 14"/>
              <p:cNvCxnSpPr>
                <a:stCxn id="79" idx="3"/>
              </p:cNvCxnSpPr>
              <p:nvPr/>
            </p:nvCxnSpPr>
            <p:spPr>
              <a:xfrm rot="5400000">
                <a:off x="1154217" y="4732986"/>
                <a:ext cx="399286" cy="421767"/>
              </a:xfrm>
              <a:prstGeom prst="line">
                <a:avLst/>
              </a:prstGeom>
              <a:grpFill/>
              <a:ln w="190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Прямая соединительная линия 16"/>
              <p:cNvCxnSpPr/>
              <p:nvPr/>
            </p:nvCxnSpPr>
            <p:spPr>
              <a:xfrm rot="5400000">
                <a:off x="964381" y="5322107"/>
                <a:ext cx="357190" cy="0"/>
              </a:xfrm>
              <a:prstGeom prst="line">
                <a:avLst/>
              </a:prstGeom>
              <a:grpFill/>
              <a:ln w="190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Прямая соединительная линия 21"/>
              <p:cNvCxnSpPr/>
              <p:nvPr/>
            </p:nvCxnSpPr>
            <p:spPr>
              <a:xfrm>
                <a:off x="1142976" y="5500702"/>
                <a:ext cx="857256" cy="0"/>
              </a:xfrm>
              <a:prstGeom prst="line">
                <a:avLst/>
              </a:prstGeom>
              <a:grpFill/>
              <a:ln w="190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Прямая соединительная линия 28"/>
              <p:cNvCxnSpPr>
                <a:stCxn id="79" idx="5"/>
              </p:cNvCxnSpPr>
              <p:nvPr/>
            </p:nvCxnSpPr>
            <p:spPr>
              <a:xfrm rot="16200000" flipH="1">
                <a:off x="3631697" y="4713737"/>
                <a:ext cx="410056" cy="471033"/>
              </a:xfrm>
              <a:prstGeom prst="line">
                <a:avLst/>
              </a:prstGeom>
              <a:grpFill/>
              <a:ln w="190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Прямая соединительная линия 33"/>
              <p:cNvCxnSpPr/>
              <p:nvPr/>
            </p:nvCxnSpPr>
            <p:spPr>
              <a:xfrm rot="5400000">
                <a:off x="3893339" y="5322107"/>
                <a:ext cx="357190" cy="0"/>
              </a:xfrm>
              <a:prstGeom prst="line">
                <a:avLst/>
              </a:prstGeom>
              <a:grpFill/>
              <a:ln w="190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Прямая соединительная линия 37"/>
              <p:cNvCxnSpPr/>
              <p:nvPr/>
            </p:nvCxnSpPr>
            <p:spPr>
              <a:xfrm rot="5400000" flipH="1" flipV="1">
                <a:off x="1857356" y="5357826"/>
                <a:ext cx="285752" cy="0"/>
              </a:xfrm>
              <a:prstGeom prst="line">
                <a:avLst/>
              </a:prstGeom>
              <a:grpFill/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Прямая соединительная линия 39"/>
              <p:cNvCxnSpPr/>
              <p:nvPr/>
            </p:nvCxnSpPr>
            <p:spPr>
              <a:xfrm>
                <a:off x="3214678" y="5500702"/>
                <a:ext cx="857256" cy="0"/>
              </a:xfrm>
              <a:prstGeom prst="line">
                <a:avLst/>
              </a:prstGeom>
              <a:grpFill/>
              <a:ln w="190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Прямая соединительная линия 40"/>
              <p:cNvCxnSpPr/>
              <p:nvPr/>
            </p:nvCxnSpPr>
            <p:spPr>
              <a:xfrm rot="5400000" flipH="1" flipV="1">
                <a:off x="3071802" y="5357826"/>
                <a:ext cx="285752" cy="0"/>
              </a:xfrm>
              <a:prstGeom prst="line">
                <a:avLst/>
              </a:prstGeom>
              <a:grpFill/>
              <a:ln w="190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Прямая соединительная линия 42"/>
              <p:cNvCxnSpPr/>
              <p:nvPr/>
            </p:nvCxnSpPr>
            <p:spPr>
              <a:xfrm>
                <a:off x="2000232" y="5214950"/>
                <a:ext cx="1214446" cy="0"/>
              </a:xfrm>
              <a:prstGeom prst="line">
                <a:avLst/>
              </a:prstGeom>
              <a:grpFill/>
              <a:ln w="190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9" name="Кольцо 78"/>
              <p:cNvSpPr/>
              <p:nvPr/>
            </p:nvSpPr>
            <p:spPr>
              <a:xfrm>
                <a:off x="1142976" y="2285992"/>
                <a:ext cx="2880000" cy="2880000"/>
              </a:xfrm>
              <a:prstGeom prst="donut">
                <a:avLst>
                  <a:gd name="adj" fmla="val 10332"/>
                </a:avLst>
              </a:prstGeom>
              <a:grp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chemeClr val="tx1"/>
                  </a:solidFill>
                </a:endParaRPr>
              </a:p>
            </p:txBody>
          </p:sp>
        </p:grpSp>
        <p:cxnSp>
          <p:nvCxnSpPr>
            <p:cNvPr id="89" name="Прямая соединительная линия 88"/>
            <p:cNvCxnSpPr/>
            <p:nvPr/>
          </p:nvCxnSpPr>
          <p:spPr>
            <a:xfrm rot="16200000" flipH="1">
              <a:off x="1964513" y="2464587"/>
              <a:ext cx="285752" cy="71438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Прямая соединительная линия 90"/>
            <p:cNvCxnSpPr/>
            <p:nvPr/>
          </p:nvCxnSpPr>
          <p:spPr>
            <a:xfrm rot="16200000" flipH="1">
              <a:off x="2536017" y="2393149"/>
              <a:ext cx="285752" cy="71438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Прямая соединительная линия 96"/>
            <p:cNvCxnSpPr/>
            <p:nvPr/>
          </p:nvCxnSpPr>
          <p:spPr>
            <a:xfrm>
              <a:off x="3714744" y="3929066"/>
              <a:ext cx="285752" cy="71438"/>
            </a:xfrm>
            <a:prstGeom prst="line">
              <a:avLst/>
            </a:prstGeom>
            <a:ln w="28575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Прямая соединительная линия 98"/>
            <p:cNvCxnSpPr/>
            <p:nvPr/>
          </p:nvCxnSpPr>
          <p:spPr>
            <a:xfrm>
              <a:off x="3500430" y="4429132"/>
              <a:ext cx="285752" cy="71438"/>
            </a:xfrm>
            <a:prstGeom prst="line">
              <a:avLst/>
            </a:prstGeom>
            <a:ln w="28575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Прямая соединительная линия 102"/>
            <p:cNvCxnSpPr/>
            <p:nvPr/>
          </p:nvCxnSpPr>
          <p:spPr>
            <a:xfrm rot="5400000" flipH="1" flipV="1">
              <a:off x="1607323" y="4607727"/>
              <a:ext cx="285752" cy="214314"/>
            </a:xfrm>
            <a:prstGeom prst="line">
              <a:avLst/>
            </a:prstGeom>
            <a:ln w="28575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Прямая соединительная линия 107"/>
            <p:cNvCxnSpPr/>
            <p:nvPr/>
          </p:nvCxnSpPr>
          <p:spPr>
            <a:xfrm rot="5400000" flipH="1" flipV="1">
              <a:off x="1285852" y="4143380"/>
              <a:ext cx="214314" cy="214314"/>
            </a:xfrm>
            <a:prstGeom prst="line">
              <a:avLst/>
            </a:prstGeom>
            <a:ln w="28575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6" name="Блок-схема: узел 115"/>
            <p:cNvSpPr/>
            <p:nvPr/>
          </p:nvSpPr>
          <p:spPr>
            <a:xfrm>
              <a:off x="1928794" y="2071678"/>
              <a:ext cx="142876" cy="142876"/>
            </a:xfrm>
            <a:prstGeom prst="flowChartConnector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7" name="Блок-схема: узел 116"/>
            <p:cNvSpPr/>
            <p:nvPr/>
          </p:nvSpPr>
          <p:spPr>
            <a:xfrm>
              <a:off x="3000364" y="2071678"/>
              <a:ext cx="142876" cy="142876"/>
            </a:xfrm>
            <a:prstGeom prst="flowChartConnector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8" name="Блок-схема: узел 117"/>
            <p:cNvSpPr/>
            <p:nvPr/>
          </p:nvSpPr>
          <p:spPr>
            <a:xfrm>
              <a:off x="4214810" y="4000504"/>
              <a:ext cx="142876" cy="142876"/>
            </a:xfrm>
            <a:prstGeom prst="flowChartConnector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9" name="Блок-схема: узел 118"/>
            <p:cNvSpPr/>
            <p:nvPr/>
          </p:nvSpPr>
          <p:spPr>
            <a:xfrm>
              <a:off x="3571868" y="4929198"/>
              <a:ext cx="142876" cy="142876"/>
            </a:xfrm>
            <a:prstGeom prst="flowChartConnector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0" name="Блок-схема: узел 119"/>
            <p:cNvSpPr/>
            <p:nvPr/>
          </p:nvSpPr>
          <p:spPr>
            <a:xfrm>
              <a:off x="1357290" y="4929198"/>
              <a:ext cx="142876" cy="142876"/>
            </a:xfrm>
            <a:prstGeom prst="flowChartConnector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1" name="Блок-схема: узел 120"/>
            <p:cNvSpPr/>
            <p:nvPr/>
          </p:nvSpPr>
          <p:spPr>
            <a:xfrm>
              <a:off x="785786" y="4071942"/>
              <a:ext cx="142876" cy="142876"/>
            </a:xfrm>
            <a:prstGeom prst="flowChartConnector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134" name="Группа 133"/>
            <p:cNvGrpSpPr/>
            <p:nvPr/>
          </p:nvGrpSpPr>
          <p:grpSpPr>
            <a:xfrm>
              <a:off x="2143108" y="3143248"/>
              <a:ext cx="928694" cy="1285884"/>
              <a:chOff x="2143108" y="3143248"/>
              <a:chExt cx="928694" cy="1285884"/>
            </a:xfrm>
          </p:grpSpPr>
          <p:grpSp>
            <p:nvGrpSpPr>
              <p:cNvPr id="123" name="Группа 122"/>
              <p:cNvGrpSpPr/>
              <p:nvPr/>
            </p:nvGrpSpPr>
            <p:grpSpPr>
              <a:xfrm>
                <a:off x="2285984" y="3143248"/>
                <a:ext cx="642942" cy="1285884"/>
                <a:chOff x="2285984" y="3143248"/>
                <a:chExt cx="642942" cy="1285884"/>
              </a:xfrm>
            </p:grpSpPr>
            <p:sp>
              <p:nvSpPr>
                <p:cNvPr id="111" name="Прямоугольник 110"/>
                <p:cNvSpPr/>
                <p:nvPr/>
              </p:nvSpPr>
              <p:spPr>
                <a:xfrm>
                  <a:off x="2285984" y="3143248"/>
                  <a:ext cx="642942" cy="1285884"/>
                </a:xfrm>
                <a:prstGeom prst="rect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 dirty="0"/>
                </a:p>
              </p:txBody>
            </p:sp>
            <p:sp>
              <p:nvSpPr>
                <p:cNvPr id="112" name="TextBox 111"/>
                <p:cNvSpPr txBox="1"/>
                <p:nvPr/>
              </p:nvSpPr>
              <p:spPr>
                <a:xfrm>
                  <a:off x="2428860" y="3143248"/>
                  <a:ext cx="333746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dirty="0" smtClean="0"/>
                    <a:t>N</a:t>
                  </a:r>
                  <a:endParaRPr lang="ru-RU" dirty="0"/>
                </a:p>
              </p:txBody>
            </p:sp>
            <p:sp>
              <p:nvSpPr>
                <p:cNvPr id="115" name="TextBox 114"/>
                <p:cNvSpPr txBox="1"/>
                <p:nvPr/>
              </p:nvSpPr>
              <p:spPr>
                <a:xfrm>
                  <a:off x="2428860" y="4000504"/>
                  <a:ext cx="290464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dirty="0" smtClean="0"/>
                    <a:t>S</a:t>
                  </a:r>
                  <a:endParaRPr lang="ru-RU" dirty="0"/>
                </a:p>
              </p:txBody>
            </p:sp>
          </p:grpSp>
          <p:sp>
            <p:nvSpPr>
              <p:cNvPr id="124" name="Блок-схема: узел 123"/>
              <p:cNvSpPr/>
              <p:nvPr/>
            </p:nvSpPr>
            <p:spPr>
              <a:xfrm>
                <a:off x="2143108" y="3357562"/>
                <a:ext cx="142876" cy="142876"/>
              </a:xfrm>
              <a:prstGeom prst="flowChartConnector">
                <a:avLst/>
              </a:prstGeom>
              <a:solidFill>
                <a:srgbClr val="FF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25" name="Блок-схема: узел 124"/>
              <p:cNvSpPr/>
              <p:nvPr/>
            </p:nvSpPr>
            <p:spPr>
              <a:xfrm>
                <a:off x="2143108" y="3643314"/>
                <a:ext cx="142876" cy="142876"/>
              </a:xfrm>
              <a:prstGeom prst="flowChartConnector">
                <a:avLst/>
              </a:prstGeom>
              <a:solidFill>
                <a:srgbClr val="FF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26" name="Блок-схема: узел 125"/>
              <p:cNvSpPr/>
              <p:nvPr/>
            </p:nvSpPr>
            <p:spPr>
              <a:xfrm>
                <a:off x="2143108" y="3929066"/>
                <a:ext cx="142876" cy="142876"/>
              </a:xfrm>
              <a:prstGeom prst="flowChartConnector">
                <a:avLst/>
              </a:prstGeom>
              <a:solidFill>
                <a:srgbClr val="FF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27" name="Блок-схема: узел 126"/>
              <p:cNvSpPr/>
              <p:nvPr/>
            </p:nvSpPr>
            <p:spPr>
              <a:xfrm>
                <a:off x="2928926" y="3357562"/>
                <a:ext cx="142876" cy="142876"/>
              </a:xfrm>
              <a:prstGeom prst="flowChartConnector">
                <a:avLst/>
              </a:prstGeom>
              <a:solidFill>
                <a:srgbClr val="FF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28" name="Блок-схема: узел 127"/>
              <p:cNvSpPr/>
              <p:nvPr/>
            </p:nvSpPr>
            <p:spPr>
              <a:xfrm>
                <a:off x="2928926" y="3643314"/>
                <a:ext cx="142876" cy="142876"/>
              </a:xfrm>
              <a:prstGeom prst="flowChartConnector">
                <a:avLst/>
              </a:prstGeom>
              <a:solidFill>
                <a:srgbClr val="FF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29" name="Блок-схема: узел 128"/>
              <p:cNvSpPr/>
              <p:nvPr/>
            </p:nvSpPr>
            <p:spPr>
              <a:xfrm>
                <a:off x="2928926" y="3929066"/>
                <a:ext cx="142876" cy="142876"/>
              </a:xfrm>
              <a:prstGeom prst="flowChartConnector">
                <a:avLst/>
              </a:prstGeom>
              <a:solidFill>
                <a:srgbClr val="FF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sp>
          <p:nvSpPr>
            <p:cNvPr id="54" name="TextBox 53"/>
            <p:cNvSpPr txBox="1"/>
            <p:nvPr/>
          </p:nvSpPr>
          <p:spPr>
            <a:xfrm>
              <a:off x="3786182" y="4786322"/>
              <a:ext cx="28886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dirty="0" smtClean="0"/>
                <a:t>у</a:t>
              </a:r>
              <a:endParaRPr lang="ru-RU" dirty="0"/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1214414" y="5143512"/>
              <a:ext cx="31771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dirty="0" smtClean="0"/>
                <a:t>С</a:t>
              </a:r>
              <a:endParaRPr lang="ru-RU" dirty="0"/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500034" y="3714752"/>
              <a:ext cx="35719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/>
                <a:t>z</a:t>
              </a:r>
              <a:endParaRPr lang="ru-RU" dirty="0"/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4357686" y="3643314"/>
              <a:ext cx="30970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dirty="0" smtClean="0"/>
                <a:t>В</a:t>
              </a:r>
              <a:endParaRPr lang="ru-RU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631" y="1628800"/>
            <a:ext cx="5462657" cy="4367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1403648" y="249834"/>
            <a:ext cx="71696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Принцип действия трехфазного генератора синусоидальной ЭДС.</a:t>
            </a:r>
            <a:endParaRPr lang="ru-RU" sz="24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5719588" y="1965844"/>
            <a:ext cx="3143272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63538" algn="just"/>
            <a:r>
              <a:rPr lang="ru-RU" dirty="0" smtClean="0"/>
              <a:t>При включении обмотки возбуждения к источнику постоянного напряжения, в обмотке протекает постоянный ток, который создает магнитное поле. Магнитное поле вращается вместе с ротором (т.к.  переменное магнитное поле) и сцепляясь с обмотками статора наводит в них ЭДС (закон электромагнитной индукции).  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TextBox 63"/>
          <p:cNvSpPr txBox="1"/>
          <p:nvPr/>
        </p:nvSpPr>
        <p:spPr>
          <a:xfrm>
            <a:off x="6929454" y="2357430"/>
            <a:ext cx="1605264" cy="706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1400" i="1" dirty="0" smtClean="0">
                <a:latin typeface="Times New Roman" pitchFamily="18" charset="0"/>
                <a:cs typeface="Times New Roman" pitchFamily="18" charset="0"/>
              </a:rPr>
              <a:t>ω</a:t>
            </a:r>
            <a:r>
              <a:rPr lang="en-US" sz="1400" i="1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,1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/c</a:t>
            </a:r>
            <a:endParaRPr lang="ru-RU" sz="1400" i="1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74" name="Группа 73"/>
          <p:cNvGrpSpPr/>
          <p:nvPr/>
        </p:nvGrpSpPr>
        <p:grpSpPr>
          <a:xfrm>
            <a:off x="1405524" y="746263"/>
            <a:ext cx="6519075" cy="3571900"/>
            <a:chOff x="642910" y="214290"/>
            <a:chExt cx="6519075" cy="3571900"/>
          </a:xfrm>
        </p:grpSpPr>
        <p:sp>
          <p:nvSpPr>
            <p:cNvPr id="67" name="TextBox 66"/>
            <p:cNvSpPr txBox="1"/>
            <p:nvPr/>
          </p:nvSpPr>
          <p:spPr>
            <a:xfrm>
              <a:off x="3119784" y="2285992"/>
              <a:ext cx="414721" cy="49244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Times New Roman" pitchFamily="18" charset="0"/>
                  <a:cs typeface="Times New Roman" pitchFamily="18" charset="0"/>
                </a:rPr>
                <a:t>π</a:t>
              </a:r>
              <a:endParaRPr lang="ru-RU" sz="1000" i="1" dirty="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9" name="Прямая со стрелкой 8"/>
            <p:cNvCxnSpPr/>
            <p:nvPr/>
          </p:nvCxnSpPr>
          <p:spPr>
            <a:xfrm rot="5400000" flipH="1" flipV="1">
              <a:off x="-534361" y="2036091"/>
              <a:ext cx="3498874" cy="1324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Прямая со стрелкой 11"/>
            <p:cNvCxnSpPr/>
            <p:nvPr/>
          </p:nvCxnSpPr>
          <p:spPr>
            <a:xfrm>
              <a:off x="1214414" y="2285992"/>
              <a:ext cx="5947571" cy="10584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Прямая соединительная линия 16"/>
            <p:cNvCxnSpPr/>
            <p:nvPr/>
          </p:nvCxnSpPr>
          <p:spPr>
            <a:xfrm rot="5400000" flipH="1" flipV="1">
              <a:off x="1428795" y="2285992"/>
              <a:ext cx="28575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Прямая соединительная линия 18"/>
            <p:cNvCxnSpPr/>
            <p:nvPr/>
          </p:nvCxnSpPr>
          <p:spPr>
            <a:xfrm rot="5400000" flipH="1" flipV="1">
              <a:off x="1786052" y="2285992"/>
              <a:ext cx="28575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Прямая соединительная линия 22"/>
            <p:cNvCxnSpPr/>
            <p:nvPr/>
          </p:nvCxnSpPr>
          <p:spPr>
            <a:xfrm rot="5400000" flipH="1" flipV="1">
              <a:off x="2143308" y="2285992"/>
              <a:ext cx="28575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Прямая соединительная линия 23"/>
            <p:cNvCxnSpPr/>
            <p:nvPr/>
          </p:nvCxnSpPr>
          <p:spPr>
            <a:xfrm rot="5400000" flipH="1" flipV="1">
              <a:off x="2500565" y="2285992"/>
              <a:ext cx="28575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Прямая соединительная линия 24"/>
            <p:cNvCxnSpPr/>
            <p:nvPr/>
          </p:nvCxnSpPr>
          <p:spPr>
            <a:xfrm rot="5400000" flipH="1" flipV="1">
              <a:off x="2857822" y="2285992"/>
              <a:ext cx="28575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Прямая соединительная линия 25"/>
            <p:cNvCxnSpPr/>
            <p:nvPr/>
          </p:nvCxnSpPr>
          <p:spPr>
            <a:xfrm rot="5400000" flipH="1" flipV="1">
              <a:off x="3215079" y="2285992"/>
              <a:ext cx="28575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Прямая соединительная линия 26"/>
            <p:cNvCxnSpPr/>
            <p:nvPr/>
          </p:nvCxnSpPr>
          <p:spPr>
            <a:xfrm rot="5400000" flipH="1" flipV="1">
              <a:off x="3572336" y="2285992"/>
              <a:ext cx="28575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Прямая соединительная линия 27"/>
            <p:cNvCxnSpPr/>
            <p:nvPr/>
          </p:nvCxnSpPr>
          <p:spPr>
            <a:xfrm rot="5400000" flipH="1" flipV="1">
              <a:off x="3929593" y="2285992"/>
              <a:ext cx="28575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Прямая соединительная линия 28"/>
            <p:cNvCxnSpPr/>
            <p:nvPr/>
          </p:nvCxnSpPr>
          <p:spPr>
            <a:xfrm rot="5400000" flipH="1" flipV="1">
              <a:off x="4286850" y="2285992"/>
              <a:ext cx="28575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Прямая соединительная линия 29"/>
            <p:cNvCxnSpPr/>
            <p:nvPr/>
          </p:nvCxnSpPr>
          <p:spPr>
            <a:xfrm rot="5400000" flipH="1" flipV="1">
              <a:off x="4644106" y="2285992"/>
              <a:ext cx="28575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Прямая соединительная линия 30"/>
            <p:cNvCxnSpPr/>
            <p:nvPr/>
          </p:nvCxnSpPr>
          <p:spPr>
            <a:xfrm rot="5400000" flipH="1" flipV="1">
              <a:off x="5001363" y="2285992"/>
              <a:ext cx="28575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Прямая соединительная линия 31"/>
            <p:cNvCxnSpPr/>
            <p:nvPr/>
          </p:nvCxnSpPr>
          <p:spPr>
            <a:xfrm rot="5400000" flipH="1" flipV="1">
              <a:off x="5405265" y="2285992"/>
              <a:ext cx="28575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Прямая соединительная линия 32"/>
            <p:cNvCxnSpPr/>
            <p:nvPr/>
          </p:nvCxnSpPr>
          <p:spPr>
            <a:xfrm rot="5400000" flipH="1" flipV="1">
              <a:off x="5715877" y="2285992"/>
              <a:ext cx="28575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Прямая соединительная линия 33"/>
            <p:cNvCxnSpPr/>
            <p:nvPr/>
          </p:nvCxnSpPr>
          <p:spPr>
            <a:xfrm rot="5400000" flipH="1" flipV="1">
              <a:off x="6073134" y="2285992"/>
              <a:ext cx="28575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Прямая соединительная линия 34"/>
            <p:cNvCxnSpPr/>
            <p:nvPr/>
          </p:nvCxnSpPr>
          <p:spPr>
            <a:xfrm rot="5400000" flipH="1" flipV="1">
              <a:off x="6430391" y="2285992"/>
              <a:ext cx="28575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Прямая соединительная линия 35"/>
            <p:cNvCxnSpPr/>
            <p:nvPr/>
          </p:nvCxnSpPr>
          <p:spPr>
            <a:xfrm rot="5400000" flipH="1" flipV="1">
              <a:off x="6787647" y="2285992"/>
              <a:ext cx="28575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Прямая соединительная линия 39"/>
            <p:cNvCxnSpPr/>
            <p:nvPr/>
          </p:nvCxnSpPr>
          <p:spPr>
            <a:xfrm>
              <a:off x="1268016" y="1312318"/>
              <a:ext cx="5477940" cy="0"/>
            </a:xfrm>
            <a:prstGeom prst="line">
              <a:avLst/>
            </a:prstGeom>
            <a:ln w="6350"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Прямая соединительная линия 46"/>
            <p:cNvCxnSpPr/>
            <p:nvPr/>
          </p:nvCxnSpPr>
          <p:spPr>
            <a:xfrm>
              <a:off x="1214414" y="3286124"/>
              <a:ext cx="5477938" cy="0"/>
            </a:xfrm>
            <a:prstGeom prst="line">
              <a:avLst/>
            </a:prstGeom>
            <a:ln w="6350"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Прямая соединительная линия 48"/>
            <p:cNvCxnSpPr/>
            <p:nvPr/>
          </p:nvCxnSpPr>
          <p:spPr>
            <a:xfrm rot="5400000">
              <a:off x="1786118" y="1785926"/>
              <a:ext cx="1000132" cy="0"/>
            </a:xfrm>
            <a:prstGeom prst="line">
              <a:avLst/>
            </a:prstGeom>
            <a:ln w="6350"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Прямая соединительная линия 51"/>
            <p:cNvCxnSpPr/>
            <p:nvPr/>
          </p:nvCxnSpPr>
          <p:spPr>
            <a:xfrm rot="5400000">
              <a:off x="3917580" y="2702107"/>
              <a:ext cx="1120248" cy="2267"/>
            </a:xfrm>
            <a:prstGeom prst="line">
              <a:avLst/>
            </a:prstGeom>
            <a:ln w="6350"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5" name="Группа 54"/>
            <p:cNvGrpSpPr/>
            <p:nvPr/>
          </p:nvGrpSpPr>
          <p:grpSpPr>
            <a:xfrm flipH="1">
              <a:off x="1265795" y="1285861"/>
              <a:ext cx="2139004" cy="997948"/>
              <a:chOff x="1144337" y="3714752"/>
              <a:chExt cx="1283162" cy="498974"/>
            </a:xfrm>
          </p:grpSpPr>
          <p:sp>
            <p:nvSpPr>
              <p:cNvPr id="48" name="Полилиния 47"/>
              <p:cNvSpPr/>
              <p:nvPr/>
            </p:nvSpPr>
            <p:spPr>
              <a:xfrm>
                <a:off x="1144337" y="3714752"/>
                <a:ext cx="641581" cy="498974"/>
              </a:xfrm>
              <a:custGeom>
                <a:avLst/>
                <a:gdLst>
                  <a:gd name="connsiteX0" fmla="*/ 0 w 673768"/>
                  <a:gd name="connsiteY0" fmla="*/ 518695 h 518695"/>
                  <a:gd name="connsiteX1" fmla="*/ 673768 w 673768"/>
                  <a:gd name="connsiteY1" fmla="*/ 10695 h 5186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673768" h="518695">
                    <a:moveTo>
                      <a:pt x="0" y="518695"/>
                    </a:moveTo>
                    <a:cubicBezTo>
                      <a:pt x="230828" y="259347"/>
                      <a:pt x="461656" y="0"/>
                      <a:pt x="673768" y="10695"/>
                    </a:cubicBezTo>
                  </a:path>
                </a:pathLst>
              </a:cu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4" name="Полилиния 53"/>
              <p:cNvSpPr/>
              <p:nvPr/>
            </p:nvSpPr>
            <p:spPr>
              <a:xfrm flipH="1">
                <a:off x="1785918" y="3714752"/>
                <a:ext cx="641581" cy="498974"/>
              </a:xfrm>
              <a:custGeom>
                <a:avLst/>
                <a:gdLst>
                  <a:gd name="connsiteX0" fmla="*/ 0 w 673768"/>
                  <a:gd name="connsiteY0" fmla="*/ 518695 h 518695"/>
                  <a:gd name="connsiteX1" fmla="*/ 673768 w 673768"/>
                  <a:gd name="connsiteY1" fmla="*/ 10695 h 5186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673768" h="518695">
                    <a:moveTo>
                      <a:pt x="0" y="518695"/>
                    </a:moveTo>
                    <a:cubicBezTo>
                      <a:pt x="230828" y="259347"/>
                      <a:pt x="461656" y="0"/>
                      <a:pt x="673768" y="10695"/>
                    </a:cubicBezTo>
                  </a:path>
                </a:pathLst>
              </a:cu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56" name="Группа 55"/>
            <p:cNvGrpSpPr/>
            <p:nvPr/>
          </p:nvGrpSpPr>
          <p:grpSpPr>
            <a:xfrm flipH="1" flipV="1">
              <a:off x="3407067" y="2285993"/>
              <a:ext cx="2139004" cy="997948"/>
              <a:chOff x="1144337" y="3714752"/>
              <a:chExt cx="1283162" cy="498974"/>
            </a:xfrm>
          </p:grpSpPr>
          <p:sp>
            <p:nvSpPr>
              <p:cNvPr id="57" name="Полилиния 56"/>
              <p:cNvSpPr/>
              <p:nvPr/>
            </p:nvSpPr>
            <p:spPr>
              <a:xfrm>
                <a:off x="1144337" y="3714752"/>
                <a:ext cx="641581" cy="498974"/>
              </a:xfrm>
              <a:custGeom>
                <a:avLst/>
                <a:gdLst>
                  <a:gd name="connsiteX0" fmla="*/ 0 w 673768"/>
                  <a:gd name="connsiteY0" fmla="*/ 518695 h 518695"/>
                  <a:gd name="connsiteX1" fmla="*/ 673768 w 673768"/>
                  <a:gd name="connsiteY1" fmla="*/ 10695 h 5186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673768" h="518695">
                    <a:moveTo>
                      <a:pt x="0" y="518695"/>
                    </a:moveTo>
                    <a:cubicBezTo>
                      <a:pt x="230828" y="259347"/>
                      <a:pt x="461656" y="0"/>
                      <a:pt x="673768" y="10695"/>
                    </a:cubicBezTo>
                  </a:path>
                </a:pathLst>
              </a:cu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8" name="Полилиния 57"/>
              <p:cNvSpPr/>
              <p:nvPr/>
            </p:nvSpPr>
            <p:spPr>
              <a:xfrm flipH="1">
                <a:off x="1785918" y="3714752"/>
                <a:ext cx="641581" cy="498974"/>
              </a:xfrm>
              <a:custGeom>
                <a:avLst/>
                <a:gdLst>
                  <a:gd name="connsiteX0" fmla="*/ 0 w 673768"/>
                  <a:gd name="connsiteY0" fmla="*/ 518695 h 518695"/>
                  <a:gd name="connsiteX1" fmla="*/ 673768 w 673768"/>
                  <a:gd name="connsiteY1" fmla="*/ 10695 h 5186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673768" h="518695">
                    <a:moveTo>
                      <a:pt x="0" y="518695"/>
                    </a:moveTo>
                    <a:cubicBezTo>
                      <a:pt x="230828" y="259347"/>
                      <a:pt x="461656" y="0"/>
                      <a:pt x="673768" y="10695"/>
                    </a:cubicBezTo>
                  </a:path>
                </a:pathLst>
              </a:cu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sp>
          <p:nvSpPr>
            <p:cNvPr id="63" name="TextBox 62"/>
            <p:cNvSpPr txBox="1"/>
            <p:nvPr/>
          </p:nvSpPr>
          <p:spPr>
            <a:xfrm>
              <a:off x="642910" y="214290"/>
              <a:ext cx="439544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400" i="1" dirty="0" err="1" smtClean="0">
                  <a:latin typeface="Times New Roman" pitchFamily="18" charset="0"/>
                  <a:cs typeface="Times New Roman" pitchFamily="18" charset="0"/>
                </a:rPr>
                <a:t>е</a:t>
              </a:r>
              <a:r>
                <a:rPr lang="ru-RU" sz="1400" dirty="0" err="1" smtClean="0">
                  <a:latin typeface="Times New Roman" pitchFamily="18" charset="0"/>
                  <a:cs typeface="Times New Roman" pitchFamily="18" charset="0"/>
                </a:rPr>
                <a:t>,А</a:t>
              </a:r>
              <a:endParaRPr lang="ru-RU" sz="1400" i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690357" y="1000108"/>
              <a:ext cx="500066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000" dirty="0" err="1" smtClean="0">
                  <a:latin typeface="Times New Roman" pitchFamily="18" charset="0"/>
                  <a:cs typeface="Times New Roman" pitchFamily="18" charset="0"/>
                </a:rPr>
                <a:t>Em</a:t>
              </a:r>
              <a:endParaRPr lang="ru-RU" sz="1000" i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690357" y="3143248"/>
              <a:ext cx="40588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Times New Roman" pitchFamily="18" charset="0"/>
                  <a:cs typeface="Times New Roman" pitchFamily="18" charset="0"/>
                </a:rPr>
                <a:t>-</a:t>
              </a:r>
              <a:r>
                <a:rPr lang="ru-RU" sz="1000" dirty="0" smtClean="0">
                  <a:latin typeface="Times New Roman" pitchFamily="18" charset="0"/>
                  <a:cs typeface="Times New Roman" pitchFamily="18" charset="0"/>
                </a:rPr>
                <a:t>Е</a:t>
              </a:r>
              <a:r>
                <a:rPr lang="en-US" sz="1000" dirty="0" smtClean="0">
                  <a:latin typeface="Times New Roman" pitchFamily="18" charset="0"/>
                  <a:cs typeface="Times New Roman" pitchFamily="18" charset="0"/>
                </a:rPr>
                <a:t>m</a:t>
              </a:r>
              <a:endParaRPr lang="ru-RU" sz="1000" i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5263325" y="2285992"/>
              <a:ext cx="521608" cy="49244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Times New Roman" pitchFamily="18" charset="0"/>
                  <a:cs typeface="Times New Roman" pitchFamily="18" charset="0"/>
                </a:rPr>
                <a:t>2π</a:t>
              </a:r>
              <a:endParaRPr lang="ru-RU" sz="1000" i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40" name="Полилиния 139"/>
            <p:cNvSpPr/>
            <p:nvPr/>
          </p:nvSpPr>
          <p:spPr>
            <a:xfrm>
              <a:off x="5548141" y="1285860"/>
              <a:ext cx="1069502" cy="997948"/>
            </a:xfrm>
            <a:custGeom>
              <a:avLst/>
              <a:gdLst>
                <a:gd name="connsiteX0" fmla="*/ 0 w 673768"/>
                <a:gd name="connsiteY0" fmla="*/ 518695 h 518695"/>
                <a:gd name="connsiteX1" fmla="*/ 673768 w 673768"/>
                <a:gd name="connsiteY1" fmla="*/ 10695 h 5186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73768" h="518695">
                  <a:moveTo>
                    <a:pt x="0" y="518695"/>
                  </a:moveTo>
                  <a:cubicBezTo>
                    <a:pt x="230828" y="259347"/>
                    <a:pt x="461656" y="0"/>
                    <a:pt x="673768" y="10695"/>
                  </a:cubicBezTo>
                </a:path>
              </a:pathLst>
            </a:cu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141" name="Группа 140"/>
            <p:cNvGrpSpPr/>
            <p:nvPr/>
          </p:nvGrpSpPr>
          <p:grpSpPr>
            <a:xfrm flipH="1">
              <a:off x="2643173" y="1285860"/>
              <a:ext cx="2186451" cy="1000132"/>
              <a:chOff x="1144337" y="3714752"/>
              <a:chExt cx="1283162" cy="498974"/>
            </a:xfrm>
          </p:grpSpPr>
          <p:sp>
            <p:nvSpPr>
              <p:cNvPr id="142" name="Полилиния 141"/>
              <p:cNvSpPr/>
              <p:nvPr/>
            </p:nvSpPr>
            <p:spPr>
              <a:xfrm>
                <a:off x="1144337" y="3714752"/>
                <a:ext cx="641581" cy="498974"/>
              </a:xfrm>
              <a:custGeom>
                <a:avLst/>
                <a:gdLst>
                  <a:gd name="connsiteX0" fmla="*/ 0 w 673768"/>
                  <a:gd name="connsiteY0" fmla="*/ 518695 h 518695"/>
                  <a:gd name="connsiteX1" fmla="*/ 673768 w 673768"/>
                  <a:gd name="connsiteY1" fmla="*/ 10695 h 5186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673768" h="518695">
                    <a:moveTo>
                      <a:pt x="0" y="518695"/>
                    </a:moveTo>
                    <a:cubicBezTo>
                      <a:pt x="230828" y="259347"/>
                      <a:pt x="461656" y="0"/>
                      <a:pt x="673768" y="10695"/>
                    </a:cubicBezTo>
                  </a:path>
                </a:pathLst>
              </a:custGeom>
              <a:ln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45" name="Полилиния 144"/>
              <p:cNvSpPr/>
              <p:nvPr/>
            </p:nvSpPr>
            <p:spPr>
              <a:xfrm flipH="1">
                <a:off x="1785918" y="3714752"/>
                <a:ext cx="641581" cy="498974"/>
              </a:xfrm>
              <a:custGeom>
                <a:avLst/>
                <a:gdLst>
                  <a:gd name="connsiteX0" fmla="*/ 0 w 673768"/>
                  <a:gd name="connsiteY0" fmla="*/ 518695 h 518695"/>
                  <a:gd name="connsiteX1" fmla="*/ 673768 w 673768"/>
                  <a:gd name="connsiteY1" fmla="*/ 10695 h 5186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673768" h="518695">
                    <a:moveTo>
                      <a:pt x="0" y="518695"/>
                    </a:moveTo>
                    <a:cubicBezTo>
                      <a:pt x="230828" y="259347"/>
                      <a:pt x="461656" y="0"/>
                      <a:pt x="673768" y="10695"/>
                    </a:cubicBezTo>
                  </a:path>
                </a:pathLst>
              </a:custGeom>
              <a:ln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150" name="Группа 149"/>
            <p:cNvGrpSpPr/>
            <p:nvPr/>
          </p:nvGrpSpPr>
          <p:grpSpPr>
            <a:xfrm flipH="1" flipV="1">
              <a:off x="4831893" y="2285992"/>
              <a:ext cx="2139004" cy="997948"/>
              <a:chOff x="1144337" y="3714752"/>
              <a:chExt cx="1283162" cy="498974"/>
            </a:xfrm>
          </p:grpSpPr>
          <p:sp>
            <p:nvSpPr>
              <p:cNvPr id="155" name="Полилиния 154"/>
              <p:cNvSpPr/>
              <p:nvPr/>
            </p:nvSpPr>
            <p:spPr>
              <a:xfrm>
                <a:off x="1144337" y="3714752"/>
                <a:ext cx="641581" cy="498974"/>
              </a:xfrm>
              <a:custGeom>
                <a:avLst/>
                <a:gdLst>
                  <a:gd name="connsiteX0" fmla="*/ 0 w 673768"/>
                  <a:gd name="connsiteY0" fmla="*/ 518695 h 518695"/>
                  <a:gd name="connsiteX1" fmla="*/ 673768 w 673768"/>
                  <a:gd name="connsiteY1" fmla="*/ 10695 h 5186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673768" h="518695">
                    <a:moveTo>
                      <a:pt x="0" y="518695"/>
                    </a:moveTo>
                    <a:cubicBezTo>
                      <a:pt x="230828" y="259347"/>
                      <a:pt x="461656" y="0"/>
                      <a:pt x="673768" y="10695"/>
                    </a:cubicBezTo>
                  </a:path>
                </a:pathLst>
              </a:custGeom>
              <a:ln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56" name="Полилиния 155"/>
              <p:cNvSpPr/>
              <p:nvPr/>
            </p:nvSpPr>
            <p:spPr>
              <a:xfrm flipH="1">
                <a:off x="1785918" y="3714752"/>
                <a:ext cx="641581" cy="498974"/>
              </a:xfrm>
              <a:custGeom>
                <a:avLst/>
                <a:gdLst>
                  <a:gd name="connsiteX0" fmla="*/ 0 w 673768"/>
                  <a:gd name="connsiteY0" fmla="*/ 518695 h 518695"/>
                  <a:gd name="connsiteX1" fmla="*/ 673768 w 673768"/>
                  <a:gd name="connsiteY1" fmla="*/ 10695 h 5186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673768" h="518695">
                    <a:moveTo>
                      <a:pt x="0" y="518695"/>
                    </a:moveTo>
                    <a:cubicBezTo>
                      <a:pt x="230828" y="259347"/>
                      <a:pt x="461656" y="0"/>
                      <a:pt x="673768" y="10695"/>
                    </a:cubicBezTo>
                  </a:path>
                </a:pathLst>
              </a:custGeom>
              <a:ln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sp>
          <p:nvSpPr>
            <p:cNvPr id="161" name="Полилиния 160"/>
            <p:cNvSpPr/>
            <p:nvPr/>
          </p:nvSpPr>
          <p:spPr>
            <a:xfrm flipH="1" flipV="1">
              <a:off x="1571604" y="2285992"/>
              <a:ext cx="1069502" cy="997948"/>
            </a:xfrm>
            <a:custGeom>
              <a:avLst/>
              <a:gdLst>
                <a:gd name="connsiteX0" fmla="*/ 0 w 673768"/>
                <a:gd name="connsiteY0" fmla="*/ 518695 h 518695"/>
                <a:gd name="connsiteX1" fmla="*/ 673768 w 673768"/>
                <a:gd name="connsiteY1" fmla="*/ 10695 h 5186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73768" h="518695">
                  <a:moveTo>
                    <a:pt x="0" y="518695"/>
                  </a:moveTo>
                  <a:cubicBezTo>
                    <a:pt x="230828" y="259347"/>
                    <a:pt x="461656" y="0"/>
                    <a:pt x="673768" y="10695"/>
                  </a:cubicBezTo>
                </a:path>
              </a:pathLst>
            </a:custGeom>
            <a:ln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171" name="Группа 170"/>
            <p:cNvGrpSpPr/>
            <p:nvPr/>
          </p:nvGrpSpPr>
          <p:grpSpPr>
            <a:xfrm flipH="1" flipV="1">
              <a:off x="1905003" y="2285992"/>
              <a:ext cx="2139004" cy="997948"/>
              <a:chOff x="1144337" y="3714752"/>
              <a:chExt cx="1283162" cy="498974"/>
            </a:xfrm>
          </p:grpSpPr>
          <p:sp>
            <p:nvSpPr>
              <p:cNvPr id="173" name="Полилиния 172"/>
              <p:cNvSpPr/>
              <p:nvPr/>
            </p:nvSpPr>
            <p:spPr>
              <a:xfrm>
                <a:off x="1144337" y="3714752"/>
                <a:ext cx="641581" cy="498974"/>
              </a:xfrm>
              <a:custGeom>
                <a:avLst/>
                <a:gdLst>
                  <a:gd name="connsiteX0" fmla="*/ 0 w 673768"/>
                  <a:gd name="connsiteY0" fmla="*/ 518695 h 518695"/>
                  <a:gd name="connsiteX1" fmla="*/ 673768 w 673768"/>
                  <a:gd name="connsiteY1" fmla="*/ 10695 h 5186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673768" h="518695">
                    <a:moveTo>
                      <a:pt x="0" y="518695"/>
                    </a:moveTo>
                    <a:cubicBezTo>
                      <a:pt x="230828" y="259347"/>
                      <a:pt x="461656" y="0"/>
                      <a:pt x="673768" y="10695"/>
                    </a:cubicBezTo>
                  </a:path>
                </a:pathLst>
              </a:custGeom>
              <a:ln w="28575">
                <a:solidFill>
                  <a:srgbClr val="FFFF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75" name="Полилиния 174"/>
              <p:cNvSpPr/>
              <p:nvPr/>
            </p:nvSpPr>
            <p:spPr>
              <a:xfrm flipH="1">
                <a:off x="1785918" y="3714752"/>
                <a:ext cx="641581" cy="498974"/>
              </a:xfrm>
              <a:custGeom>
                <a:avLst/>
                <a:gdLst>
                  <a:gd name="connsiteX0" fmla="*/ 0 w 673768"/>
                  <a:gd name="connsiteY0" fmla="*/ 518695 h 518695"/>
                  <a:gd name="connsiteX1" fmla="*/ 673768 w 673768"/>
                  <a:gd name="connsiteY1" fmla="*/ 10695 h 5186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673768" h="518695">
                    <a:moveTo>
                      <a:pt x="0" y="518695"/>
                    </a:moveTo>
                    <a:cubicBezTo>
                      <a:pt x="230828" y="259347"/>
                      <a:pt x="461656" y="0"/>
                      <a:pt x="673768" y="10695"/>
                    </a:cubicBezTo>
                  </a:path>
                </a:pathLst>
              </a:custGeom>
              <a:ln w="28575">
                <a:solidFill>
                  <a:srgbClr val="FFFF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178" name="Группа 177"/>
            <p:cNvGrpSpPr/>
            <p:nvPr/>
          </p:nvGrpSpPr>
          <p:grpSpPr>
            <a:xfrm flipH="1">
              <a:off x="4047943" y="1285860"/>
              <a:ext cx="2139004" cy="997948"/>
              <a:chOff x="1144337" y="3714752"/>
              <a:chExt cx="1283162" cy="498974"/>
            </a:xfrm>
          </p:grpSpPr>
          <p:sp>
            <p:nvSpPr>
              <p:cNvPr id="179" name="Полилиния 178"/>
              <p:cNvSpPr/>
              <p:nvPr/>
            </p:nvSpPr>
            <p:spPr>
              <a:xfrm>
                <a:off x="1144337" y="3714752"/>
                <a:ext cx="641581" cy="498974"/>
              </a:xfrm>
              <a:custGeom>
                <a:avLst/>
                <a:gdLst>
                  <a:gd name="connsiteX0" fmla="*/ 0 w 673768"/>
                  <a:gd name="connsiteY0" fmla="*/ 518695 h 518695"/>
                  <a:gd name="connsiteX1" fmla="*/ 673768 w 673768"/>
                  <a:gd name="connsiteY1" fmla="*/ 10695 h 5186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673768" h="518695">
                    <a:moveTo>
                      <a:pt x="0" y="518695"/>
                    </a:moveTo>
                    <a:cubicBezTo>
                      <a:pt x="230828" y="259347"/>
                      <a:pt x="461656" y="0"/>
                      <a:pt x="673768" y="10695"/>
                    </a:cubicBezTo>
                  </a:path>
                </a:pathLst>
              </a:custGeom>
              <a:ln w="28575">
                <a:solidFill>
                  <a:srgbClr val="FFFF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80" name="Полилиния 179"/>
              <p:cNvSpPr/>
              <p:nvPr/>
            </p:nvSpPr>
            <p:spPr>
              <a:xfrm flipH="1">
                <a:off x="1785918" y="3714752"/>
                <a:ext cx="641581" cy="498974"/>
              </a:xfrm>
              <a:custGeom>
                <a:avLst/>
                <a:gdLst>
                  <a:gd name="connsiteX0" fmla="*/ 0 w 673768"/>
                  <a:gd name="connsiteY0" fmla="*/ 518695 h 518695"/>
                  <a:gd name="connsiteX1" fmla="*/ 673768 w 673768"/>
                  <a:gd name="connsiteY1" fmla="*/ 10695 h 5186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673768" h="518695">
                    <a:moveTo>
                      <a:pt x="0" y="518695"/>
                    </a:moveTo>
                    <a:cubicBezTo>
                      <a:pt x="230828" y="259347"/>
                      <a:pt x="461656" y="0"/>
                      <a:pt x="673768" y="10695"/>
                    </a:cubicBezTo>
                  </a:path>
                </a:pathLst>
              </a:custGeom>
              <a:ln w="28575">
                <a:solidFill>
                  <a:srgbClr val="FFFF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sp>
          <p:nvSpPr>
            <p:cNvPr id="182" name="Полилиния 181"/>
            <p:cNvSpPr/>
            <p:nvPr/>
          </p:nvSpPr>
          <p:spPr>
            <a:xfrm flipH="1">
              <a:off x="833233" y="1285860"/>
              <a:ext cx="1069502" cy="997948"/>
            </a:xfrm>
            <a:custGeom>
              <a:avLst/>
              <a:gdLst>
                <a:gd name="connsiteX0" fmla="*/ 0 w 673768"/>
                <a:gd name="connsiteY0" fmla="*/ 518695 h 518695"/>
                <a:gd name="connsiteX1" fmla="*/ 673768 w 673768"/>
                <a:gd name="connsiteY1" fmla="*/ 10695 h 5186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73768" h="518695">
                  <a:moveTo>
                    <a:pt x="0" y="518695"/>
                  </a:moveTo>
                  <a:cubicBezTo>
                    <a:pt x="230828" y="259347"/>
                    <a:pt x="461656" y="0"/>
                    <a:pt x="673768" y="10695"/>
                  </a:cubicBezTo>
                </a:path>
              </a:pathLst>
            </a:custGeom>
            <a:ln w="28575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5" name="TextBox 184"/>
            <p:cNvSpPr txBox="1"/>
            <p:nvPr/>
          </p:nvSpPr>
          <p:spPr>
            <a:xfrm>
              <a:off x="2119117" y="857232"/>
              <a:ext cx="50006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i="1" dirty="0" err="1" smtClean="0">
                  <a:latin typeface="Times New Roman" pitchFamily="18" charset="0"/>
                  <a:cs typeface="Times New Roman" pitchFamily="18" charset="0"/>
                </a:rPr>
                <a:t>e</a:t>
              </a:r>
              <a:r>
                <a:rPr lang="en-US" sz="1000" i="1" dirty="0" err="1" smtClean="0">
                  <a:latin typeface="Times New Roman" pitchFamily="18" charset="0"/>
                  <a:cs typeface="Times New Roman" pitchFamily="18" charset="0"/>
                </a:rPr>
                <a:t>A</a:t>
              </a:r>
              <a:endParaRPr lang="ru-RU" sz="1000" i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87" name="TextBox 186"/>
            <p:cNvSpPr txBox="1"/>
            <p:nvPr/>
          </p:nvSpPr>
          <p:spPr>
            <a:xfrm>
              <a:off x="3476439" y="857232"/>
              <a:ext cx="50006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i="1" dirty="0" smtClean="0">
                  <a:latin typeface="Times New Roman" pitchFamily="18" charset="0"/>
                  <a:cs typeface="Times New Roman" pitchFamily="18" charset="0"/>
                </a:rPr>
                <a:t>e</a:t>
              </a:r>
              <a:r>
                <a:rPr lang="ru-RU" sz="1000" i="1" dirty="0" smtClean="0">
                  <a:latin typeface="Times New Roman" pitchFamily="18" charset="0"/>
                  <a:cs typeface="Times New Roman" pitchFamily="18" charset="0"/>
                </a:rPr>
                <a:t>В</a:t>
              </a:r>
              <a:endParaRPr lang="ru-RU" sz="1000" i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7" name="TextBox 226"/>
            <p:cNvSpPr txBox="1"/>
            <p:nvPr/>
          </p:nvSpPr>
          <p:spPr>
            <a:xfrm>
              <a:off x="4976637" y="857232"/>
              <a:ext cx="50006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i="1" dirty="0" smtClean="0">
                  <a:latin typeface="Times New Roman" pitchFamily="18" charset="0"/>
                  <a:cs typeface="Times New Roman" pitchFamily="18" charset="0"/>
                </a:rPr>
                <a:t>e</a:t>
              </a:r>
              <a:r>
                <a:rPr lang="ru-RU" sz="1000" i="1" dirty="0" smtClean="0">
                  <a:latin typeface="Times New Roman" pitchFamily="18" charset="0"/>
                  <a:cs typeface="Times New Roman" pitchFamily="18" charset="0"/>
                </a:rPr>
                <a:t>С</a:t>
              </a:r>
              <a:endParaRPr lang="ru-RU" sz="1000" i="1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76" name="Группа 75"/>
          <p:cNvGrpSpPr/>
          <p:nvPr/>
        </p:nvGrpSpPr>
        <p:grpSpPr>
          <a:xfrm>
            <a:off x="737423" y="4694684"/>
            <a:ext cx="1650784" cy="2012406"/>
            <a:chOff x="857224" y="4214818"/>
            <a:chExt cx="1650784" cy="2012406"/>
          </a:xfrm>
        </p:grpSpPr>
        <p:cxnSp>
          <p:nvCxnSpPr>
            <p:cNvPr id="135" name="Прямая со стрелкой 134"/>
            <p:cNvCxnSpPr/>
            <p:nvPr/>
          </p:nvCxnSpPr>
          <p:spPr>
            <a:xfrm>
              <a:off x="1214414" y="5286388"/>
              <a:ext cx="828000" cy="1588"/>
            </a:xfrm>
            <a:prstGeom prst="straightConnector1">
              <a:avLst/>
            </a:prstGeom>
            <a:ln w="127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8" name="TextBox 147"/>
            <p:cNvSpPr txBox="1"/>
            <p:nvPr/>
          </p:nvSpPr>
          <p:spPr>
            <a:xfrm>
              <a:off x="2071670" y="5072074"/>
              <a:ext cx="43633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>
                  <a:latin typeface="Times New Roman" pitchFamily="18" charset="0"/>
                  <a:cs typeface="Times New Roman" pitchFamily="18" charset="0"/>
                </a:rPr>
                <a:t>E</a:t>
              </a:r>
              <a:r>
                <a:rPr lang="en-US" sz="1200" dirty="0" smtClean="0">
                  <a:latin typeface="Times New Roman" pitchFamily="18" charset="0"/>
                  <a:cs typeface="Times New Roman" pitchFamily="18" charset="0"/>
                </a:rPr>
                <a:t>A</a:t>
              </a:r>
              <a:endParaRPr lang="ru-RU" sz="12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54" name="TextBox 153"/>
            <p:cNvSpPr txBox="1"/>
            <p:nvPr/>
          </p:nvSpPr>
          <p:spPr>
            <a:xfrm>
              <a:off x="1571604" y="5500702"/>
              <a:ext cx="64294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400" dirty="0" smtClean="0">
                  <a:latin typeface="Times New Roman" pitchFamily="18" charset="0"/>
                  <a:cs typeface="Times New Roman" pitchFamily="18" charset="0"/>
                </a:rPr>
                <a:t>120°</a:t>
              </a:r>
              <a:endParaRPr lang="ru-RU" sz="1400" dirty="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61" name="Прямая со стрелкой 60"/>
            <p:cNvCxnSpPr/>
            <p:nvPr/>
          </p:nvCxnSpPr>
          <p:spPr>
            <a:xfrm rot="7200000">
              <a:off x="594789" y="5645717"/>
              <a:ext cx="828000" cy="0"/>
            </a:xfrm>
            <a:prstGeom prst="straightConnector1">
              <a:avLst/>
            </a:prstGeom>
            <a:ln w="127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Прямая со стрелкой 69"/>
            <p:cNvCxnSpPr/>
            <p:nvPr/>
          </p:nvCxnSpPr>
          <p:spPr>
            <a:xfrm rot="-7200000">
              <a:off x="578786" y="4930543"/>
              <a:ext cx="828000" cy="0"/>
            </a:xfrm>
            <a:prstGeom prst="straightConnector1">
              <a:avLst/>
            </a:prstGeom>
            <a:ln w="127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TextBox 70"/>
            <p:cNvSpPr txBox="1"/>
            <p:nvPr/>
          </p:nvSpPr>
          <p:spPr>
            <a:xfrm>
              <a:off x="1000100" y="5857892"/>
              <a:ext cx="57150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>
                  <a:latin typeface="Times New Roman" pitchFamily="18" charset="0"/>
                  <a:cs typeface="Times New Roman" pitchFamily="18" charset="0"/>
                </a:rPr>
                <a:t>E</a:t>
              </a:r>
              <a:r>
                <a:rPr lang="ru-RU" sz="1200" dirty="0" smtClean="0">
                  <a:latin typeface="Times New Roman" pitchFamily="18" charset="0"/>
                  <a:cs typeface="Times New Roman" pitchFamily="18" charset="0"/>
                </a:rPr>
                <a:t>В</a:t>
              </a: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857224" y="4214818"/>
              <a:ext cx="42832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>
                  <a:latin typeface="Times New Roman" pitchFamily="18" charset="0"/>
                  <a:cs typeface="Times New Roman" pitchFamily="18" charset="0"/>
                </a:rPr>
                <a:t>E</a:t>
              </a:r>
              <a:r>
                <a:rPr lang="ru-RU" sz="1200" dirty="0" smtClean="0">
                  <a:latin typeface="Times New Roman" pitchFamily="18" charset="0"/>
                  <a:cs typeface="Times New Roman" pitchFamily="18" charset="0"/>
                </a:rPr>
                <a:t>С</a:t>
              </a:r>
              <a:endParaRPr lang="ru-RU" sz="12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1285852" y="4643446"/>
              <a:ext cx="64294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400" dirty="0" smtClean="0">
                  <a:latin typeface="Times New Roman" pitchFamily="18" charset="0"/>
                  <a:cs typeface="Times New Roman" pitchFamily="18" charset="0"/>
                </a:rPr>
                <a:t>120°</a:t>
              </a:r>
              <a:endParaRPr lang="ru-RU" sz="14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5" name="Дуга 74"/>
            <p:cNvSpPr/>
            <p:nvPr/>
          </p:nvSpPr>
          <p:spPr>
            <a:xfrm>
              <a:off x="928662" y="4929198"/>
              <a:ext cx="714380" cy="771524"/>
            </a:xfrm>
            <a:prstGeom prst="arc">
              <a:avLst>
                <a:gd name="adj1" fmla="val 13892824"/>
                <a:gd name="adj2" fmla="val 21423503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9" name="Дуга 68"/>
            <p:cNvSpPr/>
            <p:nvPr/>
          </p:nvSpPr>
          <p:spPr>
            <a:xfrm flipV="1">
              <a:off x="857224" y="4857760"/>
              <a:ext cx="928694" cy="857256"/>
            </a:xfrm>
            <a:prstGeom prst="arc">
              <a:avLst>
                <a:gd name="adj1" fmla="val 13607841"/>
                <a:gd name="adj2" fmla="val 21345400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aphicFrame>
        <p:nvGraphicFramePr>
          <p:cNvPr id="28673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32284746"/>
              </p:ext>
            </p:extLst>
          </p:nvPr>
        </p:nvGraphicFramePr>
        <p:xfrm>
          <a:off x="3495402" y="4694684"/>
          <a:ext cx="2007222" cy="5558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21" name="Формула" r:id="rId3" imgW="838080" imgH="228600" progId="Equation.3">
                  <p:embed/>
                </p:oleObj>
              </mc:Choice>
              <mc:Fallback>
                <p:oleObj name="Формула" r:id="rId3" imgW="838080" imgH="2286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95402" y="4694684"/>
                        <a:ext cx="2007222" cy="555828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674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99893780"/>
              </p:ext>
            </p:extLst>
          </p:nvPr>
        </p:nvGraphicFramePr>
        <p:xfrm>
          <a:off x="3381797" y="5337626"/>
          <a:ext cx="3306566" cy="59019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22" name="Формула" r:id="rId5" imgW="1371600" imgH="241200" progId="Equation.3">
                  <p:embed/>
                </p:oleObj>
              </mc:Choice>
              <mc:Fallback>
                <p:oleObj name="Формула" r:id="rId5" imgW="1371600" imgH="24120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81797" y="5337626"/>
                        <a:ext cx="3306566" cy="590199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675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72644952"/>
              </p:ext>
            </p:extLst>
          </p:nvPr>
        </p:nvGraphicFramePr>
        <p:xfrm>
          <a:off x="3365157" y="6035736"/>
          <a:ext cx="3717847" cy="67135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23" name="Формула" r:id="rId7" imgW="1358640" imgH="241200" progId="Equation.3">
                  <p:embed/>
                </p:oleObj>
              </mc:Choice>
              <mc:Fallback>
                <p:oleObj name="Формула" r:id="rId7" imgW="1358640" imgH="2412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65157" y="6035736"/>
                        <a:ext cx="3717847" cy="671354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7" name="TextBox 76"/>
          <p:cNvSpPr txBox="1"/>
          <p:nvPr/>
        </p:nvSpPr>
        <p:spPr>
          <a:xfrm>
            <a:off x="491964" y="30973"/>
            <a:ext cx="84249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Формы представления трехфазной синусоидальной ЭДС</a:t>
            </a:r>
            <a:endParaRPr lang="ru-RU" sz="2400" b="1" dirty="0"/>
          </a:p>
        </p:txBody>
      </p:sp>
      <p:sp>
        <p:nvSpPr>
          <p:cNvPr id="78" name="TextBox 77"/>
          <p:cNvSpPr txBox="1"/>
          <p:nvPr/>
        </p:nvSpPr>
        <p:spPr>
          <a:xfrm>
            <a:off x="2588608" y="669318"/>
            <a:ext cx="551339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/>
              <a:t>1. Волновая диаграмма (график синусоидальной функции)</a:t>
            </a:r>
            <a:endParaRPr lang="ru-RU" sz="1600" b="1" dirty="0"/>
          </a:p>
        </p:txBody>
      </p:sp>
      <p:sp>
        <p:nvSpPr>
          <p:cNvPr id="79" name="TextBox 78"/>
          <p:cNvSpPr txBox="1"/>
          <p:nvPr/>
        </p:nvSpPr>
        <p:spPr>
          <a:xfrm>
            <a:off x="187067" y="4288364"/>
            <a:ext cx="245281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/>
              <a:t>2</a:t>
            </a:r>
            <a:r>
              <a:rPr lang="ru-RU" sz="1600" b="1" dirty="0" smtClean="0"/>
              <a:t>. Векторная диаграмма</a:t>
            </a:r>
            <a:endParaRPr lang="ru-RU" sz="1600" b="1" dirty="0"/>
          </a:p>
        </p:txBody>
      </p:sp>
      <p:sp>
        <p:nvSpPr>
          <p:cNvPr id="80" name="TextBox 79"/>
          <p:cNvSpPr txBox="1"/>
          <p:nvPr/>
        </p:nvSpPr>
        <p:spPr>
          <a:xfrm>
            <a:off x="3632662" y="4267464"/>
            <a:ext cx="34503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/>
              <a:t>3. Аналитическое выражение</a:t>
            </a:r>
            <a:endParaRPr lang="ru-RU" sz="1600" b="1" dirty="0"/>
          </a:p>
        </p:txBody>
      </p:sp>
      <p:sp>
        <p:nvSpPr>
          <p:cNvPr id="81" name="TextBox 80"/>
          <p:cNvSpPr txBox="1"/>
          <p:nvPr/>
        </p:nvSpPr>
        <p:spPr>
          <a:xfrm>
            <a:off x="6840691" y="4253108"/>
            <a:ext cx="219580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/>
              <a:t>4. Комплексное число </a:t>
            </a:r>
            <a:endParaRPr lang="ru-RU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Свойства трехфазной симметричной системы ЭДС</a:t>
            </a:r>
            <a:endParaRPr lang="ru-RU" dirty="0"/>
          </a:p>
        </p:txBody>
      </p:sp>
      <p:graphicFrame>
        <p:nvGraphicFramePr>
          <p:cNvPr id="46081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25353116"/>
              </p:ext>
            </p:extLst>
          </p:nvPr>
        </p:nvGraphicFramePr>
        <p:xfrm>
          <a:off x="5148064" y="2835356"/>
          <a:ext cx="3459163" cy="815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096" name="Формула" r:id="rId3" imgW="1091880" imgH="253800" progId="Equation.3">
                  <p:embed/>
                </p:oleObj>
              </mc:Choice>
              <mc:Fallback>
                <p:oleObj name="Формула" r:id="rId3" imgW="1091880" imgH="2538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48064" y="2835356"/>
                        <a:ext cx="3459163" cy="8159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6" name="Группа 15"/>
          <p:cNvGrpSpPr/>
          <p:nvPr/>
        </p:nvGrpSpPr>
        <p:grpSpPr>
          <a:xfrm>
            <a:off x="621469" y="2402020"/>
            <a:ext cx="3714776" cy="2965048"/>
            <a:chOff x="714348" y="2786058"/>
            <a:chExt cx="3714776" cy="2965048"/>
          </a:xfrm>
        </p:grpSpPr>
        <p:cxnSp>
          <p:nvCxnSpPr>
            <p:cNvPr id="4" name="Прямая со стрелкой 3"/>
            <p:cNvCxnSpPr/>
            <p:nvPr/>
          </p:nvCxnSpPr>
          <p:spPr>
            <a:xfrm flipV="1">
              <a:off x="1643042" y="4271728"/>
              <a:ext cx="1798797" cy="14528"/>
            </a:xfrm>
            <a:prstGeom prst="straightConnector1">
              <a:avLst/>
            </a:prstGeom>
            <a:ln w="127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TextBox 4"/>
            <p:cNvSpPr txBox="1"/>
            <p:nvPr/>
          </p:nvSpPr>
          <p:spPr>
            <a:xfrm>
              <a:off x="3503876" y="3857858"/>
              <a:ext cx="925248" cy="7079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>
                  <a:latin typeface="Times New Roman" pitchFamily="18" charset="0"/>
                  <a:cs typeface="Times New Roman" pitchFamily="18" charset="0"/>
                </a:rPr>
                <a:t>E</a:t>
              </a:r>
              <a:r>
                <a:rPr lang="en-US" sz="1200" dirty="0" smtClean="0">
                  <a:latin typeface="Times New Roman" pitchFamily="18" charset="0"/>
                  <a:cs typeface="Times New Roman" pitchFamily="18" charset="0"/>
                </a:rPr>
                <a:t>A</a:t>
              </a:r>
              <a:endParaRPr lang="ru-RU" sz="12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2143108" y="5072074"/>
              <a:ext cx="1363349" cy="58998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400" dirty="0" smtClean="0">
                  <a:latin typeface="Times New Roman" pitchFamily="18" charset="0"/>
                  <a:cs typeface="Times New Roman" pitchFamily="18" charset="0"/>
                </a:rPr>
                <a:t>120°</a:t>
              </a:r>
              <a:endParaRPr lang="ru-RU" sz="1400" dirty="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7" name="Прямая со стрелкой 6"/>
            <p:cNvCxnSpPr/>
            <p:nvPr/>
          </p:nvCxnSpPr>
          <p:spPr>
            <a:xfrm rot="7200000">
              <a:off x="456442" y="4957495"/>
              <a:ext cx="1587222" cy="0"/>
            </a:xfrm>
            <a:prstGeom prst="straightConnector1">
              <a:avLst/>
            </a:prstGeom>
            <a:ln w="127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Прямая со стрелкой 7"/>
            <p:cNvCxnSpPr/>
            <p:nvPr/>
          </p:nvCxnSpPr>
          <p:spPr>
            <a:xfrm rot="16200000" flipV="1">
              <a:off x="607191" y="3250405"/>
              <a:ext cx="1285884" cy="785818"/>
            </a:xfrm>
            <a:prstGeom prst="straightConnector1">
              <a:avLst/>
            </a:prstGeom>
            <a:ln w="127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Box 8"/>
            <p:cNvSpPr txBox="1"/>
            <p:nvPr/>
          </p:nvSpPr>
          <p:spPr>
            <a:xfrm>
              <a:off x="714348" y="4857760"/>
              <a:ext cx="57150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>
                  <a:latin typeface="Times New Roman" pitchFamily="18" charset="0"/>
                  <a:cs typeface="Times New Roman" pitchFamily="18" charset="0"/>
                </a:rPr>
                <a:t>E</a:t>
              </a:r>
              <a:r>
                <a:rPr lang="ru-RU" sz="1200" dirty="0" smtClean="0">
                  <a:latin typeface="Times New Roman" pitchFamily="18" charset="0"/>
                  <a:cs typeface="Times New Roman" pitchFamily="18" charset="0"/>
                </a:rPr>
                <a:t>С</a:t>
              </a:r>
              <a:endParaRPr lang="ru-RU" sz="12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071538" y="2786058"/>
              <a:ext cx="6429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>
                  <a:latin typeface="Times New Roman" pitchFamily="18" charset="0"/>
                  <a:cs typeface="Times New Roman" pitchFamily="18" charset="0"/>
                </a:rPr>
                <a:t>E</a:t>
              </a:r>
              <a:r>
                <a:rPr lang="ru-RU" sz="1200" dirty="0" smtClean="0">
                  <a:latin typeface="Times New Roman" pitchFamily="18" charset="0"/>
                  <a:cs typeface="Times New Roman" pitchFamily="18" charset="0"/>
                </a:rPr>
                <a:t>В</a:t>
              </a:r>
              <a:endParaRPr lang="ru-RU" sz="12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" name="Дуга 12"/>
            <p:cNvSpPr/>
            <p:nvPr/>
          </p:nvSpPr>
          <p:spPr>
            <a:xfrm flipV="1">
              <a:off x="928662" y="3447032"/>
              <a:ext cx="1969281" cy="1643304"/>
            </a:xfrm>
            <a:prstGeom prst="arc">
              <a:avLst>
                <a:gd name="adj1" fmla="val 13607841"/>
                <a:gd name="adj2" fmla="val 21345400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17" name="Прямая со стрелкой 16"/>
            <p:cNvCxnSpPr/>
            <p:nvPr/>
          </p:nvCxnSpPr>
          <p:spPr>
            <a:xfrm rot="16200000" flipV="1">
              <a:off x="2285984" y="3143248"/>
              <a:ext cx="1357322" cy="928694"/>
            </a:xfrm>
            <a:prstGeom prst="straightConnector1">
              <a:avLst/>
            </a:prstGeom>
            <a:ln w="12700">
              <a:prstDash val="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Прямая со стрелкой 17"/>
            <p:cNvCxnSpPr/>
            <p:nvPr/>
          </p:nvCxnSpPr>
          <p:spPr>
            <a:xfrm rot="5400000">
              <a:off x="1384384" y="3187594"/>
              <a:ext cx="1374574" cy="857255"/>
            </a:xfrm>
            <a:prstGeom prst="straightConnector1">
              <a:avLst/>
            </a:prstGeom>
            <a:ln w="12700">
              <a:prstDash val="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TextBox 22"/>
            <p:cNvSpPr txBox="1"/>
            <p:nvPr/>
          </p:nvSpPr>
          <p:spPr>
            <a:xfrm>
              <a:off x="1571604" y="3500438"/>
              <a:ext cx="57150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>
                  <a:latin typeface="Times New Roman" pitchFamily="18" charset="0"/>
                  <a:cs typeface="Times New Roman" pitchFamily="18" charset="0"/>
                </a:rPr>
                <a:t>E</a:t>
              </a:r>
              <a:r>
                <a:rPr lang="ru-RU" sz="1200" dirty="0" smtClean="0">
                  <a:latin typeface="Times New Roman" pitchFamily="18" charset="0"/>
                  <a:cs typeface="Times New Roman" pitchFamily="18" charset="0"/>
                </a:rPr>
                <a:t>С</a:t>
              </a:r>
              <a:endParaRPr lang="ru-RU" sz="12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2786050" y="3286124"/>
              <a:ext cx="6429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>
                  <a:latin typeface="Times New Roman" pitchFamily="18" charset="0"/>
                  <a:cs typeface="Times New Roman" pitchFamily="18" charset="0"/>
                </a:rPr>
                <a:t>E</a:t>
              </a:r>
              <a:r>
                <a:rPr lang="ru-RU" sz="1200" dirty="0" smtClean="0">
                  <a:latin typeface="Times New Roman" pitchFamily="18" charset="0"/>
                  <a:cs typeface="Times New Roman" pitchFamily="18" charset="0"/>
                </a:rPr>
                <a:t>В</a:t>
              </a:r>
              <a:endParaRPr lang="ru-RU" sz="1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01080" cy="158272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Тема 5.2. Соединение обмоток источника и фаз приемника «звездой» и «треугольником»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6" name="Группа 65"/>
          <p:cNvGrpSpPr/>
          <p:nvPr/>
        </p:nvGrpSpPr>
        <p:grpSpPr>
          <a:xfrm>
            <a:off x="644709" y="362531"/>
            <a:ext cx="7677786" cy="3983578"/>
            <a:chOff x="1180494" y="2143116"/>
            <a:chExt cx="7677786" cy="3983578"/>
          </a:xfrm>
        </p:grpSpPr>
        <p:sp>
          <p:nvSpPr>
            <p:cNvPr id="5" name="Арка 4"/>
            <p:cNvSpPr/>
            <p:nvPr/>
          </p:nvSpPr>
          <p:spPr>
            <a:xfrm rot="5400000">
              <a:off x="2643174" y="3143248"/>
              <a:ext cx="180000" cy="180000"/>
            </a:xfrm>
            <a:prstGeom prst="blockArc">
              <a:avLst>
                <a:gd name="adj1" fmla="val 10800000"/>
                <a:gd name="adj2" fmla="val 303482"/>
                <a:gd name="adj3" fmla="val 0"/>
              </a:avLst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7" name="Прямая соединительная линия 6"/>
            <p:cNvCxnSpPr>
              <a:stCxn id="5" idx="0"/>
            </p:cNvCxnSpPr>
            <p:nvPr/>
          </p:nvCxnSpPr>
          <p:spPr>
            <a:xfrm rot="10800000">
              <a:off x="2733174" y="2714620"/>
              <a:ext cx="0" cy="42862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Арка 8"/>
            <p:cNvSpPr/>
            <p:nvPr/>
          </p:nvSpPr>
          <p:spPr>
            <a:xfrm rot="5400000">
              <a:off x="2643174" y="3330000"/>
              <a:ext cx="180000" cy="180000"/>
            </a:xfrm>
            <a:prstGeom prst="blockArc">
              <a:avLst>
                <a:gd name="adj1" fmla="val 10800000"/>
                <a:gd name="adj2" fmla="val 303482"/>
                <a:gd name="adj3" fmla="val 0"/>
              </a:avLst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" name="Арка 9"/>
            <p:cNvSpPr/>
            <p:nvPr/>
          </p:nvSpPr>
          <p:spPr>
            <a:xfrm rot="5400000">
              <a:off x="2643174" y="3510000"/>
              <a:ext cx="180000" cy="180000"/>
            </a:xfrm>
            <a:prstGeom prst="blockArc">
              <a:avLst>
                <a:gd name="adj1" fmla="val 10800000"/>
                <a:gd name="adj2" fmla="val 303482"/>
                <a:gd name="adj3" fmla="val 0"/>
              </a:avLst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 rot="5400000">
              <a:off x="2484000" y="3916514"/>
              <a:ext cx="453732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Прямая соединительная линия 19"/>
            <p:cNvCxnSpPr>
              <a:stCxn id="22" idx="1"/>
            </p:cNvCxnSpPr>
            <p:nvPr/>
          </p:nvCxnSpPr>
          <p:spPr>
            <a:xfrm rot="5400000" flipH="1" flipV="1">
              <a:off x="2422216" y="4067742"/>
              <a:ext cx="194923" cy="34620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10" name="Группа 109"/>
            <p:cNvGrpSpPr/>
            <p:nvPr/>
          </p:nvGrpSpPr>
          <p:grpSpPr>
            <a:xfrm rot="10800000">
              <a:off x="1857356" y="4286256"/>
              <a:ext cx="497616" cy="363376"/>
              <a:chOff x="1867910" y="4319199"/>
              <a:chExt cx="497616" cy="363376"/>
            </a:xfrm>
          </p:grpSpPr>
          <p:sp>
            <p:nvSpPr>
              <p:cNvPr id="19" name="Арка 18"/>
              <p:cNvSpPr/>
              <p:nvPr/>
            </p:nvSpPr>
            <p:spPr>
              <a:xfrm rot="9000000">
                <a:off x="2185526" y="4319199"/>
                <a:ext cx="180000" cy="180000"/>
              </a:xfrm>
              <a:prstGeom prst="blockArc">
                <a:avLst>
                  <a:gd name="adj1" fmla="val 10800000"/>
                  <a:gd name="adj2" fmla="val 303482"/>
                  <a:gd name="adj3" fmla="val 0"/>
                </a:avLst>
              </a:prstGeom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60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21" name="Арка 20"/>
              <p:cNvSpPr/>
              <p:nvPr/>
            </p:nvSpPr>
            <p:spPr>
              <a:xfrm rot="9000000">
                <a:off x="2023794" y="4412575"/>
                <a:ext cx="180000" cy="180000"/>
              </a:xfrm>
              <a:prstGeom prst="blockArc">
                <a:avLst>
                  <a:gd name="adj1" fmla="val 10800000"/>
                  <a:gd name="adj2" fmla="val 303482"/>
                  <a:gd name="adj3" fmla="val 0"/>
                </a:avLst>
              </a:prstGeom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60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22" name="Арка 21"/>
              <p:cNvSpPr/>
              <p:nvPr/>
            </p:nvSpPr>
            <p:spPr>
              <a:xfrm rot="9000000">
                <a:off x="1867910" y="4502575"/>
                <a:ext cx="180000" cy="180000"/>
              </a:xfrm>
              <a:prstGeom prst="blockArc">
                <a:avLst>
                  <a:gd name="adj1" fmla="val 10800000"/>
                  <a:gd name="adj2" fmla="val 303482"/>
                  <a:gd name="adj3" fmla="val 0"/>
                </a:avLst>
              </a:prstGeom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60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cxnSp>
          <p:nvCxnSpPr>
            <p:cNvPr id="23" name="Прямая соединительная линия 22"/>
            <p:cNvCxnSpPr/>
            <p:nvPr/>
          </p:nvCxnSpPr>
          <p:spPr>
            <a:xfrm rot="9000000">
              <a:off x="1445780" y="4731513"/>
              <a:ext cx="453732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Арка 25"/>
            <p:cNvSpPr/>
            <p:nvPr/>
          </p:nvSpPr>
          <p:spPr>
            <a:xfrm rot="1800000">
              <a:off x="3070474" y="4270504"/>
              <a:ext cx="180000" cy="180000"/>
            </a:xfrm>
            <a:prstGeom prst="blockArc">
              <a:avLst>
                <a:gd name="adj1" fmla="val 10800000"/>
                <a:gd name="adj2" fmla="val 303482"/>
                <a:gd name="adj3" fmla="val 0"/>
              </a:avLst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27" name="Прямая соединительная линия 26"/>
            <p:cNvCxnSpPr>
              <a:stCxn id="26" idx="0"/>
              <a:endCxn id="31" idx="6"/>
            </p:cNvCxnSpPr>
            <p:nvPr/>
          </p:nvCxnSpPr>
          <p:spPr>
            <a:xfrm rot="5400000" flipH="1">
              <a:off x="2821514" y="4054486"/>
              <a:ext cx="175504" cy="346532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Арка 27"/>
            <p:cNvSpPr/>
            <p:nvPr/>
          </p:nvSpPr>
          <p:spPr>
            <a:xfrm rot="1800000">
              <a:off x="3232206" y="4363880"/>
              <a:ext cx="180000" cy="180000"/>
            </a:xfrm>
            <a:prstGeom prst="blockArc">
              <a:avLst>
                <a:gd name="adj1" fmla="val 10800000"/>
                <a:gd name="adj2" fmla="val 303482"/>
                <a:gd name="adj3" fmla="val 0"/>
              </a:avLst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9" name="Арка 28"/>
            <p:cNvSpPr/>
            <p:nvPr/>
          </p:nvSpPr>
          <p:spPr>
            <a:xfrm rot="1800000">
              <a:off x="3388090" y="4453880"/>
              <a:ext cx="180000" cy="180000"/>
            </a:xfrm>
            <a:prstGeom prst="blockArc">
              <a:avLst>
                <a:gd name="adj1" fmla="val 10800000"/>
                <a:gd name="adj2" fmla="val 303482"/>
                <a:gd name="adj3" fmla="val 0"/>
              </a:avLst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30" name="Прямая соединительная линия 29"/>
            <p:cNvCxnSpPr/>
            <p:nvPr/>
          </p:nvCxnSpPr>
          <p:spPr>
            <a:xfrm rot="1800000">
              <a:off x="3514180" y="4721456"/>
              <a:ext cx="453732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Блок-схема: узел 30"/>
            <p:cNvSpPr/>
            <p:nvPr/>
          </p:nvSpPr>
          <p:spPr>
            <a:xfrm>
              <a:off x="2664000" y="4104000"/>
              <a:ext cx="72000" cy="72000"/>
            </a:xfrm>
            <a:prstGeom prst="flowChartConnector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9" name="Блок-схема: узел 48"/>
            <p:cNvSpPr/>
            <p:nvPr/>
          </p:nvSpPr>
          <p:spPr>
            <a:xfrm>
              <a:off x="7164594" y="4104000"/>
              <a:ext cx="72000" cy="72000"/>
            </a:xfrm>
            <a:prstGeom prst="flowChartConnector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51" name="Прямая соединительная линия 50"/>
            <p:cNvCxnSpPr/>
            <p:nvPr/>
          </p:nvCxnSpPr>
          <p:spPr>
            <a:xfrm>
              <a:off x="2714612" y="2714620"/>
              <a:ext cx="4500594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Блок-схема: узел 52"/>
            <p:cNvSpPr/>
            <p:nvPr/>
          </p:nvSpPr>
          <p:spPr>
            <a:xfrm>
              <a:off x="2700000" y="2664000"/>
              <a:ext cx="72000" cy="72000"/>
            </a:xfrm>
            <a:prstGeom prst="flowChartConnector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55" name="Прямая соединительная линия 54"/>
            <p:cNvCxnSpPr>
              <a:stCxn id="31" idx="6"/>
            </p:cNvCxnSpPr>
            <p:nvPr/>
          </p:nvCxnSpPr>
          <p:spPr>
            <a:xfrm>
              <a:off x="2736000" y="4140000"/>
              <a:ext cx="4407768" cy="338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Прямая соединительная линия 58"/>
            <p:cNvCxnSpPr>
              <a:stCxn id="49" idx="6"/>
            </p:cNvCxnSpPr>
            <p:nvPr/>
          </p:nvCxnSpPr>
          <p:spPr>
            <a:xfrm flipH="1" flipV="1">
              <a:off x="7215206" y="2714620"/>
              <a:ext cx="0" cy="142538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1" name="Прямоугольник 60"/>
            <p:cNvSpPr/>
            <p:nvPr/>
          </p:nvSpPr>
          <p:spPr>
            <a:xfrm>
              <a:off x="7143768" y="3214686"/>
              <a:ext cx="142876" cy="36000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63" name="Прямая со стрелкой 62"/>
            <p:cNvCxnSpPr/>
            <p:nvPr/>
          </p:nvCxnSpPr>
          <p:spPr>
            <a:xfrm rot="5400000" flipH="1" flipV="1">
              <a:off x="2679687" y="3392487"/>
              <a:ext cx="500066" cy="1588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Прямая со стрелкой 64"/>
            <p:cNvCxnSpPr/>
            <p:nvPr/>
          </p:nvCxnSpPr>
          <p:spPr>
            <a:xfrm>
              <a:off x="2928926" y="4357694"/>
              <a:ext cx="642942" cy="428628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Прямая со стрелкой 66"/>
            <p:cNvCxnSpPr/>
            <p:nvPr/>
          </p:nvCxnSpPr>
          <p:spPr>
            <a:xfrm rot="10800000" flipV="1">
              <a:off x="1857356" y="4357694"/>
              <a:ext cx="642942" cy="35719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Прямая соединительная линия 69"/>
            <p:cNvCxnSpPr/>
            <p:nvPr/>
          </p:nvCxnSpPr>
          <p:spPr>
            <a:xfrm rot="-3600000" flipH="1" flipV="1">
              <a:off x="7832413" y="3787035"/>
              <a:ext cx="0" cy="142538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Прямоугольник 70"/>
            <p:cNvSpPr/>
            <p:nvPr/>
          </p:nvSpPr>
          <p:spPr>
            <a:xfrm rot="-3600000">
              <a:off x="7760975" y="4287101"/>
              <a:ext cx="142876" cy="36000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72" name="Прямая соединительная линия 71"/>
            <p:cNvCxnSpPr/>
            <p:nvPr/>
          </p:nvCxnSpPr>
          <p:spPr>
            <a:xfrm rot="3600000" flipV="1">
              <a:off x="6546531" y="3787036"/>
              <a:ext cx="0" cy="142538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3" name="Прямоугольник 72"/>
            <p:cNvSpPr/>
            <p:nvPr/>
          </p:nvSpPr>
          <p:spPr>
            <a:xfrm rot="3600000" flipH="1">
              <a:off x="6478116" y="4329561"/>
              <a:ext cx="142876" cy="36000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4" name="Блок-схема: узел 73"/>
            <p:cNvSpPr/>
            <p:nvPr/>
          </p:nvSpPr>
          <p:spPr>
            <a:xfrm>
              <a:off x="7164000" y="2700000"/>
              <a:ext cx="72000" cy="72000"/>
            </a:xfrm>
            <a:prstGeom prst="flowChartConnector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5" name="Блок-схема: узел 74"/>
            <p:cNvSpPr/>
            <p:nvPr/>
          </p:nvSpPr>
          <p:spPr>
            <a:xfrm>
              <a:off x="5904000" y="4824000"/>
              <a:ext cx="72000" cy="72000"/>
            </a:xfrm>
            <a:prstGeom prst="flowChartConnector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6" name="Блок-схема: узел 75"/>
            <p:cNvSpPr/>
            <p:nvPr/>
          </p:nvSpPr>
          <p:spPr>
            <a:xfrm>
              <a:off x="8429652" y="4857760"/>
              <a:ext cx="72000" cy="72000"/>
            </a:xfrm>
            <a:prstGeom prst="flowChartConnector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78" name="Прямая соединительная линия 77"/>
            <p:cNvCxnSpPr/>
            <p:nvPr/>
          </p:nvCxnSpPr>
          <p:spPr>
            <a:xfrm rot="5400000">
              <a:off x="3500430" y="5286388"/>
              <a:ext cx="857256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1" name="Блок-схема: узел 80"/>
            <p:cNvSpPr/>
            <p:nvPr/>
          </p:nvSpPr>
          <p:spPr>
            <a:xfrm>
              <a:off x="3888000" y="4824000"/>
              <a:ext cx="72000" cy="72000"/>
            </a:xfrm>
            <a:prstGeom prst="flowChartConnector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83" name="Прямая соединительная линия 82"/>
            <p:cNvCxnSpPr/>
            <p:nvPr/>
          </p:nvCxnSpPr>
          <p:spPr>
            <a:xfrm>
              <a:off x="3929058" y="5715016"/>
              <a:ext cx="4572032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Прямая соединительная линия 86"/>
            <p:cNvCxnSpPr>
              <a:stCxn id="76" idx="7"/>
            </p:cNvCxnSpPr>
            <p:nvPr/>
          </p:nvCxnSpPr>
          <p:spPr>
            <a:xfrm rot="16200000" flipH="1">
              <a:off x="8072743" y="5286669"/>
              <a:ext cx="846712" cy="9982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Прямая соединительная линия 89"/>
            <p:cNvCxnSpPr/>
            <p:nvPr/>
          </p:nvCxnSpPr>
          <p:spPr>
            <a:xfrm rot="5400000">
              <a:off x="1321571" y="5036355"/>
              <a:ext cx="357190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1" name="Блок-схема: узел 90"/>
            <p:cNvSpPr/>
            <p:nvPr/>
          </p:nvSpPr>
          <p:spPr>
            <a:xfrm>
              <a:off x="1459108" y="4824000"/>
              <a:ext cx="72000" cy="72000"/>
            </a:xfrm>
            <a:prstGeom prst="flowChartConnector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94" name="Прямая соединительная линия 93"/>
            <p:cNvCxnSpPr/>
            <p:nvPr/>
          </p:nvCxnSpPr>
          <p:spPr>
            <a:xfrm>
              <a:off x="1500166" y="5214950"/>
              <a:ext cx="4429156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Прямая соединительная линия 96"/>
            <p:cNvCxnSpPr/>
            <p:nvPr/>
          </p:nvCxnSpPr>
          <p:spPr>
            <a:xfrm rot="5400000">
              <a:off x="5750727" y="5036355"/>
              <a:ext cx="357190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Прямая со стрелкой 100"/>
            <p:cNvCxnSpPr/>
            <p:nvPr/>
          </p:nvCxnSpPr>
          <p:spPr>
            <a:xfrm rot="5400000">
              <a:off x="5572926" y="3428206"/>
              <a:ext cx="1428760" cy="1588"/>
            </a:xfrm>
            <a:prstGeom prst="straightConnector1">
              <a:avLst/>
            </a:prstGeom>
            <a:ln w="12700"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Прямая со стрелкой 102"/>
            <p:cNvCxnSpPr/>
            <p:nvPr/>
          </p:nvCxnSpPr>
          <p:spPr>
            <a:xfrm rot="5400000">
              <a:off x="3894133" y="3963991"/>
              <a:ext cx="2500330" cy="1588"/>
            </a:xfrm>
            <a:prstGeom prst="straightConnector1">
              <a:avLst/>
            </a:prstGeom>
            <a:ln w="12700"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" name="TextBox 106"/>
            <p:cNvSpPr txBox="1"/>
            <p:nvPr/>
          </p:nvSpPr>
          <p:spPr>
            <a:xfrm>
              <a:off x="2928926" y="3286124"/>
              <a:ext cx="36901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600" dirty="0" err="1" smtClean="0">
                  <a:latin typeface="Times New Roman" pitchFamily="18" charset="0"/>
                  <a:cs typeface="Times New Roman" pitchFamily="18" charset="0"/>
                </a:rPr>
                <a:t>е</a:t>
              </a:r>
              <a:r>
                <a:rPr lang="ru-RU" sz="1000" dirty="0" err="1" smtClean="0">
                  <a:latin typeface="Times New Roman" pitchFamily="18" charset="0"/>
                  <a:cs typeface="Times New Roman" pitchFamily="18" charset="0"/>
                </a:rPr>
                <a:t>А</a:t>
              </a:r>
              <a:endParaRPr lang="ru-RU" sz="1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8" name="TextBox 107"/>
            <p:cNvSpPr txBox="1"/>
            <p:nvPr/>
          </p:nvSpPr>
          <p:spPr>
            <a:xfrm>
              <a:off x="3000364" y="4500570"/>
              <a:ext cx="36099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600" dirty="0" err="1" smtClean="0">
                  <a:latin typeface="Times New Roman" pitchFamily="18" charset="0"/>
                  <a:cs typeface="Times New Roman" pitchFamily="18" charset="0"/>
                </a:rPr>
                <a:t>е</a:t>
              </a:r>
              <a:r>
                <a:rPr lang="ru-RU" sz="1000" dirty="0" err="1" smtClean="0">
                  <a:latin typeface="Times New Roman" pitchFamily="18" charset="0"/>
                  <a:cs typeface="Times New Roman" pitchFamily="18" charset="0"/>
                </a:rPr>
                <a:t>В</a:t>
              </a:r>
              <a:endParaRPr lang="ru-RU" sz="1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9" name="TextBox 108"/>
            <p:cNvSpPr txBox="1"/>
            <p:nvPr/>
          </p:nvSpPr>
          <p:spPr>
            <a:xfrm>
              <a:off x="2143108" y="4500570"/>
              <a:ext cx="36099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600" dirty="0" err="1" smtClean="0">
                  <a:latin typeface="Times New Roman" pitchFamily="18" charset="0"/>
                  <a:cs typeface="Times New Roman" pitchFamily="18" charset="0"/>
                </a:rPr>
                <a:t>е</a:t>
              </a:r>
              <a:r>
                <a:rPr lang="ru-RU" sz="1000" dirty="0" err="1" smtClean="0">
                  <a:latin typeface="Times New Roman" pitchFamily="18" charset="0"/>
                  <a:cs typeface="Times New Roman" pitchFamily="18" charset="0"/>
                </a:rPr>
                <a:t>С</a:t>
              </a:r>
              <a:endParaRPr lang="ru-RU" sz="1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5" name="TextBox 114"/>
            <p:cNvSpPr txBox="1"/>
            <p:nvPr/>
          </p:nvSpPr>
          <p:spPr>
            <a:xfrm>
              <a:off x="2786050" y="3786190"/>
              <a:ext cx="570477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 err="1" smtClean="0">
                  <a:latin typeface="Times New Roman" pitchFamily="18" charset="0"/>
                  <a:cs typeface="Times New Roman" pitchFamily="18" charset="0"/>
                </a:rPr>
                <a:t>x,y,z</a:t>
              </a:r>
              <a:endParaRPr lang="ru-RU" sz="16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6" name="TextBox 115"/>
            <p:cNvSpPr txBox="1"/>
            <p:nvPr/>
          </p:nvSpPr>
          <p:spPr>
            <a:xfrm>
              <a:off x="7286644" y="3857628"/>
              <a:ext cx="85725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 err="1" smtClean="0">
                  <a:latin typeface="Times New Roman" pitchFamily="18" charset="0"/>
                  <a:cs typeface="Times New Roman" pitchFamily="18" charset="0"/>
                </a:rPr>
                <a:t>x´,y´,z</a:t>
              </a:r>
              <a:r>
                <a:rPr lang="en-US" sz="1600" dirty="0" smtClean="0">
                  <a:latin typeface="Times New Roman" pitchFamily="18" charset="0"/>
                  <a:cs typeface="Times New Roman" pitchFamily="18" charset="0"/>
                </a:rPr>
                <a:t>´</a:t>
              </a:r>
              <a:endParaRPr lang="ru-RU" sz="16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7" name="TextBox 116"/>
            <p:cNvSpPr txBox="1"/>
            <p:nvPr/>
          </p:nvSpPr>
          <p:spPr>
            <a:xfrm>
              <a:off x="2285984" y="3786190"/>
              <a:ext cx="35719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 smtClean="0">
                  <a:latin typeface="Times New Roman" pitchFamily="18" charset="0"/>
                  <a:cs typeface="Times New Roman" pitchFamily="18" charset="0"/>
                </a:rPr>
                <a:t>N</a:t>
              </a:r>
              <a:endParaRPr lang="ru-RU" sz="16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8" name="TextBox 117"/>
            <p:cNvSpPr txBox="1"/>
            <p:nvPr/>
          </p:nvSpPr>
          <p:spPr>
            <a:xfrm>
              <a:off x="6786578" y="3857628"/>
              <a:ext cx="42862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 smtClean="0">
                  <a:latin typeface="Times New Roman" pitchFamily="18" charset="0"/>
                  <a:cs typeface="Times New Roman" pitchFamily="18" charset="0"/>
                </a:rPr>
                <a:t>N</a:t>
              </a:r>
              <a:r>
                <a:rPr lang="ru-RU" sz="1600" dirty="0" smtClean="0">
                  <a:latin typeface="Times New Roman" pitchFamily="18" charset="0"/>
                  <a:cs typeface="Times New Roman" pitchFamily="18" charset="0"/>
                </a:rPr>
                <a:t>´</a:t>
              </a:r>
              <a:endParaRPr lang="ru-RU" sz="16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9" name="TextBox 118"/>
            <p:cNvSpPr txBox="1"/>
            <p:nvPr/>
          </p:nvSpPr>
          <p:spPr>
            <a:xfrm>
              <a:off x="7215206" y="2428868"/>
              <a:ext cx="42862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600" dirty="0" smtClean="0">
                  <a:latin typeface="Times New Roman" pitchFamily="18" charset="0"/>
                  <a:cs typeface="Times New Roman" pitchFamily="18" charset="0"/>
                </a:rPr>
                <a:t>А´</a:t>
              </a:r>
              <a:endParaRPr lang="ru-RU" sz="16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0" name="TextBox 119"/>
            <p:cNvSpPr txBox="1"/>
            <p:nvPr/>
          </p:nvSpPr>
          <p:spPr>
            <a:xfrm>
              <a:off x="8429652" y="4572008"/>
              <a:ext cx="42862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600" dirty="0" smtClean="0">
                  <a:latin typeface="Times New Roman" pitchFamily="18" charset="0"/>
                  <a:cs typeface="Times New Roman" pitchFamily="18" charset="0"/>
                </a:rPr>
                <a:t>В´</a:t>
              </a:r>
              <a:endParaRPr lang="ru-RU" sz="16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1" name="TextBox 120"/>
            <p:cNvSpPr txBox="1"/>
            <p:nvPr/>
          </p:nvSpPr>
          <p:spPr>
            <a:xfrm>
              <a:off x="5715008" y="4572008"/>
              <a:ext cx="42862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600" dirty="0" smtClean="0">
                  <a:latin typeface="Times New Roman" pitchFamily="18" charset="0"/>
                  <a:cs typeface="Times New Roman" pitchFamily="18" charset="0"/>
                </a:rPr>
                <a:t>С´</a:t>
              </a:r>
              <a:endParaRPr lang="ru-RU" sz="16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2" name="TextBox 121"/>
            <p:cNvSpPr txBox="1"/>
            <p:nvPr/>
          </p:nvSpPr>
          <p:spPr>
            <a:xfrm>
              <a:off x="2643174" y="2357430"/>
              <a:ext cx="42862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600" dirty="0" smtClean="0">
                  <a:latin typeface="Times New Roman" pitchFamily="18" charset="0"/>
                  <a:cs typeface="Times New Roman" pitchFamily="18" charset="0"/>
                </a:rPr>
                <a:t>А</a:t>
              </a:r>
              <a:endParaRPr lang="ru-RU" sz="16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3" name="TextBox 122"/>
            <p:cNvSpPr txBox="1"/>
            <p:nvPr/>
          </p:nvSpPr>
          <p:spPr>
            <a:xfrm>
              <a:off x="3857620" y="4500570"/>
              <a:ext cx="42862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600" dirty="0" smtClean="0">
                  <a:latin typeface="Times New Roman" pitchFamily="18" charset="0"/>
                  <a:cs typeface="Times New Roman" pitchFamily="18" charset="0"/>
                </a:rPr>
                <a:t>В</a:t>
              </a:r>
              <a:endParaRPr lang="ru-RU" sz="16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4" name="TextBox 123"/>
            <p:cNvSpPr txBox="1"/>
            <p:nvPr/>
          </p:nvSpPr>
          <p:spPr>
            <a:xfrm>
              <a:off x="1214414" y="4572008"/>
              <a:ext cx="42862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600" dirty="0" smtClean="0">
                  <a:latin typeface="Times New Roman" pitchFamily="18" charset="0"/>
                  <a:cs typeface="Times New Roman" pitchFamily="18" charset="0"/>
                </a:rPr>
                <a:t>С</a:t>
              </a:r>
              <a:endParaRPr lang="ru-RU" sz="16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5" name="TextBox 124"/>
            <p:cNvSpPr txBox="1"/>
            <p:nvPr/>
          </p:nvSpPr>
          <p:spPr>
            <a:xfrm>
              <a:off x="6287306" y="3285330"/>
              <a:ext cx="42511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 smtClean="0">
                  <a:latin typeface="Times New Roman" pitchFamily="18" charset="0"/>
                  <a:cs typeface="Times New Roman" pitchFamily="18" charset="0"/>
                </a:rPr>
                <a:t>U</a:t>
              </a:r>
              <a:r>
                <a:rPr lang="ru-RU" sz="1000" dirty="0" smtClean="0">
                  <a:latin typeface="Times New Roman" pitchFamily="18" charset="0"/>
                  <a:cs typeface="Times New Roman" pitchFamily="18" charset="0"/>
                </a:rPr>
                <a:t>А</a:t>
              </a:r>
              <a:endParaRPr lang="ru-RU" sz="1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6" name="TextBox 125"/>
            <p:cNvSpPr txBox="1"/>
            <p:nvPr/>
          </p:nvSpPr>
          <p:spPr>
            <a:xfrm>
              <a:off x="5143504" y="3357562"/>
              <a:ext cx="51007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 smtClean="0">
                  <a:latin typeface="Times New Roman" pitchFamily="18" charset="0"/>
                  <a:cs typeface="Times New Roman" pitchFamily="18" charset="0"/>
                </a:rPr>
                <a:t>U</a:t>
              </a:r>
              <a:r>
                <a:rPr lang="ru-RU" sz="1000" dirty="0" smtClean="0">
                  <a:latin typeface="Times New Roman" pitchFamily="18" charset="0"/>
                  <a:cs typeface="Times New Roman" pitchFamily="18" charset="0"/>
                </a:rPr>
                <a:t>АВ</a:t>
              </a:r>
              <a:endParaRPr lang="ru-RU" sz="1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8" name="TextBox 127"/>
            <p:cNvSpPr txBox="1"/>
            <p:nvPr/>
          </p:nvSpPr>
          <p:spPr>
            <a:xfrm>
              <a:off x="4857752" y="2143116"/>
              <a:ext cx="34657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 smtClean="0">
                  <a:latin typeface="Times New Roman" pitchFamily="18" charset="0"/>
                  <a:cs typeface="Times New Roman" pitchFamily="18" charset="0"/>
                </a:rPr>
                <a:t>I</a:t>
              </a:r>
              <a:r>
                <a:rPr lang="ru-RU" sz="1000" dirty="0" smtClean="0">
                  <a:latin typeface="Times New Roman" pitchFamily="18" charset="0"/>
                  <a:cs typeface="Times New Roman" pitchFamily="18" charset="0"/>
                </a:rPr>
                <a:t>А</a:t>
              </a:r>
              <a:endParaRPr lang="ru-RU" sz="1000" dirty="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130" name="Прямая со стрелкой 129"/>
            <p:cNvCxnSpPr/>
            <p:nvPr/>
          </p:nvCxnSpPr>
          <p:spPr>
            <a:xfrm>
              <a:off x="4572000" y="2500306"/>
              <a:ext cx="1000132" cy="158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1" name="TextBox 130"/>
            <p:cNvSpPr txBox="1"/>
            <p:nvPr/>
          </p:nvSpPr>
          <p:spPr>
            <a:xfrm>
              <a:off x="4286248" y="4714884"/>
              <a:ext cx="338554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 smtClean="0">
                  <a:latin typeface="Times New Roman" pitchFamily="18" charset="0"/>
                  <a:cs typeface="Times New Roman" pitchFamily="18" charset="0"/>
                </a:rPr>
                <a:t>I</a:t>
              </a:r>
              <a:r>
                <a:rPr lang="ru-RU" sz="1000" dirty="0">
                  <a:latin typeface="Times New Roman" pitchFamily="18" charset="0"/>
                  <a:cs typeface="Times New Roman" pitchFamily="18" charset="0"/>
                </a:rPr>
                <a:t>С</a:t>
              </a:r>
            </a:p>
          </p:txBody>
        </p:sp>
        <p:cxnSp>
          <p:nvCxnSpPr>
            <p:cNvPr id="132" name="Прямая со стрелкой 131"/>
            <p:cNvCxnSpPr/>
            <p:nvPr/>
          </p:nvCxnSpPr>
          <p:spPr>
            <a:xfrm>
              <a:off x="4000496" y="5072074"/>
              <a:ext cx="1000132" cy="158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3" name="TextBox 132"/>
            <p:cNvSpPr txBox="1"/>
            <p:nvPr/>
          </p:nvSpPr>
          <p:spPr>
            <a:xfrm>
              <a:off x="4357686" y="5286388"/>
              <a:ext cx="338554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 smtClean="0">
                  <a:latin typeface="Times New Roman" pitchFamily="18" charset="0"/>
                  <a:cs typeface="Times New Roman" pitchFamily="18" charset="0"/>
                </a:rPr>
                <a:t>I</a:t>
              </a:r>
              <a:r>
                <a:rPr lang="ru-RU" sz="1000" dirty="0">
                  <a:latin typeface="Times New Roman" pitchFamily="18" charset="0"/>
                  <a:cs typeface="Times New Roman" pitchFamily="18" charset="0"/>
                </a:rPr>
                <a:t>В</a:t>
              </a:r>
            </a:p>
          </p:txBody>
        </p:sp>
        <p:cxnSp>
          <p:nvCxnSpPr>
            <p:cNvPr id="134" name="Прямая со стрелкой 133"/>
            <p:cNvCxnSpPr/>
            <p:nvPr/>
          </p:nvCxnSpPr>
          <p:spPr>
            <a:xfrm>
              <a:off x="4071934" y="5643578"/>
              <a:ext cx="1000132" cy="158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TextBox 68"/>
            <p:cNvSpPr txBox="1"/>
            <p:nvPr/>
          </p:nvSpPr>
          <p:spPr>
            <a:xfrm>
              <a:off x="1180494" y="5541919"/>
              <a:ext cx="266553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ru-RU" sz="1600" dirty="0" smtClean="0">
                  <a:latin typeface="Times New Roman" pitchFamily="18" charset="0"/>
                  <a:cs typeface="Times New Roman" pitchFamily="18" charset="0"/>
                </a:rPr>
                <a:t>Обмотки источника</a:t>
              </a:r>
            </a:p>
            <a:p>
              <a:pPr algn="ctr"/>
              <a:r>
                <a:rPr lang="ru-RU" sz="1600" dirty="0" smtClean="0">
                  <a:latin typeface="Times New Roman" pitchFamily="18" charset="0"/>
                  <a:cs typeface="Times New Roman" pitchFamily="18" charset="0"/>
                </a:rPr>
                <a:t> (генератор, трансформатор)</a:t>
              </a:r>
              <a:endParaRPr lang="ru-RU" sz="16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7" name="TextBox 76"/>
            <p:cNvSpPr txBox="1"/>
            <p:nvPr/>
          </p:nvSpPr>
          <p:spPr>
            <a:xfrm>
              <a:off x="6560525" y="5788140"/>
              <a:ext cx="1662764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ru-RU" sz="1600" dirty="0" smtClean="0">
                  <a:latin typeface="Times New Roman" pitchFamily="18" charset="0"/>
                  <a:cs typeface="Times New Roman" pitchFamily="18" charset="0"/>
                </a:rPr>
                <a:t>Фазы приемника</a:t>
              </a:r>
              <a:endParaRPr lang="ru-RU" sz="16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9" name="TextBox 78"/>
            <p:cNvSpPr txBox="1"/>
            <p:nvPr/>
          </p:nvSpPr>
          <p:spPr>
            <a:xfrm>
              <a:off x="7346260" y="3258033"/>
              <a:ext cx="402674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 err="1">
                  <a:latin typeface="Times New Roman" pitchFamily="18" charset="0"/>
                  <a:cs typeface="Times New Roman" pitchFamily="18" charset="0"/>
                </a:rPr>
                <a:t>Z</a:t>
              </a:r>
              <a:r>
                <a:rPr lang="ru-RU" sz="1000" dirty="0" smtClean="0">
                  <a:latin typeface="Times New Roman" pitchFamily="18" charset="0"/>
                  <a:cs typeface="Times New Roman" pitchFamily="18" charset="0"/>
                </a:rPr>
                <a:t>А</a:t>
              </a:r>
              <a:endParaRPr lang="ru-RU" sz="1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8021952" y="4186797"/>
              <a:ext cx="39466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 smtClean="0">
                  <a:latin typeface="Times New Roman" pitchFamily="18" charset="0"/>
                  <a:cs typeface="Times New Roman" pitchFamily="18" charset="0"/>
                </a:rPr>
                <a:t>Z</a:t>
              </a:r>
              <a:r>
                <a:rPr lang="en-US" sz="1000" dirty="0" smtClean="0">
                  <a:latin typeface="Times New Roman" pitchFamily="18" charset="0"/>
                  <a:cs typeface="Times New Roman" pitchFamily="18" charset="0"/>
                </a:rPr>
                <a:t>B</a:t>
              </a:r>
              <a:endParaRPr lang="ru-RU" sz="1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6543828" y="4572008"/>
              <a:ext cx="39466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 smtClean="0">
                  <a:latin typeface="Times New Roman" pitchFamily="18" charset="0"/>
                  <a:cs typeface="Times New Roman" pitchFamily="18" charset="0"/>
                </a:rPr>
                <a:t>Z</a:t>
              </a:r>
              <a:r>
                <a:rPr lang="en-US" sz="1000" dirty="0">
                  <a:latin typeface="Times New Roman" pitchFamily="18" charset="0"/>
                  <a:cs typeface="Times New Roman" pitchFamily="18" charset="0"/>
                </a:rPr>
                <a:t>C</a:t>
              </a:r>
              <a:endParaRPr lang="ru-RU" sz="10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68" name="Прямоугольник 67"/>
          <p:cNvSpPr/>
          <p:nvPr/>
        </p:nvSpPr>
        <p:spPr>
          <a:xfrm>
            <a:off x="221521" y="4869160"/>
            <a:ext cx="892971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 рисунке  приняты следующие обозначения:</a:t>
            </a:r>
            <a:endParaRPr lang="ru-RU" sz="1100" dirty="0" smtClean="0"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1) А,В,С </a:t>
            </a:r>
            <a:r>
              <a:rPr lang="ru-RU" dirty="0" smtClean="0">
                <a:ea typeface="Calibri" pitchFamily="34" charset="0"/>
                <a:cs typeface="Times New Roman" pitchFamily="18" charset="0"/>
              </a:rPr>
              <a:t>–</a:t>
            </a:r>
            <a:r>
              <a:rPr lang="ru-RU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выводы начала обмоток источника (генератора или трансформатора);</a:t>
            </a:r>
            <a:endParaRPr lang="ru-RU" sz="1100" dirty="0" smtClean="0"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2) </a:t>
            </a:r>
            <a:r>
              <a:rPr lang="ru-RU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х,у</a:t>
            </a:r>
            <a:r>
              <a:rPr lang="ru-RU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</a:t>
            </a:r>
            <a:r>
              <a:rPr lang="en-US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</a:t>
            </a:r>
            <a:r>
              <a:rPr lang="ru-RU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dirty="0" smtClean="0">
                <a:ea typeface="Calibri" pitchFamily="34" charset="0"/>
                <a:cs typeface="Times New Roman" pitchFamily="18" charset="0"/>
              </a:rPr>
              <a:t>–</a:t>
            </a:r>
            <a:r>
              <a:rPr lang="ru-RU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выводы концов обмоток источника;</a:t>
            </a:r>
            <a:endParaRPr lang="ru-RU" sz="1100" dirty="0" smtClean="0"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3) А´,В´,С´- выводы начала фаз приемника;</a:t>
            </a:r>
            <a:endParaRPr lang="ru-RU" sz="1100" dirty="0" smtClean="0"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4) </a:t>
            </a:r>
            <a:r>
              <a:rPr lang="ru-RU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х´,у</a:t>
            </a:r>
            <a:r>
              <a:rPr lang="ru-RU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´,</a:t>
            </a:r>
            <a:r>
              <a:rPr lang="en-US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</a:t>
            </a:r>
            <a:r>
              <a:rPr lang="ru-RU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´ - выводы концов фаз приемника.</a:t>
            </a:r>
            <a:endParaRPr lang="ru-RU" sz="11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35357707"/>
              </p:ext>
            </p:extLst>
          </p:nvPr>
        </p:nvGraphicFramePr>
        <p:xfrm>
          <a:off x="7604060" y="860765"/>
          <a:ext cx="1344555" cy="62056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35" name="Equation" r:id="rId3" imgW="495085" imgH="228501" progId="Equation.DSMT4">
                  <p:embed/>
                </p:oleObj>
              </mc:Choice>
              <mc:Fallback>
                <p:oleObj name="Equation" r:id="rId3" imgW="495085" imgH="228501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04060" y="860765"/>
                        <a:ext cx="1344555" cy="62056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Rectangle 1"/>
          <p:cNvSpPr>
            <a:spLocks noChangeArrowheads="1"/>
          </p:cNvSpPr>
          <p:nvPr/>
        </p:nvSpPr>
        <p:spPr bwMode="auto">
          <a:xfrm>
            <a:off x="0" y="0"/>
            <a:ext cx="9144000" cy="68634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При соединении звездой концы обмоток источника (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х,у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) соединяются в общую точку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которая называется нейтральной точкой источника. Аналогично концы фаз приемника  (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х´,у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´,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´) соединяются в общую точку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´ , которая называется нейтральной точкой приемника.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Основными понятиями  для трехфазной  системы электрических цепей являются: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а)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Линейные провода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(АА´,ВВ´,СС´) - проводники, соединяющие начала обмоток источника с началом фаз приемника.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б)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Нулевой или нейтральный проводник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NN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´)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проводник соединяющий нейтральную точку источника с нейтральной точкой приемника.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в)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Линейный ток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ток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протекающий по линейному проводу.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г)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Фазный ток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ток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протекающий по фазе.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)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Линейное напряжение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U</a:t>
            </a:r>
            <a:r>
              <a:rPr kumimoji="0" lang="ru-RU" sz="20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АВ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U</a:t>
            </a:r>
            <a:r>
              <a:rPr kumimoji="0" lang="ru-RU" sz="20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ВС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U</a:t>
            </a:r>
            <a:r>
              <a:rPr kumimoji="0" lang="ru-RU" sz="20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)- разность потенциалов  между выводами  начал двух фаз или напряжение между каждой парой линейных проводов.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е)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Фазные напряжения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U</a:t>
            </a:r>
            <a:r>
              <a:rPr kumimoji="0" lang="ru-RU" sz="20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U</a:t>
            </a:r>
            <a:r>
              <a:rPr kumimoji="0" lang="ru-RU" sz="20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U</a:t>
            </a:r>
            <a:r>
              <a:rPr kumimoji="0" lang="ru-RU" sz="20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)- разность потенциалов между выводами начала и конца одной фазы или для схемы изображенной на рисунке 5.5 напряжение между линейным и нулевым проводом.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660757" y="4346531"/>
            <a:ext cx="1738686" cy="2020118"/>
            <a:chOff x="857224" y="4214818"/>
            <a:chExt cx="1738686" cy="2020118"/>
          </a:xfrm>
        </p:grpSpPr>
        <p:cxnSp>
          <p:nvCxnSpPr>
            <p:cNvPr id="3" name="Прямая со стрелкой 2"/>
            <p:cNvCxnSpPr/>
            <p:nvPr/>
          </p:nvCxnSpPr>
          <p:spPr>
            <a:xfrm>
              <a:off x="1214414" y="5286388"/>
              <a:ext cx="828000" cy="1588"/>
            </a:xfrm>
            <a:prstGeom prst="straightConnector1">
              <a:avLst/>
            </a:prstGeom>
            <a:ln w="127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TextBox 4"/>
            <p:cNvSpPr txBox="1"/>
            <p:nvPr/>
          </p:nvSpPr>
          <p:spPr>
            <a:xfrm>
              <a:off x="1571604" y="5500702"/>
              <a:ext cx="64294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400" dirty="0" smtClean="0">
                  <a:latin typeface="Times New Roman" pitchFamily="18" charset="0"/>
                  <a:cs typeface="Times New Roman" pitchFamily="18" charset="0"/>
                </a:rPr>
                <a:t>120°</a:t>
              </a:r>
              <a:endParaRPr lang="ru-RU" sz="1400" dirty="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6" name="Прямая со стрелкой 5"/>
            <p:cNvCxnSpPr/>
            <p:nvPr/>
          </p:nvCxnSpPr>
          <p:spPr>
            <a:xfrm rot="7200000">
              <a:off x="594789" y="5645717"/>
              <a:ext cx="828000" cy="0"/>
            </a:xfrm>
            <a:prstGeom prst="straightConnector1">
              <a:avLst/>
            </a:prstGeom>
            <a:ln w="127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Прямая со стрелкой 6"/>
            <p:cNvCxnSpPr/>
            <p:nvPr/>
          </p:nvCxnSpPr>
          <p:spPr>
            <a:xfrm rot="-7200000">
              <a:off x="578786" y="4930543"/>
              <a:ext cx="828000" cy="0"/>
            </a:xfrm>
            <a:prstGeom prst="straightConnector1">
              <a:avLst/>
            </a:prstGeom>
            <a:ln w="127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Box 8"/>
            <p:cNvSpPr txBox="1"/>
            <p:nvPr/>
          </p:nvSpPr>
          <p:spPr>
            <a:xfrm>
              <a:off x="857224" y="4214818"/>
              <a:ext cx="81304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>
                  <a:latin typeface="Times New Roman" pitchFamily="18" charset="0"/>
                  <a:cs typeface="Times New Roman" pitchFamily="18" charset="0"/>
                </a:rPr>
                <a:t>E</a:t>
              </a:r>
              <a:r>
                <a:rPr lang="en-US" sz="1000" dirty="0">
                  <a:latin typeface="Times New Roman" pitchFamily="18" charset="0"/>
                  <a:cs typeface="Times New Roman" pitchFamily="18" charset="0"/>
                </a:rPr>
                <a:t>C</a:t>
              </a:r>
              <a:r>
                <a:rPr lang="en-US" sz="10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1400" dirty="0" smtClean="0">
                  <a:latin typeface="Times New Roman" pitchFamily="18" charset="0"/>
                  <a:cs typeface="Times New Roman" pitchFamily="18" charset="0"/>
                </a:rPr>
                <a:t>=</a:t>
              </a:r>
              <a:r>
                <a:rPr lang="en-US" dirty="0" smtClean="0">
                  <a:latin typeface="Times New Roman" pitchFamily="18" charset="0"/>
                  <a:cs typeface="Times New Roman" pitchFamily="18" charset="0"/>
                </a:rPr>
                <a:t>U</a:t>
              </a:r>
              <a:r>
                <a:rPr lang="ru-RU" sz="1200" dirty="0" smtClean="0">
                  <a:latin typeface="Times New Roman" pitchFamily="18" charset="0"/>
                  <a:cs typeface="Times New Roman" pitchFamily="18" charset="0"/>
                </a:rPr>
                <a:t>С</a:t>
              </a:r>
              <a:endParaRPr lang="ru-RU" sz="12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285852" y="4643446"/>
              <a:ext cx="64294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400" dirty="0" smtClean="0">
                  <a:latin typeface="Times New Roman" pitchFamily="18" charset="0"/>
                  <a:cs typeface="Times New Roman" pitchFamily="18" charset="0"/>
                </a:rPr>
                <a:t>120°</a:t>
              </a:r>
              <a:endParaRPr lang="ru-RU" sz="14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" name="Дуга 10"/>
            <p:cNvSpPr/>
            <p:nvPr/>
          </p:nvSpPr>
          <p:spPr>
            <a:xfrm>
              <a:off x="928662" y="4929198"/>
              <a:ext cx="714380" cy="771524"/>
            </a:xfrm>
            <a:prstGeom prst="arc">
              <a:avLst>
                <a:gd name="adj1" fmla="val 13892824"/>
                <a:gd name="adj2" fmla="val 21423503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Дуга 11"/>
            <p:cNvSpPr/>
            <p:nvPr/>
          </p:nvSpPr>
          <p:spPr>
            <a:xfrm flipV="1">
              <a:off x="857224" y="4857760"/>
              <a:ext cx="928694" cy="857256"/>
            </a:xfrm>
            <a:prstGeom prst="arc">
              <a:avLst>
                <a:gd name="adj1" fmla="val 13607841"/>
                <a:gd name="adj2" fmla="val 21345400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6" name="TextBox 85"/>
            <p:cNvSpPr txBox="1"/>
            <p:nvPr/>
          </p:nvSpPr>
          <p:spPr>
            <a:xfrm>
              <a:off x="1766837" y="4966559"/>
              <a:ext cx="82907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>
                  <a:latin typeface="Times New Roman" pitchFamily="18" charset="0"/>
                  <a:cs typeface="Times New Roman" pitchFamily="18" charset="0"/>
                </a:rPr>
                <a:t>E</a:t>
              </a:r>
              <a:r>
                <a:rPr lang="ru-RU" sz="1000" dirty="0">
                  <a:latin typeface="Times New Roman" pitchFamily="18" charset="0"/>
                  <a:cs typeface="Times New Roman" pitchFamily="18" charset="0"/>
                </a:rPr>
                <a:t>А</a:t>
              </a:r>
              <a:r>
                <a:rPr lang="en-US" sz="10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1400" dirty="0" smtClean="0">
                  <a:latin typeface="Times New Roman" pitchFamily="18" charset="0"/>
                  <a:cs typeface="Times New Roman" pitchFamily="18" charset="0"/>
                </a:rPr>
                <a:t>=</a:t>
              </a:r>
              <a:r>
                <a:rPr lang="en-US" dirty="0" smtClean="0">
                  <a:latin typeface="Times New Roman" pitchFamily="18" charset="0"/>
                  <a:cs typeface="Times New Roman" pitchFamily="18" charset="0"/>
                </a:rPr>
                <a:t>U</a:t>
              </a:r>
              <a:r>
                <a:rPr lang="ru-RU" sz="1200" dirty="0">
                  <a:latin typeface="Times New Roman" pitchFamily="18" charset="0"/>
                  <a:cs typeface="Times New Roman" pitchFamily="18" charset="0"/>
                </a:rPr>
                <a:t>А</a:t>
              </a:r>
            </a:p>
          </p:txBody>
        </p:sp>
        <p:sp>
          <p:nvSpPr>
            <p:cNvPr id="87" name="TextBox 86"/>
            <p:cNvSpPr txBox="1"/>
            <p:nvPr/>
          </p:nvSpPr>
          <p:spPr>
            <a:xfrm>
              <a:off x="928662" y="5865604"/>
              <a:ext cx="81304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>
                  <a:latin typeface="Times New Roman" pitchFamily="18" charset="0"/>
                  <a:cs typeface="Times New Roman" pitchFamily="18" charset="0"/>
                </a:rPr>
                <a:t>E</a:t>
              </a:r>
              <a:r>
                <a:rPr lang="ru-RU" sz="1000" dirty="0" smtClean="0">
                  <a:latin typeface="Times New Roman" pitchFamily="18" charset="0"/>
                  <a:cs typeface="Times New Roman" pitchFamily="18" charset="0"/>
                </a:rPr>
                <a:t>С</a:t>
              </a:r>
              <a:r>
                <a:rPr lang="en-US" sz="10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1400" dirty="0" smtClean="0">
                  <a:latin typeface="Times New Roman" pitchFamily="18" charset="0"/>
                  <a:cs typeface="Times New Roman" pitchFamily="18" charset="0"/>
                </a:rPr>
                <a:t>=</a:t>
              </a:r>
              <a:r>
                <a:rPr lang="en-US" dirty="0" smtClean="0">
                  <a:latin typeface="Times New Roman" pitchFamily="18" charset="0"/>
                  <a:cs typeface="Times New Roman" pitchFamily="18" charset="0"/>
                </a:rPr>
                <a:t>U</a:t>
              </a:r>
              <a:r>
                <a:rPr lang="ru-RU" sz="1200" dirty="0" smtClean="0">
                  <a:latin typeface="Times New Roman" pitchFamily="18" charset="0"/>
                  <a:cs typeface="Times New Roman" pitchFamily="18" charset="0"/>
                </a:rPr>
                <a:t>С</a:t>
              </a:r>
              <a:endParaRPr lang="ru-RU" sz="1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13" name="Прямоугольник 12"/>
          <p:cNvSpPr/>
          <p:nvPr/>
        </p:nvSpPr>
        <p:spPr>
          <a:xfrm>
            <a:off x="4604598" y="-6119"/>
            <a:ext cx="4431897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/>
              <a:t>В обмотках источника индуцируются ЭДС с одинаковой амплитудой и частотой и сдвинутых на 120°. Напряжение на выводах источника отличается от ЭДС на величину падения напряжения на внутреннем сопротивлении источника. Если внутренним сопротивлением пренебречь, тогда напряжение на выводах обмоток источника и ЭДС наводимое в обмотке будут равны. </a:t>
            </a:r>
          </a:p>
        </p:txBody>
      </p:sp>
      <p:grpSp>
        <p:nvGrpSpPr>
          <p:cNvPr id="89" name="Группа 88"/>
          <p:cNvGrpSpPr/>
          <p:nvPr/>
        </p:nvGrpSpPr>
        <p:grpSpPr>
          <a:xfrm>
            <a:off x="212824" y="91236"/>
            <a:ext cx="4218048" cy="3724665"/>
            <a:chOff x="777743" y="2606877"/>
            <a:chExt cx="4473086" cy="4017053"/>
          </a:xfrm>
        </p:grpSpPr>
        <p:sp>
          <p:nvSpPr>
            <p:cNvPr id="15" name="Арка 14"/>
            <p:cNvSpPr/>
            <p:nvPr/>
          </p:nvSpPr>
          <p:spPr>
            <a:xfrm rot="5400000">
              <a:off x="2240423" y="3640484"/>
              <a:ext cx="180000" cy="180000"/>
            </a:xfrm>
            <a:prstGeom prst="blockArc">
              <a:avLst>
                <a:gd name="adj1" fmla="val 10800000"/>
                <a:gd name="adj2" fmla="val 303482"/>
                <a:gd name="adj3" fmla="val 0"/>
              </a:avLst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16" name="Прямая соединительная линия 15"/>
            <p:cNvCxnSpPr>
              <a:stCxn id="15" idx="0"/>
            </p:cNvCxnSpPr>
            <p:nvPr/>
          </p:nvCxnSpPr>
          <p:spPr>
            <a:xfrm rot="10800000">
              <a:off x="2330423" y="3211856"/>
              <a:ext cx="0" cy="42862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Арка 16"/>
            <p:cNvSpPr/>
            <p:nvPr/>
          </p:nvSpPr>
          <p:spPr>
            <a:xfrm rot="5400000">
              <a:off x="2240423" y="3827236"/>
              <a:ext cx="180000" cy="180000"/>
            </a:xfrm>
            <a:prstGeom prst="blockArc">
              <a:avLst>
                <a:gd name="adj1" fmla="val 10800000"/>
                <a:gd name="adj2" fmla="val 303482"/>
                <a:gd name="adj3" fmla="val 0"/>
              </a:avLst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8" name="Арка 17"/>
            <p:cNvSpPr/>
            <p:nvPr/>
          </p:nvSpPr>
          <p:spPr>
            <a:xfrm rot="5400000">
              <a:off x="2240423" y="4007236"/>
              <a:ext cx="180000" cy="180000"/>
            </a:xfrm>
            <a:prstGeom prst="blockArc">
              <a:avLst>
                <a:gd name="adj1" fmla="val 10800000"/>
                <a:gd name="adj2" fmla="val 303482"/>
                <a:gd name="adj3" fmla="val 0"/>
              </a:avLst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19" name="Прямая соединительная линия 18"/>
            <p:cNvCxnSpPr/>
            <p:nvPr/>
          </p:nvCxnSpPr>
          <p:spPr>
            <a:xfrm rot="5400000">
              <a:off x="2081249" y="4413750"/>
              <a:ext cx="453732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Прямая соединительная линия 19"/>
            <p:cNvCxnSpPr>
              <a:stCxn id="83" idx="1"/>
            </p:cNvCxnSpPr>
            <p:nvPr/>
          </p:nvCxnSpPr>
          <p:spPr>
            <a:xfrm rot="5400000" flipH="1" flipV="1">
              <a:off x="2019465" y="4564978"/>
              <a:ext cx="194923" cy="34620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1" name="Группа 20"/>
            <p:cNvGrpSpPr/>
            <p:nvPr/>
          </p:nvGrpSpPr>
          <p:grpSpPr>
            <a:xfrm rot="10800000">
              <a:off x="1454605" y="4783492"/>
              <a:ext cx="497616" cy="363376"/>
              <a:chOff x="1867910" y="4319199"/>
              <a:chExt cx="497616" cy="363376"/>
            </a:xfrm>
          </p:grpSpPr>
          <p:sp>
            <p:nvSpPr>
              <p:cNvPr id="81" name="Арка 80"/>
              <p:cNvSpPr/>
              <p:nvPr/>
            </p:nvSpPr>
            <p:spPr>
              <a:xfrm rot="9000000">
                <a:off x="2185526" y="4319199"/>
                <a:ext cx="180000" cy="180000"/>
              </a:xfrm>
              <a:prstGeom prst="blockArc">
                <a:avLst>
                  <a:gd name="adj1" fmla="val 10800000"/>
                  <a:gd name="adj2" fmla="val 303482"/>
                  <a:gd name="adj3" fmla="val 0"/>
                </a:avLst>
              </a:prstGeom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60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82" name="Арка 81"/>
              <p:cNvSpPr/>
              <p:nvPr/>
            </p:nvSpPr>
            <p:spPr>
              <a:xfrm rot="9000000">
                <a:off x="2023794" y="4412575"/>
                <a:ext cx="180000" cy="180000"/>
              </a:xfrm>
              <a:prstGeom prst="blockArc">
                <a:avLst>
                  <a:gd name="adj1" fmla="val 10800000"/>
                  <a:gd name="adj2" fmla="val 303482"/>
                  <a:gd name="adj3" fmla="val 0"/>
                </a:avLst>
              </a:prstGeom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60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83" name="Арка 82"/>
              <p:cNvSpPr/>
              <p:nvPr/>
            </p:nvSpPr>
            <p:spPr>
              <a:xfrm rot="9000000">
                <a:off x="1867910" y="4502575"/>
                <a:ext cx="180000" cy="180000"/>
              </a:xfrm>
              <a:prstGeom prst="blockArc">
                <a:avLst>
                  <a:gd name="adj1" fmla="val 10800000"/>
                  <a:gd name="adj2" fmla="val 303482"/>
                  <a:gd name="adj3" fmla="val 0"/>
                </a:avLst>
              </a:prstGeom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60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cxnSp>
          <p:nvCxnSpPr>
            <p:cNvPr id="22" name="Прямая соединительная линия 21"/>
            <p:cNvCxnSpPr/>
            <p:nvPr/>
          </p:nvCxnSpPr>
          <p:spPr>
            <a:xfrm rot="9000000">
              <a:off x="1043029" y="5228749"/>
              <a:ext cx="453732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Арка 22"/>
            <p:cNvSpPr/>
            <p:nvPr/>
          </p:nvSpPr>
          <p:spPr>
            <a:xfrm rot="1800000">
              <a:off x="2667723" y="4767740"/>
              <a:ext cx="180000" cy="180000"/>
            </a:xfrm>
            <a:prstGeom prst="blockArc">
              <a:avLst>
                <a:gd name="adj1" fmla="val 10800000"/>
                <a:gd name="adj2" fmla="val 303482"/>
                <a:gd name="adj3" fmla="val 0"/>
              </a:avLst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24" name="Прямая соединительная линия 23"/>
            <p:cNvCxnSpPr>
              <a:stCxn id="23" idx="0"/>
              <a:endCxn id="28" idx="6"/>
            </p:cNvCxnSpPr>
            <p:nvPr/>
          </p:nvCxnSpPr>
          <p:spPr>
            <a:xfrm rot="5400000" flipH="1">
              <a:off x="2418763" y="4551722"/>
              <a:ext cx="175504" cy="346532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Арка 24"/>
            <p:cNvSpPr/>
            <p:nvPr/>
          </p:nvSpPr>
          <p:spPr>
            <a:xfrm rot="1800000">
              <a:off x="2829455" y="4861116"/>
              <a:ext cx="180000" cy="180000"/>
            </a:xfrm>
            <a:prstGeom prst="blockArc">
              <a:avLst>
                <a:gd name="adj1" fmla="val 10800000"/>
                <a:gd name="adj2" fmla="val 303482"/>
                <a:gd name="adj3" fmla="val 0"/>
              </a:avLst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6" name="Арка 25"/>
            <p:cNvSpPr/>
            <p:nvPr/>
          </p:nvSpPr>
          <p:spPr>
            <a:xfrm rot="1800000">
              <a:off x="2985339" y="4951116"/>
              <a:ext cx="180000" cy="180000"/>
            </a:xfrm>
            <a:prstGeom prst="blockArc">
              <a:avLst>
                <a:gd name="adj1" fmla="val 10800000"/>
                <a:gd name="adj2" fmla="val 303482"/>
                <a:gd name="adj3" fmla="val 0"/>
              </a:avLst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27" name="Прямая соединительная линия 26"/>
            <p:cNvCxnSpPr/>
            <p:nvPr/>
          </p:nvCxnSpPr>
          <p:spPr>
            <a:xfrm rot="1800000">
              <a:off x="3111429" y="5218692"/>
              <a:ext cx="453732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Блок-схема: узел 27"/>
            <p:cNvSpPr/>
            <p:nvPr/>
          </p:nvSpPr>
          <p:spPr>
            <a:xfrm>
              <a:off x="2261249" y="4601236"/>
              <a:ext cx="72000" cy="72000"/>
            </a:xfrm>
            <a:prstGeom prst="flowChartConnector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30" name="Прямая соединительная линия 29"/>
            <p:cNvCxnSpPr/>
            <p:nvPr/>
          </p:nvCxnSpPr>
          <p:spPr>
            <a:xfrm flipV="1">
              <a:off x="2311861" y="3193220"/>
              <a:ext cx="2489710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Блок-схема: узел 30"/>
            <p:cNvSpPr/>
            <p:nvPr/>
          </p:nvSpPr>
          <p:spPr>
            <a:xfrm>
              <a:off x="2297249" y="3161236"/>
              <a:ext cx="72000" cy="72000"/>
            </a:xfrm>
            <a:prstGeom prst="flowChartConnector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32" name="Прямая соединительная линия 31"/>
            <p:cNvCxnSpPr>
              <a:stCxn id="28" idx="6"/>
            </p:cNvCxnSpPr>
            <p:nvPr/>
          </p:nvCxnSpPr>
          <p:spPr>
            <a:xfrm>
              <a:off x="2333249" y="4637236"/>
              <a:ext cx="2121752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Прямая со стрелкой 34"/>
            <p:cNvCxnSpPr/>
            <p:nvPr/>
          </p:nvCxnSpPr>
          <p:spPr>
            <a:xfrm rot="5400000" flipH="1" flipV="1">
              <a:off x="2276936" y="3889723"/>
              <a:ext cx="500066" cy="1588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Прямая со стрелкой 35"/>
            <p:cNvCxnSpPr/>
            <p:nvPr/>
          </p:nvCxnSpPr>
          <p:spPr>
            <a:xfrm>
              <a:off x="2526175" y="4854930"/>
              <a:ext cx="642942" cy="428628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Прямая со стрелкой 36"/>
            <p:cNvCxnSpPr/>
            <p:nvPr/>
          </p:nvCxnSpPr>
          <p:spPr>
            <a:xfrm rot="10800000" flipV="1">
              <a:off x="1454605" y="4854930"/>
              <a:ext cx="642942" cy="35719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Прямая соединительная линия 44"/>
            <p:cNvCxnSpPr/>
            <p:nvPr/>
          </p:nvCxnSpPr>
          <p:spPr>
            <a:xfrm rot="5400000">
              <a:off x="3097679" y="5783624"/>
              <a:ext cx="857256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Блок-схема: узел 45"/>
            <p:cNvSpPr/>
            <p:nvPr/>
          </p:nvSpPr>
          <p:spPr>
            <a:xfrm>
              <a:off x="3485249" y="5321236"/>
              <a:ext cx="72000" cy="72000"/>
            </a:xfrm>
            <a:prstGeom prst="flowChartConnector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47" name="Прямая соединительная линия 46"/>
            <p:cNvCxnSpPr/>
            <p:nvPr/>
          </p:nvCxnSpPr>
          <p:spPr>
            <a:xfrm>
              <a:off x="3526307" y="6212252"/>
              <a:ext cx="1216034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Прямая соединительная линия 48"/>
            <p:cNvCxnSpPr/>
            <p:nvPr/>
          </p:nvCxnSpPr>
          <p:spPr>
            <a:xfrm rot="5400000">
              <a:off x="918820" y="5533591"/>
              <a:ext cx="357190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Блок-схема: узел 49"/>
            <p:cNvSpPr/>
            <p:nvPr/>
          </p:nvSpPr>
          <p:spPr>
            <a:xfrm>
              <a:off x="1056357" y="5321236"/>
              <a:ext cx="72000" cy="72000"/>
            </a:xfrm>
            <a:prstGeom prst="flowChartConnector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51" name="Прямая соединительная линия 50"/>
            <p:cNvCxnSpPr/>
            <p:nvPr/>
          </p:nvCxnSpPr>
          <p:spPr>
            <a:xfrm>
              <a:off x="1097415" y="5712186"/>
              <a:ext cx="3704156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Прямая со стрелкой 52"/>
            <p:cNvCxnSpPr/>
            <p:nvPr/>
          </p:nvCxnSpPr>
          <p:spPr>
            <a:xfrm rot="5400000">
              <a:off x="2769595" y="3910822"/>
              <a:ext cx="1428760" cy="1588"/>
            </a:xfrm>
            <a:prstGeom prst="straightConnector1">
              <a:avLst/>
            </a:prstGeom>
            <a:ln w="12700"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Прямая со стрелкой 53"/>
            <p:cNvCxnSpPr/>
            <p:nvPr/>
          </p:nvCxnSpPr>
          <p:spPr>
            <a:xfrm rot="5400000">
              <a:off x="3491382" y="4461227"/>
              <a:ext cx="2500330" cy="1588"/>
            </a:xfrm>
            <a:prstGeom prst="straightConnector1">
              <a:avLst/>
            </a:prstGeom>
            <a:ln w="12700"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5" name="TextBox 54"/>
            <p:cNvSpPr txBox="1"/>
            <p:nvPr/>
          </p:nvSpPr>
          <p:spPr>
            <a:xfrm>
              <a:off x="2526175" y="3783360"/>
              <a:ext cx="36901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600" dirty="0" err="1" smtClean="0">
                  <a:latin typeface="Times New Roman" pitchFamily="18" charset="0"/>
                  <a:cs typeface="Times New Roman" pitchFamily="18" charset="0"/>
                </a:rPr>
                <a:t>е</a:t>
              </a:r>
              <a:r>
                <a:rPr lang="ru-RU" sz="1000" dirty="0" err="1" smtClean="0">
                  <a:latin typeface="Times New Roman" pitchFamily="18" charset="0"/>
                  <a:cs typeface="Times New Roman" pitchFamily="18" charset="0"/>
                </a:rPr>
                <a:t>А</a:t>
              </a:r>
              <a:endParaRPr lang="ru-RU" sz="1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2597613" y="4997806"/>
              <a:ext cx="36099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600" dirty="0" err="1" smtClean="0">
                  <a:latin typeface="Times New Roman" pitchFamily="18" charset="0"/>
                  <a:cs typeface="Times New Roman" pitchFamily="18" charset="0"/>
                </a:rPr>
                <a:t>е</a:t>
              </a:r>
              <a:r>
                <a:rPr lang="ru-RU" sz="1000" dirty="0" err="1" smtClean="0">
                  <a:latin typeface="Times New Roman" pitchFamily="18" charset="0"/>
                  <a:cs typeface="Times New Roman" pitchFamily="18" charset="0"/>
                </a:rPr>
                <a:t>В</a:t>
              </a:r>
              <a:endParaRPr lang="ru-RU" sz="1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1740357" y="4997806"/>
              <a:ext cx="36099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600" dirty="0" err="1" smtClean="0">
                  <a:latin typeface="Times New Roman" pitchFamily="18" charset="0"/>
                  <a:cs typeface="Times New Roman" pitchFamily="18" charset="0"/>
                </a:rPr>
                <a:t>е</a:t>
              </a:r>
              <a:r>
                <a:rPr lang="ru-RU" sz="1000" dirty="0" err="1" smtClean="0">
                  <a:latin typeface="Times New Roman" pitchFamily="18" charset="0"/>
                  <a:cs typeface="Times New Roman" pitchFamily="18" charset="0"/>
                </a:rPr>
                <a:t>С</a:t>
              </a:r>
              <a:endParaRPr lang="ru-RU" sz="1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2383299" y="4283426"/>
              <a:ext cx="570477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 err="1" smtClean="0">
                  <a:latin typeface="Times New Roman" pitchFamily="18" charset="0"/>
                  <a:cs typeface="Times New Roman" pitchFamily="18" charset="0"/>
                </a:rPr>
                <a:t>x,y,z</a:t>
              </a:r>
              <a:endParaRPr lang="ru-RU" sz="16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1883233" y="4283426"/>
              <a:ext cx="35719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 smtClean="0">
                  <a:latin typeface="Times New Roman" pitchFamily="18" charset="0"/>
                  <a:cs typeface="Times New Roman" pitchFamily="18" charset="0"/>
                </a:rPr>
                <a:t>N</a:t>
              </a:r>
              <a:endParaRPr lang="ru-RU" sz="16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2240423" y="2854666"/>
              <a:ext cx="42862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600" dirty="0" smtClean="0">
                  <a:latin typeface="Times New Roman" pitchFamily="18" charset="0"/>
                  <a:cs typeface="Times New Roman" pitchFamily="18" charset="0"/>
                </a:rPr>
                <a:t>А</a:t>
              </a:r>
              <a:endParaRPr lang="ru-RU" sz="16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3454869" y="4997806"/>
              <a:ext cx="42862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600" dirty="0" smtClean="0">
                  <a:latin typeface="Times New Roman" pitchFamily="18" charset="0"/>
                  <a:cs typeface="Times New Roman" pitchFamily="18" charset="0"/>
                </a:rPr>
                <a:t>В</a:t>
              </a:r>
              <a:endParaRPr lang="ru-RU" sz="16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811663" y="5069244"/>
              <a:ext cx="42862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600" dirty="0" smtClean="0">
                  <a:latin typeface="Times New Roman" pitchFamily="18" charset="0"/>
                  <a:cs typeface="Times New Roman" pitchFamily="18" charset="0"/>
                </a:rPr>
                <a:t>С</a:t>
              </a:r>
              <a:endParaRPr lang="ru-RU" sz="16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3701604" y="3685521"/>
              <a:ext cx="42511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 smtClean="0">
                  <a:latin typeface="Times New Roman" pitchFamily="18" charset="0"/>
                  <a:cs typeface="Times New Roman" pitchFamily="18" charset="0"/>
                </a:rPr>
                <a:t>U</a:t>
              </a:r>
              <a:r>
                <a:rPr lang="ru-RU" sz="1000" dirty="0" smtClean="0">
                  <a:latin typeface="Times New Roman" pitchFamily="18" charset="0"/>
                  <a:cs typeface="Times New Roman" pitchFamily="18" charset="0"/>
                </a:rPr>
                <a:t>А</a:t>
              </a:r>
              <a:endParaRPr lang="ru-RU" sz="1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4740753" y="3854798"/>
              <a:ext cx="51007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 smtClean="0">
                  <a:latin typeface="Times New Roman" pitchFamily="18" charset="0"/>
                  <a:cs typeface="Times New Roman" pitchFamily="18" charset="0"/>
                </a:rPr>
                <a:t>U</a:t>
              </a:r>
              <a:r>
                <a:rPr lang="ru-RU" sz="1000" dirty="0" smtClean="0">
                  <a:latin typeface="Times New Roman" pitchFamily="18" charset="0"/>
                  <a:cs typeface="Times New Roman" pitchFamily="18" charset="0"/>
                </a:rPr>
                <a:t>АВ</a:t>
              </a:r>
              <a:endParaRPr lang="ru-RU" sz="1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3351882" y="2606877"/>
              <a:ext cx="34657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 smtClean="0">
                  <a:latin typeface="Times New Roman" pitchFamily="18" charset="0"/>
                  <a:cs typeface="Times New Roman" pitchFamily="18" charset="0"/>
                </a:rPr>
                <a:t>I</a:t>
              </a:r>
              <a:r>
                <a:rPr lang="ru-RU" sz="1000" dirty="0" smtClean="0">
                  <a:latin typeface="Times New Roman" pitchFamily="18" charset="0"/>
                  <a:cs typeface="Times New Roman" pitchFamily="18" charset="0"/>
                </a:rPr>
                <a:t>А</a:t>
              </a:r>
              <a:endParaRPr lang="ru-RU" sz="1000" dirty="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71" name="Прямая со стрелкой 70"/>
            <p:cNvCxnSpPr/>
            <p:nvPr/>
          </p:nvCxnSpPr>
          <p:spPr>
            <a:xfrm>
              <a:off x="3021183" y="3002303"/>
              <a:ext cx="1000132" cy="158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TextBox 71"/>
            <p:cNvSpPr txBox="1"/>
            <p:nvPr/>
          </p:nvSpPr>
          <p:spPr>
            <a:xfrm>
              <a:off x="3883497" y="5212120"/>
              <a:ext cx="338554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 smtClean="0">
                  <a:latin typeface="Times New Roman" pitchFamily="18" charset="0"/>
                  <a:cs typeface="Times New Roman" pitchFamily="18" charset="0"/>
                </a:rPr>
                <a:t>I</a:t>
              </a:r>
              <a:r>
                <a:rPr lang="ru-RU" sz="1000" dirty="0">
                  <a:latin typeface="Times New Roman" pitchFamily="18" charset="0"/>
                  <a:cs typeface="Times New Roman" pitchFamily="18" charset="0"/>
                </a:rPr>
                <a:t>С</a:t>
              </a:r>
            </a:p>
          </p:txBody>
        </p:sp>
        <p:cxnSp>
          <p:nvCxnSpPr>
            <p:cNvPr id="73" name="Прямая со стрелкой 72"/>
            <p:cNvCxnSpPr/>
            <p:nvPr/>
          </p:nvCxnSpPr>
          <p:spPr>
            <a:xfrm>
              <a:off x="3597745" y="5569310"/>
              <a:ext cx="1000132" cy="158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TextBox 73"/>
            <p:cNvSpPr txBox="1"/>
            <p:nvPr/>
          </p:nvSpPr>
          <p:spPr>
            <a:xfrm>
              <a:off x="3954935" y="5783624"/>
              <a:ext cx="338554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 smtClean="0">
                  <a:latin typeface="Times New Roman" pitchFamily="18" charset="0"/>
                  <a:cs typeface="Times New Roman" pitchFamily="18" charset="0"/>
                </a:rPr>
                <a:t>I</a:t>
              </a:r>
              <a:r>
                <a:rPr lang="ru-RU" sz="1000" dirty="0">
                  <a:latin typeface="Times New Roman" pitchFamily="18" charset="0"/>
                  <a:cs typeface="Times New Roman" pitchFamily="18" charset="0"/>
                </a:rPr>
                <a:t>В</a:t>
              </a:r>
            </a:p>
          </p:txBody>
        </p:sp>
        <p:cxnSp>
          <p:nvCxnSpPr>
            <p:cNvPr id="75" name="Прямая со стрелкой 74"/>
            <p:cNvCxnSpPr/>
            <p:nvPr/>
          </p:nvCxnSpPr>
          <p:spPr>
            <a:xfrm>
              <a:off x="3669183" y="6140814"/>
              <a:ext cx="1000132" cy="158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6" name="TextBox 75"/>
            <p:cNvSpPr txBox="1"/>
            <p:nvPr/>
          </p:nvSpPr>
          <p:spPr>
            <a:xfrm>
              <a:off x="777743" y="6039155"/>
              <a:ext cx="266553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ru-RU" sz="1600" dirty="0" smtClean="0">
                  <a:latin typeface="Times New Roman" pitchFamily="18" charset="0"/>
                  <a:cs typeface="Times New Roman" pitchFamily="18" charset="0"/>
                </a:rPr>
                <a:t>Обмотки источника</a:t>
              </a:r>
            </a:p>
            <a:p>
              <a:pPr algn="ctr"/>
              <a:r>
                <a:rPr lang="ru-RU" sz="1600" dirty="0" smtClean="0">
                  <a:latin typeface="Times New Roman" pitchFamily="18" charset="0"/>
                  <a:cs typeface="Times New Roman" pitchFamily="18" charset="0"/>
                </a:rPr>
                <a:t> (генератор, трансформатор)</a:t>
              </a:r>
              <a:endParaRPr lang="ru-RU" sz="16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aphicFrame>
        <p:nvGraphicFramePr>
          <p:cNvPr id="90" name="Объект 8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5480974"/>
              </p:ext>
            </p:extLst>
          </p:nvPr>
        </p:nvGraphicFramePr>
        <p:xfrm>
          <a:off x="4742633" y="1903351"/>
          <a:ext cx="2232248" cy="597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53" name="Equation" r:id="rId3" imgW="901440" imgH="241200" progId="Equation.DSMT4">
                  <p:embed/>
                </p:oleObj>
              </mc:Choice>
              <mc:Fallback>
                <p:oleObj name="Equation" r:id="rId3" imgW="901440" imgH="241200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42633" y="1903351"/>
                        <a:ext cx="2232248" cy="5973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1" name="Объект 9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67854734"/>
              </p:ext>
            </p:extLst>
          </p:nvPr>
        </p:nvGraphicFramePr>
        <p:xfrm>
          <a:off x="4807816" y="2540286"/>
          <a:ext cx="2030870" cy="514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54" name="Equation" r:id="rId5" imgW="952200" imgH="241200" progId="Equation.DSMT4">
                  <p:embed/>
                </p:oleObj>
              </mc:Choice>
              <mc:Fallback>
                <p:oleObj name="Equation" r:id="rId5" imgW="952200" imgH="241200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07816" y="2540286"/>
                        <a:ext cx="2030870" cy="5144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3" name="Объект 9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52765847"/>
              </p:ext>
            </p:extLst>
          </p:nvPr>
        </p:nvGraphicFramePr>
        <p:xfrm>
          <a:off x="4764946" y="3191533"/>
          <a:ext cx="2188428" cy="52549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55" name="Equation" r:id="rId7" imgW="1002960" imgH="241200" progId="Equation.DSMT4">
                  <p:embed/>
                </p:oleObj>
              </mc:Choice>
              <mc:Fallback>
                <p:oleObj name="Equation" r:id="rId7" imgW="1002960" imgH="241200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64946" y="3191533"/>
                        <a:ext cx="2188428" cy="52549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94" name="Группа 93"/>
          <p:cNvGrpSpPr/>
          <p:nvPr/>
        </p:nvGrpSpPr>
        <p:grpSpPr>
          <a:xfrm rot="16200000">
            <a:off x="3030698" y="4050076"/>
            <a:ext cx="1730508" cy="2390431"/>
            <a:chOff x="743996" y="4185325"/>
            <a:chExt cx="1730508" cy="2390431"/>
          </a:xfrm>
        </p:grpSpPr>
        <p:cxnSp>
          <p:nvCxnSpPr>
            <p:cNvPr id="95" name="Прямая со стрелкой 94"/>
            <p:cNvCxnSpPr/>
            <p:nvPr/>
          </p:nvCxnSpPr>
          <p:spPr>
            <a:xfrm>
              <a:off x="1214414" y="5286388"/>
              <a:ext cx="828000" cy="1588"/>
            </a:xfrm>
            <a:prstGeom prst="straightConnector1">
              <a:avLst/>
            </a:prstGeom>
            <a:ln w="127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6" name="TextBox 95"/>
            <p:cNvSpPr txBox="1"/>
            <p:nvPr/>
          </p:nvSpPr>
          <p:spPr>
            <a:xfrm rot="5400000">
              <a:off x="2058845" y="5084900"/>
              <a:ext cx="4619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>
                  <a:latin typeface="Times New Roman" pitchFamily="18" charset="0"/>
                  <a:cs typeface="Times New Roman" pitchFamily="18" charset="0"/>
                </a:rPr>
                <a:t>U</a:t>
              </a:r>
              <a:r>
                <a:rPr lang="en-US" sz="1200" dirty="0" smtClean="0">
                  <a:latin typeface="Times New Roman" pitchFamily="18" charset="0"/>
                  <a:cs typeface="Times New Roman" pitchFamily="18" charset="0"/>
                </a:rPr>
                <a:t>A</a:t>
              </a:r>
              <a:endParaRPr lang="ru-RU" sz="12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7" name="TextBox 96"/>
            <p:cNvSpPr txBox="1"/>
            <p:nvPr/>
          </p:nvSpPr>
          <p:spPr>
            <a:xfrm>
              <a:off x="1571604" y="5500702"/>
              <a:ext cx="64294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400" dirty="0" smtClean="0">
                  <a:latin typeface="Times New Roman" pitchFamily="18" charset="0"/>
                  <a:cs typeface="Times New Roman" pitchFamily="18" charset="0"/>
                </a:rPr>
                <a:t>120°</a:t>
              </a:r>
              <a:endParaRPr lang="ru-RU" sz="1400" dirty="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98" name="Прямая со стрелкой 97"/>
            <p:cNvCxnSpPr/>
            <p:nvPr/>
          </p:nvCxnSpPr>
          <p:spPr>
            <a:xfrm rot="7200000">
              <a:off x="594789" y="5645717"/>
              <a:ext cx="828000" cy="0"/>
            </a:xfrm>
            <a:prstGeom prst="straightConnector1">
              <a:avLst/>
            </a:prstGeom>
            <a:ln w="127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Прямая со стрелкой 98"/>
            <p:cNvCxnSpPr/>
            <p:nvPr/>
          </p:nvCxnSpPr>
          <p:spPr>
            <a:xfrm rot="-7200000">
              <a:off x="578786" y="4930543"/>
              <a:ext cx="828000" cy="0"/>
            </a:xfrm>
            <a:prstGeom prst="straightConnector1">
              <a:avLst/>
            </a:prstGeom>
            <a:ln w="127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0" name="TextBox 99"/>
            <p:cNvSpPr txBox="1"/>
            <p:nvPr/>
          </p:nvSpPr>
          <p:spPr>
            <a:xfrm rot="5400000">
              <a:off x="642910" y="6105338"/>
              <a:ext cx="57150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latin typeface="Times New Roman" pitchFamily="18" charset="0"/>
                  <a:cs typeface="Times New Roman" pitchFamily="18" charset="0"/>
                </a:rPr>
                <a:t>U</a:t>
              </a:r>
              <a:r>
                <a:rPr lang="ru-RU" sz="1200" dirty="0" smtClean="0">
                  <a:latin typeface="Times New Roman" pitchFamily="18" charset="0"/>
                  <a:cs typeface="Times New Roman" pitchFamily="18" charset="0"/>
                </a:rPr>
                <a:t>В</a:t>
              </a:r>
            </a:p>
          </p:txBody>
        </p:sp>
        <p:sp>
          <p:nvSpPr>
            <p:cNvPr id="101" name="TextBox 100"/>
            <p:cNvSpPr txBox="1"/>
            <p:nvPr/>
          </p:nvSpPr>
          <p:spPr>
            <a:xfrm rot="5400000">
              <a:off x="844399" y="4227644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>
                  <a:latin typeface="Times New Roman" pitchFamily="18" charset="0"/>
                  <a:cs typeface="Times New Roman" pitchFamily="18" charset="0"/>
                </a:rPr>
                <a:t>U</a:t>
              </a:r>
              <a:r>
                <a:rPr lang="ru-RU" sz="1200" dirty="0" smtClean="0">
                  <a:latin typeface="Times New Roman" pitchFamily="18" charset="0"/>
                  <a:cs typeface="Times New Roman" pitchFamily="18" charset="0"/>
                </a:rPr>
                <a:t>С</a:t>
              </a:r>
              <a:endParaRPr lang="ru-RU" sz="12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2" name="TextBox 101"/>
            <p:cNvSpPr txBox="1"/>
            <p:nvPr/>
          </p:nvSpPr>
          <p:spPr>
            <a:xfrm>
              <a:off x="1285852" y="4643446"/>
              <a:ext cx="64294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400" dirty="0" smtClean="0">
                  <a:latin typeface="Times New Roman" pitchFamily="18" charset="0"/>
                  <a:cs typeface="Times New Roman" pitchFamily="18" charset="0"/>
                </a:rPr>
                <a:t>120°</a:t>
              </a:r>
              <a:endParaRPr lang="ru-RU" sz="14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3" name="Дуга 102"/>
            <p:cNvSpPr/>
            <p:nvPr/>
          </p:nvSpPr>
          <p:spPr>
            <a:xfrm>
              <a:off x="928662" y="4929198"/>
              <a:ext cx="714380" cy="771524"/>
            </a:xfrm>
            <a:prstGeom prst="arc">
              <a:avLst>
                <a:gd name="adj1" fmla="val 13892824"/>
                <a:gd name="adj2" fmla="val 21423503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4" name="Дуга 103"/>
            <p:cNvSpPr/>
            <p:nvPr/>
          </p:nvSpPr>
          <p:spPr>
            <a:xfrm flipV="1">
              <a:off x="857224" y="4857760"/>
              <a:ext cx="928694" cy="857256"/>
            </a:xfrm>
            <a:prstGeom prst="arc">
              <a:avLst>
                <a:gd name="adj1" fmla="val 13607841"/>
                <a:gd name="adj2" fmla="val 21345400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05" name="Прямоугольник 104"/>
          <p:cNvSpPr/>
          <p:nvPr/>
        </p:nvSpPr>
        <p:spPr>
          <a:xfrm>
            <a:off x="7164288" y="2154557"/>
            <a:ext cx="165618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600" b="1" dirty="0" smtClean="0">
                <a:solidFill>
                  <a:prstClr val="black"/>
                </a:solidFill>
              </a:rPr>
              <a:t>фазные </a:t>
            </a:r>
            <a:r>
              <a:rPr lang="ru-RU" sz="1600" b="1" dirty="0">
                <a:solidFill>
                  <a:prstClr val="black"/>
                </a:solidFill>
              </a:rPr>
              <a:t>напряжения </a:t>
            </a:r>
            <a:r>
              <a:rPr lang="ru-RU" sz="1600" b="1" dirty="0" smtClean="0">
                <a:solidFill>
                  <a:prstClr val="black"/>
                </a:solidFill>
              </a:rPr>
              <a:t>в </a:t>
            </a:r>
            <a:r>
              <a:rPr lang="ru-RU" sz="1600" b="1" dirty="0">
                <a:solidFill>
                  <a:prstClr val="black"/>
                </a:solidFill>
              </a:rPr>
              <a:t>комплексной форме  </a:t>
            </a:r>
          </a:p>
        </p:txBody>
      </p:sp>
      <p:sp>
        <p:nvSpPr>
          <p:cNvPr id="79" name="Прямоугольник 78"/>
          <p:cNvSpPr/>
          <p:nvPr/>
        </p:nvSpPr>
        <p:spPr>
          <a:xfrm>
            <a:off x="4373301" y="3817997"/>
            <a:ext cx="480329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/>
              <a:t>где </a:t>
            </a:r>
            <a:r>
              <a:rPr lang="en-US" sz="1400" dirty="0"/>
              <a:t>U</a:t>
            </a:r>
            <a:r>
              <a:rPr lang="en-US" sz="1400" baseline="-25000" dirty="0"/>
              <a:t>A</a:t>
            </a:r>
            <a:r>
              <a:rPr lang="ru-RU" sz="1400" dirty="0"/>
              <a:t>, </a:t>
            </a:r>
            <a:r>
              <a:rPr lang="en-US" sz="1400" dirty="0"/>
              <a:t>U</a:t>
            </a:r>
            <a:r>
              <a:rPr lang="ru-RU" sz="1400" baseline="-25000" dirty="0"/>
              <a:t>В</a:t>
            </a:r>
            <a:r>
              <a:rPr lang="ru-RU" sz="1400" dirty="0"/>
              <a:t>, </a:t>
            </a:r>
            <a:r>
              <a:rPr lang="en-US" sz="1400" dirty="0"/>
              <a:t>U</a:t>
            </a:r>
            <a:r>
              <a:rPr lang="ru-RU" sz="1400" baseline="-25000" dirty="0"/>
              <a:t>С</a:t>
            </a:r>
            <a:r>
              <a:rPr lang="ru-RU" sz="1400" dirty="0"/>
              <a:t>– </a:t>
            </a:r>
            <a:r>
              <a:rPr lang="ru-RU" sz="1400" dirty="0" smtClean="0"/>
              <a:t>действующие значения </a:t>
            </a:r>
            <a:r>
              <a:rPr lang="en-US" sz="1400" dirty="0" smtClean="0"/>
              <a:t> </a:t>
            </a:r>
            <a:r>
              <a:rPr lang="ru-RU" sz="1400" dirty="0" smtClean="0"/>
              <a:t>фазных напряжений.</a:t>
            </a:r>
            <a:endParaRPr lang="ru-RU" sz="1400" dirty="0"/>
          </a:p>
        </p:txBody>
      </p:sp>
      <p:graphicFrame>
        <p:nvGraphicFramePr>
          <p:cNvPr id="14" name="Объект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9093852"/>
              </p:ext>
            </p:extLst>
          </p:nvPr>
        </p:nvGraphicFramePr>
        <p:xfrm>
          <a:off x="4932040" y="4734998"/>
          <a:ext cx="2434510" cy="4529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56" name="Equation" r:id="rId9" imgW="1231366" imgH="228501" progId="Equation.DSMT4">
                  <p:embed/>
                </p:oleObj>
              </mc:Choice>
              <mc:Fallback>
                <p:oleObj name="Equation" r:id="rId9" imgW="1231366" imgH="228501" progId="Equation.DSMT4">
                  <p:embed/>
                  <p:pic>
                    <p:nvPicPr>
                      <p:cNvPr id="0" name="Объект 3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32040" y="4734998"/>
                        <a:ext cx="2434510" cy="45293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" name="Прямоугольник 28"/>
          <p:cNvSpPr/>
          <p:nvPr/>
        </p:nvSpPr>
        <p:spPr>
          <a:xfrm>
            <a:off x="4392326" y="4125774"/>
            <a:ext cx="454754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/>
              <a:t>В симметричной трехфазной системе действующие значения ЭДС на фазах источника равны.</a:t>
            </a:r>
          </a:p>
        </p:txBody>
      </p:sp>
    </p:spTree>
    <p:extLst>
      <p:ext uri="{BB962C8B-B14F-4D97-AF65-F5344CB8AC3E}">
        <p14:creationId xmlns:p14="http://schemas.microsoft.com/office/powerpoint/2010/main" val="4024460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" grpId="0"/>
      <p:bldP spid="79" grpId="0"/>
      <p:bldP spid="2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Группа 88"/>
          <p:cNvGrpSpPr/>
          <p:nvPr/>
        </p:nvGrpSpPr>
        <p:grpSpPr>
          <a:xfrm>
            <a:off x="386551" y="109251"/>
            <a:ext cx="4218048" cy="3724665"/>
            <a:chOff x="777743" y="2606877"/>
            <a:chExt cx="4473086" cy="4017053"/>
          </a:xfrm>
        </p:grpSpPr>
        <p:sp>
          <p:nvSpPr>
            <p:cNvPr id="15" name="Арка 14"/>
            <p:cNvSpPr/>
            <p:nvPr/>
          </p:nvSpPr>
          <p:spPr>
            <a:xfrm rot="5400000">
              <a:off x="2240423" y="3640484"/>
              <a:ext cx="180000" cy="180000"/>
            </a:xfrm>
            <a:prstGeom prst="blockArc">
              <a:avLst>
                <a:gd name="adj1" fmla="val 10800000"/>
                <a:gd name="adj2" fmla="val 303482"/>
                <a:gd name="adj3" fmla="val 0"/>
              </a:avLst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16" name="Прямая соединительная линия 15"/>
            <p:cNvCxnSpPr>
              <a:stCxn id="15" idx="0"/>
            </p:cNvCxnSpPr>
            <p:nvPr/>
          </p:nvCxnSpPr>
          <p:spPr>
            <a:xfrm rot="10800000">
              <a:off x="2330423" y="3211856"/>
              <a:ext cx="0" cy="42862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Арка 16"/>
            <p:cNvSpPr/>
            <p:nvPr/>
          </p:nvSpPr>
          <p:spPr>
            <a:xfrm rot="5400000">
              <a:off x="2240423" y="3827236"/>
              <a:ext cx="180000" cy="180000"/>
            </a:xfrm>
            <a:prstGeom prst="blockArc">
              <a:avLst>
                <a:gd name="adj1" fmla="val 10800000"/>
                <a:gd name="adj2" fmla="val 303482"/>
                <a:gd name="adj3" fmla="val 0"/>
              </a:avLst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8" name="Арка 17"/>
            <p:cNvSpPr/>
            <p:nvPr/>
          </p:nvSpPr>
          <p:spPr>
            <a:xfrm rot="5400000">
              <a:off x="2240423" y="4007236"/>
              <a:ext cx="180000" cy="180000"/>
            </a:xfrm>
            <a:prstGeom prst="blockArc">
              <a:avLst>
                <a:gd name="adj1" fmla="val 10800000"/>
                <a:gd name="adj2" fmla="val 303482"/>
                <a:gd name="adj3" fmla="val 0"/>
              </a:avLst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19" name="Прямая соединительная линия 18"/>
            <p:cNvCxnSpPr/>
            <p:nvPr/>
          </p:nvCxnSpPr>
          <p:spPr>
            <a:xfrm rot="5400000">
              <a:off x="2081249" y="4413750"/>
              <a:ext cx="453732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Прямая соединительная линия 19"/>
            <p:cNvCxnSpPr>
              <a:stCxn id="83" idx="1"/>
            </p:cNvCxnSpPr>
            <p:nvPr/>
          </p:nvCxnSpPr>
          <p:spPr>
            <a:xfrm rot="5400000" flipH="1" flipV="1">
              <a:off x="2019465" y="4564978"/>
              <a:ext cx="194923" cy="34620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1" name="Группа 20"/>
            <p:cNvGrpSpPr/>
            <p:nvPr/>
          </p:nvGrpSpPr>
          <p:grpSpPr>
            <a:xfrm rot="10800000">
              <a:off x="1454605" y="4783492"/>
              <a:ext cx="497616" cy="363376"/>
              <a:chOff x="1867910" y="4319199"/>
              <a:chExt cx="497616" cy="363376"/>
            </a:xfrm>
          </p:grpSpPr>
          <p:sp>
            <p:nvSpPr>
              <p:cNvPr id="81" name="Арка 80"/>
              <p:cNvSpPr/>
              <p:nvPr/>
            </p:nvSpPr>
            <p:spPr>
              <a:xfrm rot="9000000">
                <a:off x="2185526" y="4319199"/>
                <a:ext cx="180000" cy="180000"/>
              </a:xfrm>
              <a:prstGeom prst="blockArc">
                <a:avLst>
                  <a:gd name="adj1" fmla="val 10800000"/>
                  <a:gd name="adj2" fmla="val 303482"/>
                  <a:gd name="adj3" fmla="val 0"/>
                </a:avLst>
              </a:prstGeom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60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82" name="Арка 81"/>
              <p:cNvSpPr/>
              <p:nvPr/>
            </p:nvSpPr>
            <p:spPr>
              <a:xfrm rot="9000000">
                <a:off x="2023794" y="4412575"/>
                <a:ext cx="180000" cy="180000"/>
              </a:xfrm>
              <a:prstGeom prst="blockArc">
                <a:avLst>
                  <a:gd name="adj1" fmla="val 10800000"/>
                  <a:gd name="adj2" fmla="val 303482"/>
                  <a:gd name="adj3" fmla="val 0"/>
                </a:avLst>
              </a:prstGeom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60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83" name="Арка 82"/>
              <p:cNvSpPr/>
              <p:nvPr/>
            </p:nvSpPr>
            <p:spPr>
              <a:xfrm rot="9000000">
                <a:off x="1867910" y="4502575"/>
                <a:ext cx="180000" cy="180000"/>
              </a:xfrm>
              <a:prstGeom prst="blockArc">
                <a:avLst>
                  <a:gd name="adj1" fmla="val 10800000"/>
                  <a:gd name="adj2" fmla="val 303482"/>
                  <a:gd name="adj3" fmla="val 0"/>
                </a:avLst>
              </a:prstGeom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60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cxnSp>
          <p:nvCxnSpPr>
            <p:cNvPr id="22" name="Прямая соединительная линия 21"/>
            <p:cNvCxnSpPr/>
            <p:nvPr/>
          </p:nvCxnSpPr>
          <p:spPr>
            <a:xfrm rot="9000000">
              <a:off x="1043029" y="5228749"/>
              <a:ext cx="453732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Арка 22"/>
            <p:cNvSpPr/>
            <p:nvPr/>
          </p:nvSpPr>
          <p:spPr>
            <a:xfrm rot="1800000">
              <a:off x="2667723" y="4767740"/>
              <a:ext cx="180000" cy="180000"/>
            </a:xfrm>
            <a:prstGeom prst="blockArc">
              <a:avLst>
                <a:gd name="adj1" fmla="val 10800000"/>
                <a:gd name="adj2" fmla="val 303482"/>
                <a:gd name="adj3" fmla="val 0"/>
              </a:avLst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24" name="Прямая соединительная линия 23"/>
            <p:cNvCxnSpPr>
              <a:stCxn id="23" idx="0"/>
              <a:endCxn id="28" idx="6"/>
            </p:cNvCxnSpPr>
            <p:nvPr/>
          </p:nvCxnSpPr>
          <p:spPr>
            <a:xfrm rot="5400000" flipH="1">
              <a:off x="2418763" y="4551722"/>
              <a:ext cx="175504" cy="346532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Арка 24"/>
            <p:cNvSpPr/>
            <p:nvPr/>
          </p:nvSpPr>
          <p:spPr>
            <a:xfrm rot="1800000">
              <a:off x="2829455" y="4861116"/>
              <a:ext cx="180000" cy="180000"/>
            </a:xfrm>
            <a:prstGeom prst="blockArc">
              <a:avLst>
                <a:gd name="adj1" fmla="val 10800000"/>
                <a:gd name="adj2" fmla="val 303482"/>
                <a:gd name="adj3" fmla="val 0"/>
              </a:avLst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6" name="Арка 25"/>
            <p:cNvSpPr/>
            <p:nvPr/>
          </p:nvSpPr>
          <p:spPr>
            <a:xfrm rot="1800000">
              <a:off x="2985339" y="4951116"/>
              <a:ext cx="180000" cy="180000"/>
            </a:xfrm>
            <a:prstGeom prst="blockArc">
              <a:avLst>
                <a:gd name="adj1" fmla="val 10800000"/>
                <a:gd name="adj2" fmla="val 303482"/>
                <a:gd name="adj3" fmla="val 0"/>
              </a:avLst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27" name="Прямая соединительная линия 26"/>
            <p:cNvCxnSpPr/>
            <p:nvPr/>
          </p:nvCxnSpPr>
          <p:spPr>
            <a:xfrm rot="1800000">
              <a:off x="3111429" y="5218692"/>
              <a:ext cx="453732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Блок-схема: узел 27"/>
            <p:cNvSpPr/>
            <p:nvPr/>
          </p:nvSpPr>
          <p:spPr>
            <a:xfrm>
              <a:off x="2261249" y="4601236"/>
              <a:ext cx="72000" cy="72000"/>
            </a:xfrm>
            <a:prstGeom prst="flowChartConnector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30" name="Прямая соединительная линия 29"/>
            <p:cNvCxnSpPr/>
            <p:nvPr/>
          </p:nvCxnSpPr>
          <p:spPr>
            <a:xfrm flipV="1">
              <a:off x="2311861" y="3193220"/>
              <a:ext cx="2489710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Блок-схема: узел 30"/>
            <p:cNvSpPr/>
            <p:nvPr/>
          </p:nvSpPr>
          <p:spPr>
            <a:xfrm>
              <a:off x="2297249" y="3161236"/>
              <a:ext cx="72000" cy="72000"/>
            </a:xfrm>
            <a:prstGeom prst="flowChartConnector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32" name="Прямая соединительная линия 31"/>
            <p:cNvCxnSpPr>
              <a:stCxn id="28" idx="6"/>
            </p:cNvCxnSpPr>
            <p:nvPr/>
          </p:nvCxnSpPr>
          <p:spPr>
            <a:xfrm>
              <a:off x="2333249" y="4637236"/>
              <a:ext cx="2121752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Прямая со стрелкой 34"/>
            <p:cNvCxnSpPr/>
            <p:nvPr/>
          </p:nvCxnSpPr>
          <p:spPr>
            <a:xfrm rot="5400000" flipH="1" flipV="1">
              <a:off x="2276936" y="3889723"/>
              <a:ext cx="500066" cy="1588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Прямая со стрелкой 35"/>
            <p:cNvCxnSpPr/>
            <p:nvPr/>
          </p:nvCxnSpPr>
          <p:spPr>
            <a:xfrm>
              <a:off x="2526175" y="4854930"/>
              <a:ext cx="642942" cy="428628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Прямая со стрелкой 36"/>
            <p:cNvCxnSpPr/>
            <p:nvPr/>
          </p:nvCxnSpPr>
          <p:spPr>
            <a:xfrm rot="10800000" flipV="1">
              <a:off x="1454605" y="4854930"/>
              <a:ext cx="642942" cy="35719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Прямая соединительная линия 44"/>
            <p:cNvCxnSpPr/>
            <p:nvPr/>
          </p:nvCxnSpPr>
          <p:spPr>
            <a:xfrm rot="5400000">
              <a:off x="3097679" y="5783624"/>
              <a:ext cx="857256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Блок-схема: узел 45"/>
            <p:cNvSpPr/>
            <p:nvPr/>
          </p:nvSpPr>
          <p:spPr>
            <a:xfrm>
              <a:off x="3485249" y="5321236"/>
              <a:ext cx="72000" cy="72000"/>
            </a:xfrm>
            <a:prstGeom prst="flowChartConnector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47" name="Прямая соединительная линия 46"/>
            <p:cNvCxnSpPr/>
            <p:nvPr/>
          </p:nvCxnSpPr>
          <p:spPr>
            <a:xfrm>
              <a:off x="3526307" y="6212252"/>
              <a:ext cx="1216034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Прямая соединительная линия 48"/>
            <p:cNvCxnSpPr/>
            <p:nvPr/>
          </p:nvCxnSpPr>
          <p:spPr>
            <a:xfrm rot="5400000">
              <a:off x="918820" y="5533591"/>
              <a:ext cx="357190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Блок-схема: узел 49"/>
            <p:cNvSpPr/>
            <p:nvPr/>
          </p:nvSpPr>
          <p:spPr>
            <a:xfrm>
              <a:off x="1056357" y="5321236"/>
              <a:ext cx="72000" cy="72000"/>
            </a:xfrm>
            <a:prstGeom prst="flowChartConnector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51" name="Прямая соединительная линия 50"/>
            <p:cNvCxnSpPr/>
            <p:nvPr/>
          </p:nvCxnSpPr>
          <p:spPr>
            <a:xfrm>
              <a:off x="1097415" y="5712186"/>
              <a:ext cx="3704156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Прямая со стрелкой 52"/>
            <p:cNvCxnSpPr/>
            <p:nvPr/>
          </p:nvCxnSpPr>
          <p:spPr>
            <a:xfrm rot="5400000">
              <a:off x="2769595" y="3910822"/>
              <a:ext cx="1428760" cy="1588"/>
            </a:xfrm>
            <a:prstGeom prst="straightConnector1">
              <a:avLst/>
            </a:prstGeom>
            <a:ln w="12700"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Прямая со стрелкой 53"/>
            <p:cNvCxnSpPr/>
            <p:nvPr/>
          </p:nvCxnSpPr>
          <p:spPr>
            <a:xfrm rot="5400000">
              <a:off x="3491382" y="4461227"/>
              <a:ext cx="2500330" cy="1588"/>
            </a:xfrm>
            <a:prstGeom prst="straightConnector1">
              <a:avLst/>
            </a:prstGeom>
            <a:ln w="12700"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5" name="TextBox 54"/>
            <p:cNvSpPr txBox="1"/>
            <p:nvPr/>
          </p:nvSpPr>
          <p:spPr>
            <a:xfrm>
              <a:off x="2526175" y="3783360"/>
              <a:ext cx="36901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600" dirty="0" err="1" smtClean="0">
                  <a:latin typeface="Times New Roman" pitchFamily="18" charset="0"/>
                  <a:cs typeface="Times New Roman" pitchFamily="18" charset="0"/>
                </a:rPr>
                <a:t>е</a:t>
              </a:r>
              <a:r>
                <a:rPr lang="ru-RU" sz="1000" dirty="0" err="1" smtClean="0">
                  <a:latin typeface="Times New Roman" pitchFamily="18" charset="0"/>
                  <a:cs typeface="Times New Roman" pitchFamily="18" charset="0"/>
                </a:rPr>
                <a:t>А</a:t>
              </a:r>
              <a:endParaRPr lang="ru-RU" sz="1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2597613" y="4997806"/>
              <a:ext cx="36099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600" dirty="0" err="1" smtClean="0">
                  <a:latin typeface="Times New Roman" pitchFamily="18" charset="0"/>
                  <a:cs typeface="Times New Roman" pitchFamily="18" charset="0"/>
                </a:rPr>
                <a:t>е</a:t>
              </a:r>
              <a:r>
                <a:rPr lang="ru-RU" sz="1000" dirty="0" err="1" smtClean="0">
                  <a:latin typeface="Times New Roman" pitchFamily="18" charset="0"/>
                  <a:cs typeface="Times New Roman" pitchFamily="18" charset="0"/>
                </a:rPr>
                <a:t>В</a:t>
              </a:r>
              <a:endParaRPr lang="ru-RU" sz="1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1740357" y="4997806"/>
              <a:ext cx="36099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600" dirty="0" err="1" smtClean="0">
                  <a:latin typeface="Times New Roman" pitchFamily="18" charset="0"/>
                  <a:cs typeface="Times New Roman" pitchFamily="18" charset="0"/>
                </a:rPr>
                <a:t>е</a:t>
              </a:r>
              <a:r>
                <a:rPr lang="ru-RU" sz="1000" dirty="0" err="1" smtClean="0">
                  <a:latin typeface="Times New Roman" pitchFamily="18" charset="0"/>
                  <a:cs typeface="Times New Roman" pitchFamily="18" charset="0"/>
                </a:rPr>
                <a:t>С</a:t>
              </a:r>
              <a:endParaRPr lang="ru-RU" sz="1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2383299" y="4283426"/>
              <a:ext cx="570477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 err="1" smtClean="0">
                  <a:latin typeface="Times New Roman" pitchFamily="18" charset="0"/>
                  <a:cs typeface="Times New Roman" pitchFamily="18" charset="0"/>
                </a:rPr>
                <a:t>x,y,z</a:t>
              </a:r>
              <a:endParaRPr lang="ru-RU" sz="16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1883233" y="4283426"/>
              <a:ext cx="35719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 smtClean="0">
                  <a:latin typeface="Times New Roman" pitchFamily="18" charset="0"/>
                  <a:cs typeface="Times New Roman" pitchFamily="18" charset="0"/>
                </a:rPr>
                <a:t>N</a:t>
              </a:r>
              <a:endParaRPr lang="ru-RU" sz="16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2240423" y="2854666"/>
              <a:ext cx="42862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600" dirty="0" smtClean="0">
                  <a:latin typeface="Times New Roman" pitchFamily="18" charset="0"/>
                  <a:cs typeface="Times New Roman" pitchFamily="18" charset="0"/>
                </a:rPr>
                <a:t>А</a:t>
              </a:r>
              <a:endParaRPr lang="ru-RU" sz="16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3454869" y="4997806"/>
              <a:ext cx="42862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600" dirty="0" smtClean="0">
                  <a:latin typeface="Times New Roman" pitchFamily="18" charset="0"/>
                  <a:cs typeface="Times New Roman" pitchFamily="18" charset="0"/>
                </a:rPr>
                <a:t>В</a:t>
              </a:r>
              <a:endParaRPr lang="ru-RU" sz="16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811663" y="5069244"/>
              <a:ext cx="42862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600" dirty="0" smtClean="0">
                  <a:latin typeface="Times New Roman" pitchFamily="18" charset="0"/>
                  <a:cs typeface="Times New Roman" pitchFamily="18" charset="0"/>
                </a:rPr>
                <a:t>С</a:t>
              </a:r>
              <a:endParaRPr lang="ru-RU" sz="16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3701604" y="3685521"/>
              <a:ext cx="42511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 smtClean="0">
                  <a:latin typeface="Times New Roman" pitchFamily="18" charset="0"/>
                  <a:cs typeface="Times New Roman" pitchFamily="18" charset="0"/>
                </a:rPr>
                <a:t>U</a:t>
              </a:r>
              <a:r>
                <a:rPr lang="ru-RU" sz="1000" dirty="0" smtClean="0">
                  <a:latin typeface="Times New Roman" pitchFamily="18" charset="0"/>
                  <a:cs typeface="Times New Roman" pitchFamily="18" charset="0"/>
                </a:rPr>
                <a:t>А</a:t>
              </a:r>
              <a:endParaRPr lang="ru-RU" sz="1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4740753" y="3854798"/>
              <a:ext cx="51007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 smtClean="0">
                  <a:latin typeface="Times New Roman" pitchFamily="18" charset="0"/>
                  <a:cs typeface="Times New Roman" pitchFamily="18" charset="0"/>
                </a:rPr>
                <a:t>U</a:t>
              </a:r>
              <a:r>
                <a:rPr lang="ru-RU" sz="1000" dirty="0" smtClean="0">
                  <a:latin typeface="Times New Roman" pitchFamily="18" charset="0"/>
                  <a:cs typeface="Times New Roman" pitchFamily="18" charset="0"/>
                </a:rPr>
                <a:t>АВ</a:t>
              </a:r>
              <a:endParaRPr lang="ru-RU" sz="1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3351882" y="2606877"/>
              <a:ext cx="34657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 smtClean="0">
                  <a:latin typeface="Times New Roman" pitchFamily="18" charset="0"/>
                  <a:cs typeface="Times New Roman" pitchFamily="18" charset="0"/>
                </a:rPr>
                <a:t>I</a:t>
              </a:r>
              <a:r>
                <a:rPr lang="ru-RU" sz="1000" dirty="0" smtClean="0">
                  <a:latin typeface="Times New Roman" pitchFamily="18" charset="0"/>
                  <a:cs typeface="Times New Roman" pitchFamily="18" charset="0"/>
                </a:rPr>
                <a:t>А</a:t>
              </a:r>
              <a:endParaRPr lang="ru-RU" sz="1000" dirty="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71" name="Прямая со стрелкой 70"/>
            <p:cNvCxnSpPr/>
            <p:nvPr/>
          </p:nvCxnSpPr>
          <p:spPr>
            <a:xfrm>
              <a:off x="3021183" y="3002303"/>
              <a:ext cx="1000132" cy="158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TextBox 71"/>
            <p:cNvSpPr txBox="1"/>
            <p:nvPr/>
          </p:nvSpPr>
          <p:spPr>
            <a:xfrm>
              <a:off x="3883497" y="5212120"/>
              <a:ext cx="338554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 smtClean="0">
                  <a:latin typeface="Times New Roman" pitchFamily="18" charset="0"/>
                  <a:cs typeface="Times New Roman" pitchFamily="18" charset="0"/>
                </a:rPr>
                <a:t>I</a:t>
              </a:r>
              <a:r>
                <a:rPr lang="ru-RU" sz="1000" dirty="0">
                  <a:latin typeface="Times New Roman" pitchFamily="18" charset="0"/>
                  <a:cs typeface="Times New Roman" pitchFamily="18" charset="0"/>
                </a:rPr>
                <a:t>С</a:t>
              </a:r>
            </a:p>
          </p:txBody>
        </p:sp>
        <p:cxnSp>
          <p:nvCxnSpPr>
            <p:cNvPr id="73" name="Прямая со стрелкой 72"/>
            <p:cNvCxnSpPr/>
            <p:nvPr/>
          </p:nvCxnSpPr>
          <p:spPr>
            <a:xfrm>
              <a:off x="3597745" y="5569310"/>
              <a:ext cx="1000132" cy="158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TextBox 73"/>
            <p:cNvSpPr txBox="1"/>
            <p:nvPr/>
          </p:nvSpPr>
          <p:spPr>
            <a:xfrm>
              <a:off x="3954935" y="5783624"/>
              <a:ext cx="338554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 smtClean="0">
                  <a:latin typeface="Times New Roman" pitchFamily="18" charset="0"/>
                  <a:cs typeface="Times New Roman" pitchFamily="18" charset="0"/>
                </a:rPr>
                <a:t>I</a:t>
              </a:r>
              <a:r>
                <a:rPr lang="ru-RU" sz="1000" dirty="0">
                  <a:latin typeface="Times New Roman" pitchFamily="18" charset="0"/>
                  <a:cs typeface="Times New Roman" pitchFamily="18" charset="0"/>
                </a:rPr>
                <a:t>В</a:t>
              </a:r>
            </a:p>
          </p:txBody>
        </p:sp>
        <p:cxnSp>
          <p:nvCxnSpPr>
            <p:cNvPr id="75" name="Прямая со стрелкой 74"/>
            <p:cNvCxnSpPr/>
            <p:nvPr/>
          </p:nvCxnSpPr>
          <p:spPr>
            <a:xfrm>
              <a:off x="3669183" y="6140814"/>
              <a:ext cx="1000132" cy="158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6" name="TextBox 75"/>
            <p:cNvSpPr txBox="1"/>
            <p:nvPr/>
          </p:nvSpPr>
          <p:spPr>
            <a:xfrm>
              <a:off x="777743" y="6039155"/>
              <a:ext cx="266553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ru-RU" sz="1600" dirty="0" smtClean="0">
                  <a:latin typeface="Times New Roman" pitchFamily="18" charset="0"/>
                  <a:cs typeface="Times New Roman" pitchFamily="18" charset="0"/>
                </a:rPr>
                <a:t>Обмотки источника</a:t>
              </a:r>
            </a:p>
            <a:p>
              <a:pPr algn="ctr"/>
              <a:r>
                <a:rPr lang="ru-RU" sz="1600" dirty="0" smtClean="0">
                  <a:latin typeface="Times New Roman" pitchFamily="18" charset="0"/>
                  <a:cs typeface="Times New Roman" pitchFamily="18" charset="0"/>
                </a:rPr>
                <a:t> (генератор, трансформатор)</a:t>
              </a:r>
              <a:endParaRPr lang="ru-RU" sz="16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14" name="Прямоугольник 13"/>
          <p:cNvSpPr/>
          <p:nvPr/>
        </p:nvSpPr>
        <p:spPr>
          <a:xfrm>
            <a:off x="4860033" y="510537"/>
            <a:ext cx="4283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Предположим, что потенциал точки </a:t>
            </a:r>
            <a:r>
              <a:rPr lang="en-US" dirty="0" smtClean="0"/>
              <a:t>N </a:t>
            </a:r>
            <a:r>
              <a:rPr lang="ru-RU" dirty="0" smtClean="0"/>
              <a:t>равен нулю  φ</a:t>
            </a:r>
            <a:r>
              <a:rPr lang="en-US" baseline="-25000" dirty="0"/>
              <a:t>N</a:t>
            </a:r>
            <a:r>
              <a:rPr lang="ru-RU" dirty="0"/>
              <a:t>=0В, </a:t>
            </a:r>
          </a:p>
        </p:txBody>
      </p:sp>
      <p:graphicFrame>
        <p:nvGraphicFramePr>
          <p:cNvPr id="33" name="Объект 3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8130610"/>
              </p:ext>
            </p:extLst>
          </p:nvPr>
        </p:nvGraphicFramePr>
        <p:xfrm>
          <a:off x="5004048" y="1276675"/>
          <a:ext cx="2278450" cy="47467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209" name="Equation" r:id="rId3" imgW="1143000" imgH="241300" progId="Equation.DSMT4">
                  <p:embed/>
                </p:oleObj>
              </mc:Choice>
              <mc:Fallback>
                <p:oleObj name="Equation" r:id="rId3" imgW="1143000" imgH="241300" progId="Equation.DSMT4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04048" y="1276675"/>
                        <a:ext cx="2278450" cy="47467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" name="Объект 3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25579984"/>
              </p:ext>
            </p:extLst>
          </p:nvPr>
        </p:nvGraphicFramePr>
        <p:xfrm>
          <a:off x="5004048" y="1862342"/>
          <a:ext cx="2544230" cy="5300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210" name="Equation" r:id="rId5" imgW="1143000" imgH="241300" progId="Equation.DSMT4">
                  <p:embed/>
                </p:oleObj>
              </mc:Choice>
              <mc:Fallback>
                <p:oleObj name="Equation" r:id="rId5" imgW="1143000" imgH="241300" progId="Equation.DSMT4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04048" y="1862342"/>
                        <a:ext cx="2544230" cy="53004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" name="Объект 3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38918011"/>
              </p:ext>
            </p:extLst>
          </p:nvPr>
        </p:nvGraphicFramePr>
        <p:xfrm>
          <a:off x="5004049" y="2602435"/>
          <a:ext cx="2448272" cy="5276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211" name="Equation" r:id="rId7" imgW="1104900" imgH="241300" progId="Equation.DSMT4">
                  <p:embed/>
                </p:oleObj>
              </mc:Choice>
              <mc:Fallback>
                <p:oleObj name="Equation" r:id="rId7" imgW="1104900" imgH="241300" progId="Equation.DSMT4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04049" y="2602435"/>
                        <a:ext cx="2448272" cy="52764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0" name="Rectangle 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2" name="Rectangle 11"/>
          <p:cNvSpPr>
            <a:spLocks noChangeArrowheads="1"/>
          </p:cNvSpPr>
          <p:nvPr/>
        </p:nvSpPr>
        <p:spPr bwMode="auto">
          <a:xfrm>
            <a:off x="0" y="9334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0850" fontAlgn="base">
              <a:spcBef>
                <a:spcPct val="0"/>
              </a:spcBef>
              <a:spcAft>
                <a:spcPct val="0"/>
              </a:spcAft>
              <a:tabLst>
                <a:tab pos="493395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tabLst>
                <a:tab pos="493395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tabLst>
                <a:tab pos="493395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tabLst>
                <a:tab pos="493395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tabLst>
                <a:tab pos="493395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493395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493395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493395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493395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933950" algn="l"/>
              </a:tabLst>
            </a:pP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3" name="Rectangle 12"/>
          <p:cNvSpPr>
            <a:spLocks noChangeArrowheads="1"/>
          </p:cNvSpPr>
          <p:nvPr/>
        </p:nvSpPr>
        <p:spPr bwMode="auto">
          <a:xfrm>
            <a:off x="0" y="11715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0850" fontAlgn="base">
              <a:spcBef>
                <a:spcPct val="0"/>
              </a:spcBef>
              <a:spcAft>
                <a:spcPct val="0"/>
              </a:spcAft>
              <a:tabLst>
                <a:tab pos="493395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tabLst>
                <a:tab pos="493395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tabLst>
                <a:tab pos="493395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tabLst>
                <a:tab pos="493395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tabLst>
                <a:tab pos="493395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493395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493395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493395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493395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933950" algn="l"/>
              </a:tabLst>
            </a:pP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4" name="Rectangle 13"/>
          <p:cNvSpPr>
            <a:spLocks noChangeArrowheads="1"/>
          </p:cNvSpPr>
          <p:nvPr/>
        </p:nvSpPr>
        <p:spPr bwMode="auto">
          <a:xfrm>
            <a:off x="0" y="14001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tabLst>
                <a:tab pos="493395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tabLst>
                <a:tab pos="493395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tabLst>
                <a:tab pos="493395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tabLst>
                <a:tab pos="493395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tabLst>
                <a:tab pos="493395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493395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493395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493395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493395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933950" algn="l"/>
              </a:tabLst>
            </a:pP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8" name="Прямоугольник 47"/>
          <p:cNvSpPr/>
          <p:nvPr/>
        </p:nvSpPr>
        <p:spPr>
          <a:xfrm>
            <a:off x="235374" y="4149080"/>
            <a:ext cx="872911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/>
              <a:t>Определим линейные напряжения, как разность потенциалов выводов начал соответствующих фаз (согласно определению) и с учетом выражений  </a:t>
            </a:r>
            <a:r>
              <a:rPr lang="ru-RU" dirty="0" smtClean="0"/>
              <a:t>получим формулы, </a:t>
            </a:r>
            <a:r>
              <a:rPr lang="ru-RU" dirty="0"/>
              <a:t>связывающие линейные и фазные напряжения для схемы соединения звездой. </a:t>
            </a:r>
          </a:p>
          <a:p>
            <a:r>
              <a:rPr lang="ru-RU" dirty="0"/>
              <a:t> </a:t>
            </a:r>
          </a:p>
        </p:txBody>
      </p:sp>
      <p:sp>
        <p:nvSpPr>
          <p:cNvPr id="63" name="Rectangle 19"/>
          <p:cNvSpPr>
            <a:spLocks noChangeArrowheads="1"/>
          </p:cNvSpPr>
          <p:nvPr/>
        </p:nvSpPr>
        <p:spPr bwMode="auto">
          <a:xfrm>
            <a:off x="152400" y="152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77" name="Rectangle 21"/>
          <p:cNvSpPr>
            <a:spLocks noChangeArrowheads="1"/>
          </p:cNvSpPr>
          <p:nvPr/>
        </p:nvSpPr>
        <p:spPr bwMode="auto">
          <a:xfrm>
            <a:off x="152400" y="10858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0850" fontAlgn="base">
              <a:spcBef>
                <a:spcPct val="0"/>
              </a:spcBef>
              <a:spcAft>
                <a:spcPct val="0"/>
              </a:spcAft>
              <a:tabLst>
                <a:tab pos="493395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tabLst>
                <a:tab pos="493395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tabLst>
                <a:tab pos="493395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tabLst>
                <a:tab pos="493395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tabLst>
                <a:tab pos="493395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493395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493395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493395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493395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933950" algn="l"/>
              </a:tabLst>
            </a:pP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8" name="Rectangle 22"/>
          <p:cNvSpPr>
            <a:spLocks noChangeArrowheads="1"/>
          </p:cNvSpPr>
          <p:nvPr/>
        </p:nvSpPr>
        <p:spPr bwMode="auto">
          <a:xfrm>
            <a:off x="152400" y="13239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0850" fontAlgn="base">
              <a:spcBef>
                <a:spcPct val="0"/>
              </a:spcBef>
              <a:spcAft>
                <a:spcPct val="0"/>
              </a:spcAft>
              <a:tabLst>
                <a:tab pos="493395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tabLst>
                <a:tab pos="493395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tabLst>
                <a:tab pos="493395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tabLst>
                <a:tab pos="493395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tabLst>
                <a:tab pos="493395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493395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493395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493395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493395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933950" algn="l"/>
              </a:tabLst>
            </a:pP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9" name="Rectangle 23"/>
          <p:cNvSpPr>
            <a:spLocks noChangeArrowheads="1"/>
          </p:cNvSpPr>
          <p:nvPr/>
        </p:nvSpPr>
        <p:spPr bwMode="auto">
          <a:xfrm>
            <a:off x="152400" y="15525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tabLst>
                <a:tab pos="493395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tabLst>
                <a:tab pos="493395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tabLst>
                <a:tab pos="493395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tabLst>
                <a:tab pos="493395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tabLst>
                <a:tab pos="493395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493395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493395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493395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493395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933950" algn="l"/>
              </a:tabLst>
            </a:pP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84" name="Объект 8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43917922"/>
              </p:ext>
            </p:extLst>
          </p:nvPr>
        </p:nvGraphicFramePr>
        <p:xfrm>
          <a:off x="318460" y="5301208"/>
          <a:ext cx="3069815" cy="4320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212" name="Equation" r:id="rId9" imgW="1562040" imgH="241200" progId="Equation.DSMT4">
                  <p:embed/>
                </p:oleObj>
              </mc:Choice>
              <mc:Fallback>
                <p:oleObj name="Equation" r:id="rId9" imgW="1562040" imgH="241200" progId="Equation.DSMT4">
                  <p:embed/>
                  <p:pic>
                    <p:nvPicPr>
                      <p:cNvPr id="0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8460" y="5301208"/>
                        <a:ext cx="3069815" cy="43204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5" name="Объект 8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59582748"/>
              </p:ext>
            </p:extLst>
          </p:nvPr>
        </p:nvGraphicFramePr>
        <p:xfrm>
          <a:off x="261816" y="5805264"/>
          <a:ext cx="2107048" cy="48821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213" name="Equation" r:id="rId11" imgW="977760" imgH="241200" progId="Equation.DSMT4">
                  <p:embed/>
                </p:oleObj>
              </mc:Choice>
              <mc:Fallback>
                <p:oleObj name="Equation" r:id="rId11" imgW="977760" imgH="241200" progId="Equation.DSMT4">
                  <p:embed/>
                  <p:pic>
                    <p:nvPicPr>
                      <p:cNvPr id="0" name="Object 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1816" y="5805264"/>
                        <a:ext cx="2107048" cy="48821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6" name="Объект 8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31981050"/>
              </p:ext>
            </p:extLst>
          </p:nvPr>
        </p:nvGraphicFramePr>
        <p:xfrm>
          <a:off x="326272" y="6365356"/>
          <a:ext cx="1932540" cy="464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214" name="Equation" r:id="rId13" imgW="927000" imgH="241200" progId="Equation.DSMT4">
                  <p:embed/>
                </p:oleObj>
              </mc:Choice>
              <mc:Fallback>
                <p:oleObj name="Equation" r:id="rId13" imgW="927000" imgH="241200" progId="Equation.DSMT4">
                  <p:embed/>
                  <p:pic>
                    <p:nvPicPr>
                      <p:cNvPr id="0" name="Object 2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6272" y="6365356"/>
                        <a:ext cx="1932540" cy="4647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844903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4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Прямая со стрелкой 6"/>
          <p:cNvCxnSpPr/>
          <p:nvPr/>
        </p:nvCxnSpPr>
        <p:spPr>
          <a:xfrm rot="10800000">
            <a:off x="797885" y="1515601"/>
            <a:ext cx="1601811" cy="96683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 rot="16200000" flipV="1">
            <a:off x="148068" y="2164479"/>
            <a:ext cx="2900508" cy="1602748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1640499" y="1779282"/>
            <a:ext cx="522806" cy="3786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U</a:t>
            </a:r>
            <a:r>
              <a:rPr lang="ru-RU" sz="800" dirty="0" smtClean="0">
                <a:latin typeface="Times New Roman" pitchFamily="18" charset="0"/>
                <a:cs typeface="Times New Roman" pitchFamily="18" charset="0"/>
              </a:rPr>
              <a:t>В</a:t>
            </a:r>
            <a:endParaRPr lang="ru-RU" sz="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134368" y="3097694"/>
            <a:ext cx="539841" cy="3786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U</a:t>
            </a:r>
            <a:r>
              <a:rPr lang="ru-RU" sz="800" dirty="0" smtClean="0">
                <a:latin typeface="Times New Roman" pitchFamily="18" charset="0"/>
                <a:cs typeface="Times New Roman" pitchFamily="18" charset="0"/>
              </a:rPr>
              <a:t>АВ</a:t>
            </a:r>
            <a:endParaRPr lang="ru-RU" sz="8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9" name="Прямая соединительная линия 18"/>
          <p:cNvCxnSpPr/>
          <p:nvPr/>
        </p:nvCxnSpPr>
        <p:spPr>
          <a:xfrm rot="10800000" flipV="1">
            <a:off x="1640499" y="2482435"/>
            <a:ext cx="759196" cy="527365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Дуга 20"/>
          <p:cNvSpPr/>
          <p:nvPr/>
        </p:nvSpPr>
        <p:spPr>
          <a:xfrm>
            <a:off x="1977920" y="3625059"/>
            <a:ext cx="421776" cy="439471"/>
          </a:xfrm>
          <a:prstGeom prst="arc">
            <a:avLst>
              <a:gd name="adj1" fmla="val 12719319"/>
              <a:gd name="adj2" fmla="val 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977920" y="3273482"/>
            <a:ext cx="515235" cy="3786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30°</a:t>
            </a:r>
            <a:endParaRPr lang="ru-RU" sz="8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" name="Группа 1"/>
          <p:cNvGrpSpPr/>
          <p:nvPr/>
        </p:nvGrpSpPr>
        <p:grpSpPr>
          <a:xfrm>
            <a:off x="543882" y="2218752"/>
            <a:ext cx="3818583" cy="3191289"/>
            <a:chOff x="645469" y="1865500"/>
            <a:chExt cx="3818583" cy="3191289"/>
          </a:xfrm>
        </p:grpSpPr>
        <p:cxnSp>
          <p:nvCxnSpPr>
            <p:cNvPr id="3" name="Прямая со стрелкой 2"/>
            <p:cNvCxnSpPr/>
            <p:nvPr/>
          </p:nvCxnSpPr>
          <p:spPr>
            <a:xfrm rot="5400000" flipH="1" flipV="1">
              <a:off x="1534447" y="3096058"/>
              <a:ext cx="1933672" cy="1875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Прямая со стрелкой 4"/>
            <p:cNvCxnSpPr/>
            <p:nvPr/>
          </p:nvCxnSpPr>
          <p:spPr>
            <a:xfrm rot="9000000" flipV="1">
              <a:off x="774687" y="4546141"/>
              <a:ext cx="1855814" cy="1954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Прямая со стрелкой 5"/>
            <p:cNvCxnSpPr/>
            <p:nvPr/>
          </p:nvCxnSpPr>
          <p:spPr>
            <a:xfrm rot="12600000" flipH="1" flipV="1">
              <a:off x="2377434" y="4546143"/>
              <a:ext cx="1855814" cy="1954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TextBox 13"/>
            <p:cNvSpPr txBox="1"/>
            <p:nvPr/>
          </p:nvSpPr>
          <p:spPr>
            <a:xfrm>
              <a:off x="2501283" y="2920230"/>
              <a:ext cx="458450" cy="3786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smtClean="0">
                  <a:latin typeface="Times New Roman" pitchFamily="18" charset="0"/>
                  <a:cs typeface="Times New Roman" pitchFamily="18" charset="0"/>
                </a:rPr>
                <a:t>U</a:t>
              </a:r>
              <a:r>
                <a:rPr lang="ru-RU" sz="800" dirty="0" smtClean="0">
                  <a:latin typeface="Times New Roman" pitchFamily="18" charset="0"/>
                  <a:cs typeface="Times New Roman" pitchFamily="18" charset="0"/>
                </a:rPr>
                <a:t>А</a:t>
              </a:r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3344834" y="4326537"/>
              <a:ext cx="452770" cy="3786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smtClean="0">
                  <a:latin typeface="Times New Roman" pitchFamily="18" charset="0"/>
                  <a:cs typeface="Times New Roman" pitchFamily="18" charset="0"/>
                </a:rPr>
                <a:t>U</a:t>
              </a:r>
              <a:r>
                <a:rPr lang="ru-RU" sz="800" dirty="0" smtClean="0">
                  <a:latin typeface="Times New Roman" pitchFamily="18" charset="0"/>
                  <a:cs typeface="Times New Roman" pitchFamily="18" charset="0"/>
                </a:rPr>
                <a:t>В</a:t>
              </a:r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1404665" y="4238643"/>
              <a:ext cx="452770" cy="3786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smtClean="0">
                  <a:latin typeface="Times New Roman" pitchFamily="18" charset="0"/>
                  <a:cs typeface="Times New Roman" pitchFamily="18" charset="0"/>
                </a:rPr>
                <a:t>U</a:t>
              </a:r>
              <a:r>
                <a:rPr lang="ru-RU" sz="800" dirty="0" smtClean="0">
                  <a:latin typeface="Times New Roman" pitchFamily="18" charset="0"/>
                  <a:cs typeface="Times New Roman" pitchFamily="18" charset="0"/>
                </a:rPr>
                <a:t>С</a:t>
              </a:r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2501283" y="1865500"/>
              <a:ext cx="371379" cy="3786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400" dirty="0" smtClean="0">
                  <a:latin typeface="Times New Roman" pitchFamily="18" charset="0"/>
                  <a:cs typeface="Times New Roman" pitchFamily="18" charset="0"/>
                </a:rPr>
                <a:t>А</a:t>
              </a:r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2501283" y="3799172"/>
              <a:ext cx="371379" cy="3786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smtClean="0">
                  <a:latin typeface="Times New Roman" pitchFamily="18" charset="0"/>
                  <a:cs typeface="Times New Roman" pitchFamily="18" charset="0"/>
                </a:rPr>
                <a:t>N</a:t>
              </a:r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4104031" y="4678114"/>
              <a:ext cx="360021" cy="3786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400" dirty="0" smtClean="0">
                  <a:latin typeface="Times New Roman" pitchFamily="18" charset="0"/>
                  <a:cs typeface="Times New Roman" pitchFamily="18" charset="0"/>
                </a:rPr>
                <a:t>В</a:t>
              </a:r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645469" y="4590220"/>
              <a:ext cx="360021" cy="3786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400" dirty="0" smtClean="0">
                  <a:latin typeface="Times New Roman" pitchFamily="18" charset="0"/>
                  <a:cs typeface="Times New Roman" pitchFamily="18" charset="0"/>
                </a:rPr>
                <a:t>С</a:t>
              </a:r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aphicFrame>
        <p:nvGraphicFramePr>
          <p:cNvPr id="8" name="Объект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57694094"/>
              </p:ext>
            </p:extLst>
          </p:nvPr>
        </p:nvGraphicFramePr>
        <p:xfrm>
          <a:off x="4426199" y="404664"/>
          <a:ext cx="3581451" cy="5040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205" name="Equation" r:id="rId3" imgW="1562040" imgH="241200" progId="Equation.DSMT4">
                  <p:embed/>
                </p:oleObj>
              </mc:Choice>
              <mc:Fallback>
                <p:oleObj name="Equation" r:id="rId3" imgW="1562040" imgH="2412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26199" y="404664"/>
                        <a:ext cx="3581451" cy="50405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4329800" y="1192435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Из прямоугольного треугольника  выразим косинус угла 30°.</a:t>
            </a:r>
          </a:p>
        </p:txBody>
      </p:sp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2" name="Объект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4681192"/>
              </p:ext>
            </p:extLst>
          </p:nvPr>
        </p:nvGraphicFramePr>
        <p:xfrm>
          <a:off x="4572000" y="1968619"/>
          <a:ext cx="1899128" cy="321390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206" name="Equation" r:id="rId5" imgW="990600" imgH="1676400" progId="Equation.DSMT4">
                  <p:embed/>
                </p:oleObj>
              </mc:Choice>
              <mc:Fallback>
                <p:oleObj name="Equation" r:id="rId5" imgW="990600" imgH="1676400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1968619"/>
                        <a:ext cx="1899128" cy="321390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20" name="Объект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51980455"/>
              </p:ext>
            </p:extLst>
          </p:nvPr>
        </p:nvGraphicFramePr>
        <p:xfrm>
          <a:off x="4932039" y="5589240"/>
          <a:ext cx="1962885" cy="57606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207" name="Equation" r:id="rId7" imgW="875920" imgH="253890" progId="Equation.DSMT4">
                  <p:embed/>
                </p:oleObj>
              </mc:Choice>
              <mc:Fallback>
                <p:oleObj name="Equation" r:id="rId7" imgW="875920" imgH="253890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32039" y="5589240"/>
                        <a:ext cx="1962885" cy="57606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97323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7" grpId="0"/>
      <p:bldP spid="21" grpId="0" animBg="1"/>
      <p:bldP spid="2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Группа 9"/>
          <p:cNvGrpSpPr/>
          <p:nvPr/>
        </p:nvGrpSpPr>
        <p:grpSpPr>
          <a:xfrm>
            <a:off x="543882" y="1515599"/>
            <a:ext cx="3818583" cy="3894442"/>
            <a:chOff x="543882" y="1515599"/>
            <a:chExt cx="3818583" cy="3894442"/>
          </a:xfrm>
        </p:grpSpPr>
        <p:cxnSp>
          <p:nvCxnSpPr>
            <p:cNvPr id="7" name="Прямая со стрелкой 6"/>
            <p:cNvCxnSpPr/>
            <p:nvPr/>
          </p:nvCxnSpPr>
          <p:spPr>
            <a:xfrm rot="10800000">
              <a:off x="797885" y="1515601"/>
              <a:ext cx="1601811" cy="966835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Прямая со стрелкой 10"/>
            <p:cNvCxnSpPr/>
            <p:nvPr/>
          </p:nvCxnSpPr>
          <p:spPr>
            <a:xfrm rot="16200000" flipV="1">
              <a:off x="148068" y="2164479"/>
              <a:ext cx="2900508" cy="1602748"/>
            </a:xfrm>
            <a:prstGeom prst="straightConnector1">
              <a:avLst/>
            </a:prstGeom>
            <a:ln w="1905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TextBox 12"/>
            <p:cNvSpPr txBox="1"/>
            <p:nvPr/>
          </p:nvSpPr>
          <p:spPr>
            <a:xfrm>
              <a:off x="1640499" y="1779282"/>
              <a:ext cx="522806" cy="3786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400" dirty="0" smtClean="0">
                  <a:latin typeface="Times New Roman" pitchFamily="18" charset="0"/>
                  <a:cs typeface="Times New Roman" pitchFamily="18" charset="0"/>
                </a:rPr>
                <a:t>-</a:t>
              </a:r>
              <a:r>
                <a:rPr lang="en-US" sz="1400" dirty="0" smtClean="0">
                  <a:latin typeface="Times New Roman" pitchFamily="18" charset="0"/>
                  <a:cs typeface="Times New Roman" pitchFamily="18" charset="0"/>
                </a:rPr>
                <a:t>U</a:t>
              </a:r>
              <a:r>
                <a:rPr lang="ru-RU" sz="800" dirty="0" smtClean="0">
                  <a:latin typeface="Times New Roman" pitchFamily="18" charset="0"/>
                  <a:cs typeface="Times New Roman" pitchFamily="18" charset="0"/>
                </a:rPr>
                <a:t>В</a:t>
              </a:r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1134368" y="3097694"/>
              <a:ext cx="539841" cy="3786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smtClean="0">
                  <a:latin typeface="Times New Roman" pitchFamily="18" charset="0"/>
                  <a:cs typeface="Times New Roman" pitchFamily="18" charset="0"/>
                </a:rPr>
                <a:t>U</a:t>
              </a:r>
              <a:r>
                <a:rPr lang="ru-RU" sz="800" dirty="0" smtClean="0">
                  <a:latin typeface="Times New Roman" pitchFamily="18" charset="0"/>
                  <a:cs typeface="Times New Roman" pitchFamily="18" charset="0"/>
                </a:rPr>
                <a:t>АВ</a:t>
              </a:r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19" name="Прямая соединительная линия 18"/>
            <p:cNvCxnSpPr/>
            <p:nvPr/>
          </p:nvCxnSpPr>
          <p:spPr>
            <a:xfrm rot="10800000" flipV="1">
              <a:off x="1640499" y="2482435"/>
              <a:ext cx="759196" cy="527365"/>
            </a:xfrm>
            <a:prstGeom prst="line">
              <a:avLst/>
            </a:prstGeom>
            <a:ln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Дуга 20"/>
            <p:cNvSpPr/>
            <p:nvPr/>
          </p:nvSpPr>
          <p:spPr>
            <a:xfrm>
              <a:off x="1977920" y="3625059"/>
              <a:ext cx="421776" cy="439471"/>
            </a:xfrm>
            <a:prstGeom prst="arc">
              <a:avLst>
                <a:gd name="adj1" fmla="val 12719319"/>
                <a:gd name="adj2" fmla="val 0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1977920" y="3273482"/>
              <a:ext cx="515235" cy="3786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400" dirty="0" smtClean="0">
                  <a:latin typeface="Times New Roman" pitchFamily="18" charset="0"/>
                  <a:cs typeface="Times New Roman" pitchFamily="18" charset="0"/>
                </a:rPr>
                <a:t>30°</a:t>
              </a:r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2" name="Группа 1"/>
            <p:cNvGrpSpPr/>
            <p:nvPr/>
          </p:nvGrpSpPr>
          <p:grpSpPr>
            <a:xfrm>
              <a:off x="543882" y="2218752"/>
              <a:ext cx="3818583" cy="3191289"/>
              <a:chOff x="645469" y="1865500"/>
              <a:chExt cx="3818583" cy="3191289"/>
            </a:xfrm>
          </p:grpSpPr>
          <p:cxnSp>
            <p:nvCxnSpPr>
              <p:cNvPr id="3" name="Прямая со стрелкой 2"/>
              <p:cNvCxnSpPr/>
              <p:nvPr/>
            </p:nvCxnSpPr>
            <p:spPr>
              <a:xfrm rot="5400000" flipH="1" flipV="1">
                <a:off x="1534447" y="3096058"/>
                <a:ext cx="1933672" cy="1875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" name="Прямая со стрелкой 4"/>
              <p:cNvCxnSpPr/>
              <p:nvPr/>
            </p:nvCxnSpPr>
            <p:spPr>
              <a:xfrm rot="9000000" flipV="1">
                <a:off x="774687" y="4546141"/>
                <a:ext cx="1855814" cy="1954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" name="Прямая со стрелкой 5"/>
              <p:cNvCxnSpPr/>
              <p:nvPr/>
            </p:nvCxnSpPr>
            <p:spPr>
              <a:xfrm rot="12600000" flipH="1" flipV="1">
                <a:off x="2377434" y="4546143"/>
                <a:ext cx="1855814" cy="1954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" name="TextBox 13"/>
              <p:cNvSpPr txBox="1"/>
              <p:nvPr/>
            </p:nvSpPr>
            <p:spPr>
              <a:xfrm>
                <a:off x="2501283" y="2920230"/>
                <a:ext cx="458450" cy="3786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 smtClean="0">
                    <a:latin typeface="Times New Roman" pitchFamily="18" charset="0"/>
                    <a:cs typeface="Times New Roman" pitchFamily="18" charset="0"/>
                  </a:rPr>
                  <a:t>U</a:t>
                </a:r>
                <a:r>
                  <a:rPr lang="ru-RU" sz="800" dirty="0" smtClean="0">
                    <a:latin typeface="Times New Roman" pitchFamily="18" charset="0"/>
                    <a:cs typeface="Times New Roman" pitchFamily="18" charset="0"/>
                  </a:rPr>
                  <a:t>А</a:t>
                </a:r>
                <a:endParaRPr lang="ru-RU" sz="8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5" name="TextBox 14"/>
              <p:cNvSpPr txBox="1"/>
              <p:nvPr/>
            </p:nvSpPr>
            <p:spPr>
              <a:xfrm>
                <a:off x="3344834" y="4326537"/>
                <a:ext cx="452770" cy="3786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 smtClean="0">
                    <a:latin typeface="Times New Roman" pitchFamily="18" charset="0"/>
                    <a:cs typeface="Times New Roman" pitchFamily="18" charset="0"/>
                  </a:rPr>
                  <a:t>U</a:t>
                </a:r>
                <a:r>
                  <a:rPr lang="ru-RU" sz="800" dirty="0" smtClean="0">
                    <a:latin typeface="Times New Roman" pitchFamily="18" charset="0"/>
                    <a:cs typeface="Times New Roman" pitchFamily="18" charset="0"/>
                  </a:rPr>
                  <a:t>В</a:t>
                </a:r>
                <a:endParaRPr lang="ru-RU" sz="8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6" name="TextBox 15"/>
              <p:cNvSpPr txBox="1"/>
              <p:nvPr/>
            </p:nvSpPr>
            <p:spPr>
              <a:xfrm>
                <a:off x="1404665" y="4238643"/>
                <a:ext cx="452770" cy="3786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 smtClean="0">
                    <a:latin typeface="Times New Roman" pitchFamily="18" charset="0"/>
                    <a:cs typeface="Times New Roman" pitchFamily="18" charset="0"/>
                  </a:rPr>
                  <a:t>U</a:t>
                </a:r>
                <a:r>
                  <a:rPr lang="ru-RU" sz="800" dirty="0" smtClean="0">
                    <a:latin typeface="Times New Roman" pitchFamily="18" charset="0"/>
                    <a:cs typeface="Times New Roman" pitchFamily="18" charset="0"/>
                  </a:rPr>
                  <a:t>С</a:t>
                </a:r>
                <a:endParaRPr lang="ru-RU" sz="8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23" name="TextBox 22"/>
              <p:cNvSpPr txBox="1"/>
              <p:nvPr/>
            </p:nvSpPr>
            <p:spPr>
              <a:xfrm>
                <a:off x="2501283" y="1865500"/>
                <a:ext cx="371379" cy="3786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sz="1400" dirty="0" smtClean="0">
                    <a:latin typeface="Times New Roman" pitchFamily="18" charset="0"/>
                    <a:cs typeface="Times New Roman" pitchFamily="18" charset="0"/>
                  </a:rPr>
                  <a:t>А</a:t>
                </a:r>
                <a:endParaRPr lang="ru-RU" sz="8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24" name="TextBox 23"/>
              <p:cNvSpPr txBox="1"/>
              <p:nvPr/>
            </p:nvSpPr>
            <p:spPr>
              <a:xfrm>
                <a:off x="2501283" y="3799172"/>
                <a:ext cx="371379" cy="3786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dirty="0" smtClean="0">
                    <a:latin typeface="Times New Roman" pitchFamily="18" charset="0"/>
                    <a:cs typeface="Times New Roman" pitchFamily="18" charset="0"/>
                  </a:rPr>
                  <a:t>N</a:t>
                </a:r>
                <a:endParaRPr lang="ru-RU" sz="8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25" name="TextBox 24"/>
              <p:cNvSpPr txBox="1"/>
              <p:nvPr/>
            </p:nvSpPr>
            <p:spPr>
              <a:xfrm>
                <a:off x="4104031" y="4678114"/>
                <a:ext cx="360021" cy="3786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sz="1400" dirty="0" smtClean="0">
                    <a:latin typeface="Times New Roman" pitchFamily="18" charset="0"/>
                    <a:cs typeface="Times New Roman" pitchFamily="18" charset="0"/>
                  </a:rPr>
                  <a:t>В</a:t>
                </a:r>
                <a:endParaRPr lang="ru-RU" sz="8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26" name="TextBox 25"/>
              <p:cNvSpPr txBox="1"/>
              <p:nvPr/>
            </p:nvSpPr>
            <p:spPr>
              <a:xfrm>
                <a:off x="645469" y="4590220"/>
                <a:ext cx="360021" cy="3786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sz="1400" dirty="0" smtClean="0">
                    <a:latin typeface="Times New Roman" pitchFamily="18" charset="0"/>
                    <a:cs typeface="Times New Roman" pitchFamily="18" charset="0"/>
                  </a:rPr>
                  <a:t>С</a:t>
                </a:r>
                <a:endParaRPr lang="ru-RU" sz="8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</p:grpSp>
      <p:grpSp>
        <p:nvGrpSpPr>
          <p:cNvPr id="4" name="Группа 3"/>
          <p:cNvGrpSpPr/>
          <p:nvPr/>
        </p:nvGrpSpPr>
        <p:grpSpPr>
          <a:xfrm>
            <a:off x="5035798" y="1953392"/>
            <a:ext cx="3818583" cy="3630762"/>
            <a:chOff x="5035798" y="1953392"/>
            <a:chExt cx="3818583" cy="3630762"/>
          </a:xfrm>
        </p:grpSpPr>
        <p:cxnSp>
          <p:nvCxnSpPr>
            <p:cNvPr id="27" name="Прямая со стрелкой 26"/>
            <p:cNvCxnSpPr/>
            <p:nvPr/>
          </p:nvCxnSpPr>
          <p:spPr>
            <a:xfrm rot="5400000" flipH="1" flipV="1">
              <a:off x="5924776" y="3183950"/>
              <a:ext cx="1933672" cy="1875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Прямая со стрелкой 27"/>
            <p:cNvCxnSpPr/>
            <p:nvPr/>
          </p:nvCxnSpPr>
          <p:spPr>
            <a:xfrm rot="9000000" flipV="1">
              <a:off x="5165016" y="4634033"/>
              <a:ext cx="1855814" cy="1954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Прямая со стрелкой 28"/>
            <p:cNvCxnSpPr/>
            <p:nvPr/>
          </p:nvCxnSpPr>
          <p:spPr>
            <a:xfrm rot="12600000" flipH="1" flipV="1">
              <a:off x="6767763" y="4634035"/>
              <a:ext cx="1855814" cy="1954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Прямая со стрелкой 30"/>
            <p:cNvCxnSpPr/>
            <p:nvPr/>
          </p:nvCxnSpPr>
          <p:spPr>
            <a:xfrm rot="16200000" flipV="1">
              <a:off x="6238872" y="2865957"/>
              <a:ext cx="2900508" cy="1602748"/>
            </a:xfrm>
            <a:prstGeom prst="straightConnector1">
              <a:avLst/>
            </a:prstGeom>
            <a:ln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TextBox 32"/>
            <p:cNvSpPr txBox="1"/>
            <p:nvPr/>
          </p:nvSpPr>
          <p:spPr>
            <a:xfrm>
              <a:off x="6891611" y="3008122"/>
              <a:ext cx="458450" cy="3786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smtClean="0">
                  <a:latin typeface="Times New Roman" pitchFamily="18" charset="0"/>
                  <a:cs typeface="Times New Roman" pitchFamily="18" charset="0"/>
                </a:rPr>
                <a:t>U</a:t>
              </a:r>
              <a:r>
                <a:rPr lang="ru-RU" sz="800" dirty="0" smtClean="0">
                  <a:latin typeface="Times New Roman" pitchFamily="18" charset="0"/>
                  <a:cs typeface="Times New Roman" pitchFamily="18" charset="0"/>
                </a:rPr>
                <a:t>А</a:t>
              </a:r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7735163" y="4414429"/>
              <a:ext cx="452770" cy="3786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smtClean="0">
                  <a:latin typeface="Times New Roman" pitchFamily="18" charset="0"/>
                  <a:cs typeface="Times New Roman" pitchFamily="18" charset="0"/>
                </a:rPr>
                <a:t>U</a:t>
              </a:r>
              <a:r>
                <a:rPr lang="ru-RU" sz="800" dirty="0" smtClean="0">
                  <a:latin typeface="Times New Roman" pitchFamily="18" charset="0"/>
                  <a:cs typeface="Times New Roman" pitchFamily="18" charset="0"/>
                </a:rPr>
                <a:t>В</a:t>
              </a:r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5794994" y="4326535"/>
              <a:ext cx="452770" cy="3786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smtClean="0">
                  <a:latin typeface="Times New Roman" pitchFamily="18" charset="0"/>
                  <a:cs typeface="Times New Roman" pitchFamily="18" charset="0"/>
                </a:rPr>
                <a:t>U</a:t>
              </a:r>
              <a:r>
                <a:rPr lang="ru-RU" sz="800" dirty="0" smtClean="0">
                  <a:latin typeface="Times New Roman" pitchFamily="18" charset="0"/>
                  <a:cs typeface="Times New Roman" pitchFamily="18" charset="0"/>
                </a:rPr>
                <a:t>С</a:t>
              </a:r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7731303" y="3183913"/>
              <a:ext cx="539841" cy="3786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smtClean="0">
                  <a:latin typeface="Times New Roman" pitchFamily="18" charset="0"/>
                  <a:cs typeface="Times New Roman" pitchFamily="18" charset="0"/>
                </a:rPr>
                <a:t>U</a:t>
              </a:r>
              <a:r>
                <a:rPr lang="ru-RU" sz="800" dirty="0" smtClean="0">
                  <a:latin typeface="Times New Roman" pitchFamily="18" charset="0"/>
                  <a:cs typeface="Times New Roman" pitchFamily="18" charset="0"/>
                </a:rPr>
                <a:t>АВ</a:t>
              </a:r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6891611" y="1953392"/>
              <a:ext cx="371379" cy="3786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400" dirty="0" smtClean="0">
                  <a:latin typeface="Times New Roman" pitchFamily="18" charset="0"/>
                  <a:cs typeface="Times New Roman" pitchFamily="18" charset="0"/>
                </a:rPr>
                <a:t>А</a:t>
              </a:r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6891611" y="3887064"/>
              <a:ext cx="371379" cy="3786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smtClean="0">
                  <a:latin typeface="Times New Roman" pitchFamily="18" charset="0"/>
                  <a:cs typeface="Times New Roman" pitchFamily="18" charset="0"/>
                </a:rPr>
                <a:t>N</a:t>
              </a:r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8494360" y="4766005"/>
              <a:ext cx="360021" cy="3786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400" dirty="0" smtClean="0">
                  <a:latin typeface="Times New Roman" pitchFamily="18" charset="0"/>
                  <a:cs typeface="Times New Roman" pitchFamily="18" charset="0"/>
                </a:rPr>
                <a:t>В</a:t>
              </a:r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5035798" y="4678111"/>
              <a:ext cx="360021" cy="3786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400" dirty="0" smtClean="0">
                  <a:latin typeface="Times New Roman" pitchFamily="18" charset="0"/>
                  <a:cs typeface="Times New Roman" pitchFamily="18" charset="0"/>
                </a:rPr>
                <a:t>С</a:t>
              </a:r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44" name="Прямая со стрелкой 43"/>
            <p:cNvCxnSpPr/>
            <p:nvPr/>
          </p:nvCxnSpPr>
          <p:spPr>
            <a:xfrm rot="16200000" flipH="1" flipV="1">
              <a:off x="4636123" y="2865957"/>
              <a:ext cx="2900508" cy="1602748"/>
            </a:xfrm>
            <a:prstGeom prst="straightConnector1">
              <a:avLst/>
            </a:prstGeom>
            <a:ln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Прямая со стрелкой 44"/>
            <p:cNvCxnSpPr/>
            <p:nvPr/>
          </p:nvCxnSpPr>
          <p:spPr>
            <a:xfrm>
              <a:off x="5285003" y="5117585"/>
              <a:ext cx="3205496" cy="1954"/>
            </a:xfrm>
            <a:prstGeom prst="straightConnector1">
              <a:avLst/>
            </a:prstGeom>
            <a:ln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TextBox 48"/>
            <p:cNvSpPr txBox="1"/>
            <p:nvPr/>
          </p:nvSpPr>
          <p:spPr>
            <a:xfrm>
              <a:off x="6719041" y="5205479"/>
              <a:ext cx="534164" cy="3786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smtClean="0">
                  <a:latin typeface="Times New Roman" pitchFamily="18" charset="0"/>
                  <a:cs typeface="Times New Roman" pitchFamily="18" charset="0"/>
                </a:rPr>
                <a:t>U</a:t>
              </a:r>
              <a:r>
                <a:rPr lang="ru-RU" sz="800" dirty="0" smtClean="0">
                  <a:latin typeface="Times New Roman" pitchFamily="18" charset="0"/>
                  <a:cs typeface="Times New Roman" pitchFamily="18" charset="0"/>
                </a:rPr>
                <a:t>ВС</a:t>
              </a:r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5538069" y="3271807"/>
              <a:ext cx="539841" cy="3786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smtClean="0">
                  <a:latin typeface="Times New Roman" pitchFamily="18" charset="0"/>
                  <a:cs typeface="Times New Roman" pitchFamily="18" charset="0"/>
                </a:rPr>
                <a:t>U</a:t>
              </a:r>
              <a:r>
                <a:rPr lang="ru-RU" sz="800" dirty="0" smtClean="0">
                  <a:latin typeface="Times New Roman" pitchFamily="18" charset="0"/>
                  <a:cs typeface="Times New Roman" pitchFamily="18" charset="0"/>
                </a:rPr>
                <a:t>СА</a:t>
              </a:r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9" name="Прямоугольник 8"/>
          <p:cNvSpPr/>
          <p:nvPr/>
        </p:nvSpPr>
        <p:spPr>
          <a:xfrm>
            <a:off x="723893" y="188640"/>
            <a:ext cx="81304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/>
              <a:t>Векторная диаграмма фазных и линейных напряжений источника при соединении обмоток звездой</a:t>
            </a:r>
          </a:p>
          <a:p>
            <a:r>
              <a:rPr lang="ru-RU" dirty="0"/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5516" y="116632"/>
            <a:ext cx="871296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/>
              <a:t>Соотношения  для </a:t>
            </a:r>
            <a:r>
              <a:rPr lang="ru-RU" sz="3200" dirty="0"/>
              <a:t>схемы </a:t>
            </a:r>
            <a:r>
              <a:rPr lang="ru-RU" sz="3200" dirty="0" smtClean="0"/>
              <a:t>соединения обмоток источника и фаз приёмника  </a:t>
            </a:r>
            <a:r>
              <a:rPr lang="ru-RU" sz="3200" dirty="0"/>
              <a:t>звездой.</a:t>
            </a: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35890728"/>
              </p:ext>
            </p:extLst>
          </p:nvPr>
        </p:nvGraphicFramePr>
        <p:xfrm>
          <a:off x="2108443" y="1214516"/>
          <a:ext cx="2890988" cy="84844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22" name="Equation" r:id="rId3" imgW="875920" imgH="253890" progId="Equation.DSMT4">
                  <p:embed/>
                </p:oleObj>
              </mc:Choice>
              <mc:Fallback>
                <p:oleObj name="Equation" r:id="rId3" imgW="875920" imgH="253890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08443" y="1214516"/>
                        <a:ext cx="2890988" cy="84844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64494826"/>
              </p:ext>
            </p:extLst>
          </p:nvPr>
        </p:nvGraphicFramePr>
        <p:xfrm>
          <a:off x="5389988" y="1197422"/>
          <a:ext cx="1935411" cy="83371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23" name="Equation" r:id="rId5" imgW="495085" imgH="228501" progId="Equation.DSMT4">
                  <p:embed/>
                </p:oleObj>
              </mc:Choice>
              <mc:Fallback>
                <p:oleObj name="Equation" r:id="rId5" imgW="495085" imgH="228501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89988" y="1197422"/>
                        <a:ext cx="1935411" cy="83371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194928" y="2166678"/>
            <a:ext cx="871296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dirty="0"/>
              <a:t>U</a:t>
            </a:r>
            <a:r>
              <a:rPr lang="ru-RU" sz="3200" dirty="0"/>
              <a:t>л/</a:t>
            </a:r>
            <a:r>
              <a:rPr lang="en-US" sz="3200" dirty="0"/>
              <a:t>U</a:t>
            </a:r>
            <a:r>
              <a:rPr lang="ru-RU" sz="3200" dirty="0" smtClean="0"/>
              <a:t>ф= 380/220=220/127=√3</a:t>
            </a:r>
            <a:endParaRPr lang="ru-RU" sz="3200" dirty="0"/>
          </a:p>
        </p:txBody>
      </p:sp>
      <p:grpSp>
        <p:nvGrpSpPr>
          <p:cNvPr id="20" name="Группа 19"/>
          <p:cNvGrpSpPr/>
          <p:nvPr/>
        </p:nvGrpSpPr>
        <p:grpSpPr>
          <a:xfrm>
            <a:off x="274179" y="4188193"/>
            <a:ext cx="8244408" cy="2562652"/>
            <a:chOff x="899592" y="4162742"/>
            <a:chExt cx="8244408" cy="2562652"/>
          </a:xfrm>
        </p:grpSpPr>
        <p:pic>
          <p:nvPicPr>
            <p:cNvPr id="51215" name="Picture 15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43808" y="4725144"/>
              <a:ext cx="3105150" cy="2000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TextBox 8"/>
            <p:cNvSpPr txBox="1"/>
            <p:nvPr/>
          </p:nvSpPr>
          <p:spPr>
            <a:xfrm>
              <a:off x="899592" y="4162742"/>
              <a:ext cx="2645276" cy="369332"/>
            </a:xfrm>
            <a:prstGeom prst="rect">
              <a:avLst/>
            </a:prstGeom>
            <a:noFill/>
            <a:ln>
              <a:solidFill>
                <a:schemeClr val="tx2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ru-RU" dirty="0" smtClean="0"/>
                <a:t>Линейный провод (фаза)</a:t>
              </a:r>
              <a:endParaRPr lang="ru-RU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3967386" y="4199066"/>
              <a:ext cx="3264612" cy="369332"/>
            </a:xfrm>
            <a:prstGeom prst="rect">
              <a:avLst/>
            </a:prstGeom>
            <a:noFill/>
            <a:ln>
              <a:solidFill>
                <a:schemeClr val="tx2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ru-RU" dirty="0" smtClean="0"/>
                <a:t>Нулевой защитный проводник</a:t>
              </a:r>
              <a:endParaRPr lang="ru-RU" dirty="0"/>
            </a:p>
          </p:txBody>
        </p:sp>
        <p:cxnSp>
          <p:nvCxnSpPr>
            <p:cNvPr id="12" name="Прямая со стрелкой 11"/>
            <p:cNvCxnSpPr>
              <a:stCxn id="9" idx="2"/>
            </p:cNvCxnSpPr>
            <p:nvPr/>
          </p:nvCxnSpPr>
          <p:spPr>
            <a:xfrm>
              <a:off x="2222230" y="4532074"/>
              <a:ext cx="2349770" cy="697126"/>
            </a:xfrm>
            <a:prstGeom prst="straightConnector1">
              <a:avLst/>
            </a:prstGeom>
            <a:ln w="12700">
              <a:solidFill>
                <a:schemeClr val="tx2">
                  <a:lumMod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Прямая со стрелкой 13"/>
            <p:cNvCxnSpPr>
              <a:stCxn id="11" idx="2"/>
            </p:cNvCxnSpPr>
            <p:nvPr/>
          </p:nvCxnSpPr>
          <p:spPr>
            <a:xfrm flipH="1">
              <a:off x="5148064" y="4568398"/>
              <a:ext cx="451628" cy="408774"/>
            </a:xfrm>
            <a:prstGeom prst="straightConnector1">
              <a:avLst/>
            </a:prstGeom>
            <a:ln w="12700">
              <a:solidFill>
                <a:schemeClr val="tx2">
                  <a:lumMod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TextBox 17"/>
            <p:cNvSpPr txBox="1"/>
            <p:nvPr/>
          </p:nvSpPr>
          <p:spPr>
            <a:xfrm>
              <a:off x="6006025" y="4778423"/>
              <a:ext cx="3137975" cy="369332"/>
            </a:xfrm>
            <a:prstGeom prst="rect">
              <a:avLst/>
            </a:prstGeom>
            <a:noFill/>
            <a:ln>
              <a:solidFill>
                <a:schemeClr val="tx2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ru-RU" dirty="0" smtClean="0"/>
                <a:t>Нулевой  рабочий  проводник</a:t>
              </a:r>
              <a:endParaRPr lang="ru-RU" dirty="0"/>
            </a:p>
          </p:txBody>
        </p:sp>
        <p:cxnSp>
          <p:nvCxnSpPr>
            <p:cNvPr id="19" name="Прямая со стрелкой 18"/>
            <p:cNvCxnSpPr>
              <a:stCxn id="18" idx="2"/>
            </p:cNvCxnSpPr>
            <p:nvPr/>
          </p:nvCxnSpPr>
          <p:spPr>
            <a:xfrm flipH="1">
              <a:off x="5373878" y="5147755"/>
              <a:ext cx="2201135" cy="321764"/>
            </a:xfrm>
            <a:prstGeom prst="straightConnector1">
              <a:avLst/>
            </a:prstGeom>
            <a:ln w="12700">
              <a:solidFill>
                <a:schemeClr val="tx2">
                  <a:lumMod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TextBox 22"/>
          <p:cNvSpPr txBox="1"/>
          <p:nvPr/>
        </p:nvSpPr>
        <p:spPr>
          <a:xfrm>
            <a:off x="403350" y="3140968"/>
            <a:ext cx="823860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Для получения напряжения 220 к розетке необходимо подвести две проводника:</a:t>
            </a:r>
          </a:p>
          <a:p>
            <a:pPr marL="342900" indent="-342900">
              <a:buAutoNum type="arabicPeriod"/>
            </a:pPr>
            <a:r>
              <a:rPr lang="ru-RU" dirty="0" smtClean="0"/>
              <a:t>Линейный проводник (фаза);</a:t>
            </a:r>
          </a:p>
          <a:p>
            <a:pPr marL="342900" indent="-342900">
              <a:buAutoNum type="arabicPeriod"/>
            </a:pPr>
            <a:r>
              <a:rPr lang="ru-RU" dirty="0" smtClean="0"/>
              <a:t>Нулевой рабочий проводник (синего цвета);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56160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507214" y="800885"/>
            <a:ext cx="4572000" cy="150810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dirty="0"/>
              <a:t>Нагрузка называется симметричной, если токи в фазах  равны по амплитуде </a:t>
            </a:r>
            <a:r>
              <a:rPr lang="ru-RU" sz="2000" b="1" dirty="0">
                <a:solidFill>
                  <a:srgbClr val="FF0000"/>
                </a:solidFill>
              </a:rPr>
              <a:t>и </a:t>
            </a:r>
            <a:r>
              <a:rPr lang="ru-RU" dirty="0"/>
              <a:t>векторы токов сдвинуты на 120°. Тогда геометрическая сумма токов равна нулю и через нулевой проводник ток не протекает. </a:t>
            </a: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23423633"/>
              </p:ext>
            </p:extLst>
          </p:nvPr>
        </p:nvGraphicFramePr>
        <p:xfrm>
          <a:off x="5635948" y="2303207"/>
          <a:ext cx="2444104" cy="5289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321" name="Equation" r:id="rId3" imgW="1282700" imgH="279400" progId="Equation.DSMT4">
                  <p:embed/>
                </p:oleObj>
              </mc:Choice>
              <mc:Fallback>
                <p:oleObj name="Equation" r:id="rId3" imgW="1282700" imgH="279400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35948" y="2303207"/>
                        <a:ext cx="2444104" cy="52894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3923929" y="2834556"/>
            <a:ext cx="5112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/>
              <a:t>Условием симметричной нагрузки является равенство комплексных сопротивлений в фазах. </a:t>
            </a: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39451078"/>
              </p:ext>
            </p:extLst>
          </p:nvPr>
        </p:nvGraphicFramePr>
        <p:xfrm>
          <a:off x="6197146" y="3411140"/>
          <a:ext cx="1718260" cy="53580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322" name="Equation" r:id="rId5" imgW="889000" imgH="279400" progId="Equation.DSMT4">
                  <p:embed/>
                </p:oleObj>
              </mc:Choice>
              <mc:Fallback>
                <p:oleObj name="Equation" r:id="rId5" imgW="889000" imgH="279400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97146" y="3411140"/>
                        <a:ext cx="1718260" cy="53580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319789" y="4005064"/>
            <a:ext cx="875942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/>
              <a:t>Напряжения на фазах потребителя будут равны  напряжению не фазах источника и определяются по формулам</a:t>
            </a:r>
            <a:endParaRPr lang="ru-RU" dirty="0"/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0" name="Объект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24742880"/>
              </p:ext>
            </p:extLst>
          </p:nvPr>
        </p:nvGraphicFramePr>
        <p:xfrm>
          <a:off x="743071" y="4571141"/>
          <a:ext cx="1512168" cy="6632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323" name="Equation" r:id="rId7" imgW="545863" imgH="241195" progId="Equation.DSMT4">
                  <p:embed/>
                </p:oleObj>
              </mc:Choice>
              <mc:Fallback>
                <p:oleObj name="Equation" r:id="rId7" imgW="545863" imgH="241195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3071" y="4571141"/>
                        <a:ext cx="1512168" cy="66323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2" name="Объект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63702345"/>
              </p:ext>
            </p:extLst>
          </p:nvPr>
        </p:nvGraphicFramePr>
        <p:xfrm>
          <a:off x="3633600" y="4653136"/>
          <a:ext cx="1296748" cy="56874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324" name="Equation" r:id="rId9" imgW="545863" imgH="241195" progId="Equation.DSMT4">
                  <p:embed/>
                </p:oleObj>
              </mc:Choice>
              <mc:Fallback>
                <p:oleObj name="Equation" r:id="rId9" imgW="545863" imgH="241195" progId="Equation.DSMT4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33600" y="4653136"/>
                        <a:ext cx="1296748" cy="56874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4" name="Объект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88005976"/>
              </p:ext>
            </p:extLst>
          </p:nvPr>
        </p:nvGraphicFramePr>
        <p:xfrm>
          <a:off x="6084168" y="4571141"/>
          <a:ext cx="1189572" cy="5040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325" name="Equation" r:id="rId11" imgW="558558" imgH="241195" progId="Equation.DSMT4">
                  <p:embed/>
                </p:oleObj>
              </mc:Choice>
              <mc:Fallback>
                <p:oleObj name="Equation" r:id="rId11" imgW="558558" imgH="241195" progId="Equation.DSMT4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84168" y="4571141"/>
                        <a:ext cx="1189572" cy="50405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Прямоугольник 14"/>
          <p:cNvSpPr/>
          <p:nvPr/>
        </p:nvSpPr>
        <p:spPr>
          <a:xfrm>
            <a:off x="319789" y="5268416"/>
            <a:ext cx="86270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Токи в фазах будут определяться по закону Ома по формулам </a:t>
            </a:r>
            <a:endParaRPr lang="ru-RU" dirty="0"/>
          </a:p>
        </p:txBody>
      </p:sp>
      <p:sp>
        <p:nvSpPr>
          <p:cNvPr id="16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7" name="Объект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28193813"/>
              </p:ext>
            </p:extLst>
          </p:nvPr>
        </p:nvGraphicFramePr>
        <p:xfrm>
          <a:off x="860362" y="5660568"/>
          <a:ext cx="990895" cy="8994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326" name="Equation" r:id="rId13" imgW="622030" imgH="558558" progId="Equation.DSMT4">
                  <p:embed/>
                </p:oleObj>
              </mc:Choice>
              <mc:Fallback>
                <p:oleObj name="Equation" r:id="rId13" imgW="622030" imgH="558558" progId="Equation.DSMT4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60362" y="5660568"/>
                        <a:ext cx="990895" cy="89942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9" name="Объект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51866321"/>
              </p:ext>
            </p:extLst>
          </p:nvPr>
        </p:nvGraphicFramePr>
        <p:xfrm>
          <a:off x="3970411" y="5664884"/>
          <a:ext cx="872639" cy="792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327" name="Equation" r:id="rId15" imgW="622030" imgH="558558" progId="Equation.DSMT4">
                  <p:embed/>
                </p:oleObj>
              </mc:Choice>
              <mc:Fallback>
                <p:oleObj name="Equation" r:id="rId15" imgW="622030" imgH="558558" progId="Equation.DSMT4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70411" y="5664884"/>
                        <a:ext cx="872639" cy="7920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Rectangle 1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21" name="Объект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08615593"/>
              </p:ext>
            </p:extLst>
          </p:nvPr>
        </p:nvGraphicFramePr>
        <p:xfrm>
          <a:off x="6314800" y="5673268"/>
          <a:ext cx="989856" cy="95740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328" name="Equation" r:id="rId17" imgW="583920" imgH="558720" progId="Equation.DSMT4">
                  <p:embed/>
                </p:oleObj>
              </mc:Choice>
              <mc:Fallback>
                <p:oleObj name="Equation" r:id="rId17" imgW="583920" imgH="558720" progId="Equation.DSMT4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14800" y="5673268"/>
                        <a:ext cx="989856" cy="95740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2" name="Группа 21"/>
          <p:cNvGrpSpPr/>
          <p:nvPr/>
        </p:nvGrpSpPr>
        <p:grpSpPr>
          <a:xfrm>
            <a:off x="429557" y="764913"/>
            <a:ext cx="3377577" cy="2850725"/>
            <a:chOff x="2267744" y="1331476"/>
            <a:chExt cx="2927948" cy="2313548"/>
          </a:xfrm>
        </p:grpSpPr>
        <p:grpSp>
          <p:nvGrpSpPr>
            <p:cNvPr id="23" name="Группа 22"/>
            <p:cNvGrpSpPr/>
            <p:nvPr/>
          </p:nvGrpSpPr>
          <p:grpSpPr>
            <a:xfrm>
              <a:off x="4137197" y="1665070"/>
              <a:ext cx="144000" cy="936104"/>
              <a:chOff x="4137197" y="1700808"/>
              <a:chExt cx="144000" cy="936104"/>
            </a:xfrm>
          </p:grpSpPr>
          <p:cxnSp>
            <p:nvCxnSpPr>
              <p:cNvPr id="44" name="Прямая соединительная линия 43"/>
              <p:cNvCxnSpPr/>
              <p:nvPr/>
            </p:nvCxnSpPr>
            <p:spPr>
              <a:xfrm>
                <a:off x="4211952" y="1700808"/>
                <a:ext cx="0" cy="936104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5" name="Прямоугольник 44"/>
              <p:cNvSpPr/>
              <p:nvPr/>
            </p:nvSpPr>
            <p:spPr>
              <a:xfrm>
                <a:off x="4137197" y="1988840"/>
                <a:ext cx="144000" cy="360000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24" name="Группа 23"/>
            <p:cNvGrpSpPr/>
            <p:nvPr/>
          </p:nvGrpSpPr>
          <p:grpSpPr>
            <a:xfrm rot="-2700000">
              <a:off x="4205680" y="2611327"/>
              <a:ext cx="668720" cy="623956"/>
              <a:chOff x="3878382" y="1882991"/>
              <a:chExt cx="668720" cy="623956"/>
            </a:xfrm>
          </p:grpSpPr>
          <p:cxnSp>
            <p:nvCxnSpPr>
              <p:cNvPr id="42" name="Прямая соединительная линия 41"/>
              <p:cNvCxnSpPr>
                <a:stCxn id="26" idx="4"/>
              </p:cNvCxnSpPr>
              <p:nvPr/>
            </p:nvCxnSpPr>
            <p:spPr>
              <a:xfrm rot="2700000">
                <a:off x="3900764" y="1860609"/>
                <a:ext cx="623956" cy="66872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3" name="Прямоугольник 42"/>
              <p:cNvSpPr/>
              <p:nvPr/>
            </p:nvSpPr>
            <p:spPr>
              <a:xfrm>
                <a:off x="4137197" y="1988840"/>
                <a:ext cx="144000" cy="360000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25" name="Группа 24"/>
            <p:cNvGrpSpPr/>
            <p:nvPr/>
          </p:nvGrpSpPr>
          <p:grpSpPr>
            <a:xfrm rot="2700000" flipV="1">
              <a:off x="3803322" y="2459936"/>
              <a:ext cx="144000" cy="936104"/>
              <a:chOff x="4137197" y="1700808"/>
              <a:chExt cx="144000" cy="936104"/>
            </a:xfrm>
          </p:grpSpPr>
          <p:cxnSp>
            <p:nvCxnSpPr>
              <p:cNvPr id="40" name="Прямая соединительная линия 39"/>
              <p:cNvCxnSpPr/>
              <p:nvPr/>
            </p:nvCxnSpPr>
            <p:spPr>
              <a:xfrm>
                <a:off x="4211952" y="1700808"/>
                <a:ext cx="0" cy="936104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1" name="Прямоугольник 40"/>
              <p:cNvSpPr/>
              <p:nvPr/>
            </p:nvSpPr>
            <p:spPr>
              <a:xfrm>
                <a:off x="4137197" y="1988840"/>
                <a:ext cx="144000" cy="360000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sp>
          <p:nvSpPr>
            <p:cNvPr id="26" name="Овал 25"/>
            <p:cNvSpPr/>
            <p:nvPr/>
          </p:nvSpPr>
          <p:spPr>
            <a:xfrm>
              <a:off x="4190056" y="2574439"/>
              <a:ext cx="36000" cy="36000"/>
            </a:xfrm>
            <a:prstGeom prst="ellips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27" name="Прямая соединительная линия 26"/>
            <p:cNvCxnSpPr>
              <a:stCxn id="37" idx="1"/>
            </p:cNvCxnSpPr>
            <p:nvPr/>
          </p:nvCxnSpPr>
          <p:spPr>
            <a:xfrm flipH="1">
              <a:off x="2267745" y="1626525"/>
              <a:ext cx="1931479" cy="1272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Прямая соединительная линия 27"/>
            <p:cNvCxnSpPr/>
            <p:nvPr/>
          </p:nvCxnSpPr>
          <p:spPr>
            <a:xfrm flipH="1">
              <a:off x="2267744" y="3260899"/>
              <a:ext cx="1278563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Прямая соединительная линия 28"/>
            <p:cNvCxnSpPr/>
            <p:nvPr/>
          </p:nvCxnSpPr>
          <p:spPr>
            <a:xfrm>
              <a:off x="4851982" y="3236365"/>
              <a:ext cx="0" cy="408659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Прямая соединительная линия 29"/>
            <p:cNvCxnSpPr/>
            <p:nvPr/>
          </p:nvCxnSpPr>
          <p:spPr>
            <a:xfrm flipH="1">
              <a:off x="2267744" y="3645024"/>
              <a:ext cx="258423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TextBox 30"/>
            <p:cNvSpPr txBox="1"/>
            <p:nvPr/>
          </p:nvSpPr>
          <p:spPr>
            <a:xfrm>
              <a:off x="4281197" y="1331476"/>
              <a:ext cx="333746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400" dirty="0" err="1" smtClean="0"/>
                <a:t>Аʼ</a:t>
              </a:r>
              <a:endParaRPr lang="ru-RU" sz="1400" dirty="0"/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4868358" y="2864898"/>
              <a:ext cx="327334" cy="307777"/>
            </a:xfrm>
            <a:prstGeom prst="rect">
              <a:avLst/>
            </a:prstGeom>
            <a:noFill/>
            <a:ln w="12700"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ru-RU" sz="1400" dirty="0" err="1"/>
                <a:t>В</a:t>
              </a:r>
              <a:r>
                <a:rPr lang="ru-RU" sz="1400" dirty="0" err="1" smtClean="0"/>
                <a:t>ʼ</a:t>
              </a:r>
              <a:endParaRPr lang="ru-RU" sz="1400" dirty="0"/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3234132" y="2943766"/>
              <a:ext cx="325730" cy="307777"/>
            </a:xfrm>
            <a:prstGeom prst="rect">
              <a:avLst/>
            </a:prstGeom>
            <a:noFill/>
            <a:ln w="12700"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ru-RU" sz="1400" dirty="0" err="1" smtClean="0"/>
                <a:t>Сʼ</a:t>
              </a:r>
              <a:endParaRPr lang="ru-RU" sz="1400" dirty="0"/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754153" y="1988840"/>
              <a:ext cx="335348" cy="307777"/>
            </a:xfrm>
            <a:prstGeom prst="rect">
              <a:avLst/>
            </a:prstGeom>
            <a:noFill/>
            <a:ln w="12700"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n-US" sz="1400" dirty="0" smtClean="0"/>
                <a:t>Z</a:t>
              </a:r>
              <a:r>
                <a:rPr lang="en-US" sz="900" dirty="0" smtClean="0"/>
                <a:t>A</a:t>
              </a:r>
              <a:endParaRPr lang="ru-RU" sz="900" dirty="0"/>
            </a:p>
          </p:txBody>
        </p:sp>
        <p:sp>
          <p:nvSpPr>
            <p:cNvPr id="37" name="Овал 36"/>
            <p:cNvSpPr/>
            <p:nvPr/>
          </p:nvSpPr>
          <p:spPr>
            <a:xfrm>
              <a:off x="4193952" y="1621253"/>
              <a:ext cx="36000" cy="36000"/>
            </a:xfrm>
            <a:prstGeom prst="ellips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3904478" y="2864898"/>
              <a:ext cx="328936" cy="307777"/>
            </a:xfrm>
            <a:prstGeom prst="rect">
              <a:avLst/>
            </a:prstGeom>
            <a:noFill/>
            <a:ln w="12700"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n-US" sz="1400" dirty="0" smtClean="0"/>
                <a:t>Z</a:t>
              </a:r>
              <a:r>
                <a:rPr lang="en-US" sz="900" dirty="0"/>
                <a:t>C</a:t>
              </a:r>
              <a:endParaRPr lang="ru-RU" sz="900" dirty="0"/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4519057" y="2623202"/>
              <a:ext cx="330540" cy="307777"/>
            </a:xfrm>
            <a:prstGeom prst="rect">
              <a:avLst/>
            </a:prstGeom>
            <a:noFill/>
            <a:ln w="12700"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n-US" sz="1400" dirty="0" smtClean="0"/>
                <a:t>Z</a:t>
              </a:r>
              <a:r>
                <a:rPr lang="en-US" sz="900" dirty="0"/>
                <a:t>B</a:t>
              </a:r>
              <a:endParaRPr lang="ru-RU" sz="900" dirty="0"/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4258314" y="2315425"/>
              <a:ext cx="299044" cy="249781"/>
            </a:xfrm>
            <a:prstGeom prst="rect">
              <a:avLst/>
            </a:prstGeom>
            <a:noFill/>
            <a:ln w="12700"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n-US" sz="1400" dirty="0" err="1"/>
                <a:t>N</a:t>
              </a:r>
              <a:r>
                <a:rPr lang="ru-RU" sz="1400" dirty="0" smtClean="0"/>
                <a:t>ʼ</a:t>
              </a:r>
              <a:endParaRPr lang="ru-RU" sz="1400" dirty="0"/>
            </a:p>
          </p:txBody>
        </p:sp>
      </p:grpSp>
      <p:sp>
        <p:nvSpPr>
          <p:cNvPr id="48" name="Прямоугольник 47"/>
          <p:cNvSpPr/>
          <p:nvPr/>
        </p:nvSpPr>
        <p:spPr>
          <a:xfrm>
            <a:off x="0" y="116632"/>
            <a:ext cx="89644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/>
              <a:t>2. Симметричная нагрузка при соединении обмоток источника и фаз приемника звездой</a:t>
            </a:r>
            <a:endParaRPr lang="ru-RU" dirty="0"/>
          </a:p>
        </p:txBody>
      </p:sp>
      <p:sp>
        <p:nvSpPr>
          <p:cNvPr id="49" name="Прямоугольник 48"/>
          <p:cNvSpPr/>
          <p:nvPr/>
        </p:nvSpPr>
        <p:spPr>
          <a:xfrm>
            <a:off x="5868144" y="3480887"/>
            <a:ext cx="2376264" cy="52417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6451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8" grpId="0"/>
      <p:bldP spid="15" grpId="0"/>
      <p:bldP spid="49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2378</TotalTime>
  <Words>965</Words>
  <Application>Microsoft Office PowerPoint</Application>
  <PresentationFormat>Экран (4:3)</PresentationFormat>
  <Paragraphs>189</Paragraphs>
  <Slides>14</Slides>
  <Notes>1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3</vt:i4>
      </vt:variant>
      <vt:variant>
        <vt:lpstr>Заголовки слайдов</vt:lpstr>
      </vt:variant>
      <vt:variant>
        <vt:i4>14</vt:i4>
      </vt:variant>
    </vt:vector>
  </HeadingPairs>
  <TitlesOfParts>
    <vt:vector size="18" baseType="lpstr">
      <vt:lpstr>Тема Office</vt:lpstr>
      <vt:lpstr>Формула</vt:lpstr>
      <vt:lpstr>Equation</vt:lpstr>
      <vt:lpstr>MathType 6.0 Equation</vt:lpstr>
      <vt:lpstr>Раздел V Трехфазные цепи</vt:lpstr>
      <vt:lpstr>Получение синусоидальной трехфазной системы ЭДС.</vt:lpstr>
      <vt:lpstr>Презентация PowerPoint</vt:lpstr>
      <vt:lpstr>Презентация PowerPoint</vt:lpstr>
      <vt:lpstr>Свойства трехфазной симметричной системы ЭДС</vt:lpstr>
      <vt:lpstr>Тема 5.2. Соединение обмоток источника и фаз приемника «звездой» и «треугольником»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Электрические цепи переменного тока</dc:title>
  <dc:creator>User</dc:creator>
  <cp:lastModifiedBy>Пользователь Windows</cp:lastModifiedBy>
  <cp:revision>212</cp:revision>
  <dcterms:created xsi:type="dcterms:W3CDTF">2017-01-18T06:34:59Z</dcterms:created>
  <dcterms:modified xsi:type="dcterms:W3CDTF">2020-04-08T21:42:22Z</dcterms:modified>
</cp:coreProperties>
</file>