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ChangeArrowheads="1"/>
          </p:cNvSpPr>
          <p:nvPr/>
        </p:nvSpPr>
        <p:spPr bwMode="auto">
          <a:xfrm>
            <a:off x="326880" y="0"/>
            <a:ext cx="8817120" cy="276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1.5. ОСНОВЫ ТЕОРИИ ГРАВИТАЦИОННОГО ТРАНСПОРТА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Рассмотрим условия спуска груза под действием силы тяжести на примере частицы груза 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1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массой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(кг), скользящей по грузонесущему элементу 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2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наклоненному к горизонту под углом 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3" t="24927" r="22105" b="13406"/>
          <a:stretch>
            <a:fillRect/>
          </a:stretch>
        </p:blipFill>
        <p:spPr bwMode="auto">
          <a:xfrm>
            <a:off x="1785600" y="2521705"/>
            <a:ext cx="5572800" cy="340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1"/>
          <p:cNvSpPr>
            <a:spLocks noChangeArrowheads="1"/>
          </p:cNvSpPr>
          <p:nvPr/>
        </p:nvSpPr>
        <p:spPr bwMode="auto">
          <a:xfrm>
            <a:off x="326880" y="5942064"/>
            <a:ext cx="8817120" cy="97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Силы, действующие на частицу груза, скользящую по наклонной плоскости</a:t>
            </a: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7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Прямоугольник 1"/>
          <p:cNvSpPr>
            <a:spLocks noChangeArrowheads="1"/>
          </p:cNvSpPr>
          <p:nvPr/>
        </p:nvSpPr>
        <p:spPr bwMode="auto">
          <a:xfrm>
            <a:off x="295201" y="0"/>
            <a:ext cx="8848800" cy="54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Если частица поступает на винтовую поверхность желоба со скоростью, отличной от скорости, определенной по уравнению</a:t>
            </a: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то частица будет двигаться с ускорением или замедлением, величина которого определяется условием</a:t>
            </a: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Из уравнения видно, что с возрастанием скорости ускорение убывает, поэтому движение частицы будет ускоренным или замедленным лишь до тех пор, пока ускорение не окажется равным нулю.</a:t>
            </a:r>
          </a:p>
        </p:txBody>
      </p:sp>
      <p:pic>
        <p:nvPicPr>
          <p:cNvPr id="1044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50000" r="2083" b="39166"/>
          <a:stretch>
            <a:fillRect/>
          </a:stretch>
        </p:blipFill>
        <p:spPr bwMode="auto">
          <a:xfrm>
            <a:off x="1591200" y="1290375"/>
            <a:ext cx="6220800" cy="8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27499" r="2083" b="64166"/>
          <a:stretch>
            <a:fillRect/>
          </a:stretch>
        </p:blipFill>
        <p:spPr bwMode="auto">
          <a:xfrm>
            <a:off x="2044800" y="2893264"/>
            <a:ext cx="5248800" cy="53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00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Прямоугольник 1"/>
          <p:cNvSpPr>
            <a:spLocks noChangeArrowheads="1"/>
          </p:cNvSpPr>
          <p:nvPr/>
        </p:nvSpPr>
        <p:spPr bwMode="auto">
          <a:xfrm>
            <a:off x="295201" y="0"/>
            <a:ext cx="8848800" cy="677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Благодаря обратной зависимости величин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и 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винтовые спуски имеют свойство саморегулирования скорости движения груза, причем диапазон изменения скорости может поддерживаться в довольно узких пределах, в зависимости от колебаний величины коэффициента трения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материала о желоб. При уменьшении коэффициента трения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скорость движения увеличивается, в результате чего увеличивается центробежная сила, которая сместит частицу груза к внешней стороне желоба, при этом увеличится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и, следовательно, уменьшится 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благодаря чему возрастание скорости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v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прекратится.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5" t="39999" r="8855" b="53333"/>
          <a:stretch>
            <a:fillRect/>
          </a:stretch>
        </p:blipFill>
        <p:spPr bwMode="auto">
          <a:xfrm>
            <a:off x="2692800" y="383080"/>
            <a:ext cx="4017600" cy="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50000" r="2083" b="39166"/>
          <a:stretch>
            <a:fillRect/>
          </a:stretch>
        </p:blipFill>
        <p:spPr bwMode="auto">
          <a:xfrm>
            <a:off x="1591200" y="901535"/>
            <a:ext cx="6220800" cy="8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2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Прямоугольник 1"/>
          <p:cNvSpPr>
            <a:spLocks noChangeArrowheads="1"/>
          </p:cNvSpPr>
          <p:nvPr/>
        </p:nvSpPr>
        <p:spPr bwMode="auto">
          <a:xfrm>
            <a:off x="295201" y="0"/>
            <a:ext cx="8848800" cy="677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Увеличение коэффициента трения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уменьшает скорость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v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и центробежную силу, что приводит к смещению частицы груза к внутренней стороне желоба и, следовательно, к уменьшению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благодаря чему увеличивается 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и скорость движения.</a:t>
            </a: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Уравнения</a:t>
            </a: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позволяют сделать лишь ориентировочные расчеты основных параметров винтового спуска, так как движение потока материала отличается от движения отдельной его частицы.</a:t>
            </a:r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6" t="27426" r="15855" b="66740"/>
          <a:stretch>
            <a:fillRect/>
          </a:stretch>
        </p:blipFill>
        <p:spPr bwMode="auto">
          <a:xfrm>
            <a:off x="2174400" y="2132864"/>
            <a:ext cx="2138400" cy="45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5" t="39999" r="8855" b="53333"/>
          <a:stretch>
            <a:fillRect/>
          </a:stretch>
        </p:blipFill>
        <p:spPr bwMode="auto">
          <a:xfrm>
            <a:off x="2109601" y="2586512"/>
            <a:ext cx="4017600" cy="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27499" r="2083" b="64166"/>
          <a:stretch>
            <a:fillRect/>
          </a:stretch>
        </p:blipFill>
        <p:spPr bwMode="auto">
          <a:xfrm>
            <a:off x="2109601" y="3104966"/>
            <a:ext cx="6350400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50000" r="2083" b="39166"/>
          <a:stretch>
            <a:fillRect/>
          </a:stretch>
        </p:blipFill>
        <p:spPr bwMode="auto">
          <a:xfrm>
            <a:off x="2109600" y="3688228"/>
            <a:ext cx="6220800" cy="84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04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/>
        </p:nvSpPr>
        <p:spPr bwMode="auto">
          <a:xfrm>
            <a:off x="326880" y="0"/>
            <a:ext cx="8817120" cy="677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При постоянных значениях коэффициентов трения покоя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en-US" sz="2900" baseline="-25000">
                <a:solidFill>
                  <a:srgbClr val="000000"/>
                </a:solidFill>
                <a:latin typeface="Times New Roman" pitchFamily="16" charset="0"/>
              </a:rPr>
              <a:t>0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и скольжения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на частицу действуют следующие силы: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вес частицы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mg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(Н);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нормальная реакция грузонесущего элемента на частицу груза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N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=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mg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cos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Н;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сила трения покоя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ru-RU" sz="2900" baseline="-25000">
                <a:solidFill>
                  <a:srgbClr val="000000"/>
                </a:solidFill>
                <a:latin typeface="Times New Roman" pitchFamily="16" charset="0"/>
              </a:rPr>
              <a:t>т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=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en-US" sz="2900" baseline="-25000">
                <a:solidFill>
                  <a:srgbClr val="000000"/>
                </a:solidFill>
                <a:latin typeface="Times New Roman" pitchFamily="16" charset="0"/>
              </a:rPr>
              <a:t>0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mg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cos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Н (при неподвижном положении частицы груза), или сила трения скольжения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ru-RU" sz="2900" baseline="-25000">
                <a:solidFill>
                  <a:srgbClr val="000000"/>
                </a:solidFill>
                <a:latin typeface="Times New Roman" pitchFamily="16" charset="0"/>
              </a:rPr>
              <a:t>т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=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fmg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cos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Н (при скольжении частицы по грузонесущему элементу).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Тангенциальная составляющая веса частицы груза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mg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sin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(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Н) стремится сдвинуть неподвижную частицу по грузонесущему элементу, а сила трения покоя – удержать ее. </a:t>
            </a:r>
          </a:p>
        </p:txBody>
      </p:sp>
    </p:spTree>
    <p:extLst>
      <p:ext uri="{BB962C8B-B14F-4D97-AF65-F5344CB8AC3E}">
        <p14:creationId xmlns:p14="http://schemas.microsoft.com/office/powerpoint/2010/main" val="140309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Прямоугольник 1"/>
          <p:cNvSpPr>
            <a:spLocks noChangeArrowheads="1"/>
          </p:cNvSpPr>
          <p:nvPr/>
        </p:nvSpPr>
        <p:spPr bwMode="auto">
          <a:xfrm>
            <a:off x="295201" y="0"/>
            <a:ext cx="8848800" cy="63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Таким образом, условие отсутствия скольжения частицы груза по грузонесущему элементу имеет вид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а условие скольжения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Из формулы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следует, что минимальный угол наклона грузонесущего элемента, при котором груз еще находится в состоянии покоя, будет 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en-US" sz="2900" baseline="-25000">
                <a:solidFill>
                  <a:srgbClr val="000000"/>
                </a:solidFill>
                <a:latin typeface="Times New Roman" pitchFamily="16" charset="0"/>
              </a:rPr>
              <a:t>min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= arctg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en-US" sz="2900" baseline="-25000">
                <a:solidFill>
                  <a:srgbClr val="000000"/>
                </a:solidFill>
                <a:latin typeface="Times New Roman" pitchFamily="16" charset="0"/>
              </a:rPr>
              <a:t>0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а угол, при котором груз начнет скользить по грузонесущему элементу, 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&gt; arctg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en-US" sz="2900" baseline="-25000">
                <a:solidFill>
                  <a:srgbClr val="000000"/>
                </a:solidFill>
                <a:latin typeface="Times New Roman" pitchFamily="16" charset="0"/>
              </a:rPr>
              <a:t>0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.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Для того чтобы движение груза было равномерным, необходимо уменьшить угол грузонесущего элемента сразу же за погрузочным пунктом до величины 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=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arctg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. </a:t>
            </a: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3" t="40759" r="2315" b="52574"/>
          <a:stretch>
            <a:fillRect/>
          </a:stretch>
        </p:blipFill>
        <p:spPr bwMode="auto">
          <a:xfrm>
            <a:off x="1332001" y="901535"/>
            <a:ext cx="6285600" cy="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45000" r="4688" b="49167"/>
          <a:stretch>
            <a:fillRect/>
          </a:stretch>
        </p:blipFill>
        <p:spPr bwMode="auto">
          <a:xfrm>
            <a:off x="1396801" y="1614410"/>
            <a:ext cx="5896800" cy="45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3" t="40759" r="2315" b="52574"/>
          <a:stretch>
            <a:fillRect/>
          </a:stretch>
        </p:blipFill>
        <p:spPr bwMode="auto">
          <a:xfrm>
            <a:off x="2433600" y="2068057"/>
            <a:ext cx="6285600" cy="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4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Прямоугольник 1"/>
          <p:cNvSpPr>
            <a:spLocks noChangeArrowheads="1"/>
          </p:cNvSpPr>
          <p:nvPr/>
        </p:nvSpPr>
        <p:spPr bwMode="auto">
          <a:xfrm>
            <a:off x="360000" y="0"/>
            <a:ext cx="8784000" cy="54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В целях предотвращения возможной заштыбовки грузонесущих элементов при изменении физико-механических свойств груза угол их наклона обычно принимают большим, чем это требуется по условиям равномерного движения. При этом сила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действующая на частицу груза, будет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Если в начале грузонесущего элемента частица груза имела скорость скольжения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v</a:t>
            </a:r>
            <a:r>
              <a:rPr lang="ru-RU" sz="2900" baseline="-25000">
                <a:solidFill>
                  <a:srgbClr val="000000"/>
                </a:solidFill>
                <a:latin typeface="Times New Roman" pitchFamily="16" charset="0"/>
              </a:rPr>
              <a:t>н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а в конце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v</a:t>
            </a:r>
            <a:r>
              <a:rPr lang="ru-RU" sz="2900" baseline="-25000">
                <a:solidFill>
                  <a:srgbClr val="000000"/>
                </a:solidFill>
                <a:latin typeface="Times New Roman" pitchFamily="16" charset="0"/>
              </a:rPr>
              <a:t>к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то приращение кинетической энергии составит</a:t>
            </a:r>
            <a:endParaRPr lang="en-US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(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v</a:t>
            </a:r>
            <a:r>
              <a:rPr lang="ru-RU" sz="2900" baseline="-25000">
                <a:solidFill>
                  <a:srgbClr val="000000"/>
                </a:solidFill>
                <a:latin typeface="Times New Roman" pitchFamily="16" charset="0"/>
              </a:rPr>
              <a:t>к</a:t>
            </a:r>
            <a:r>
              <a:rPr lang="en-US" sz="2900" baseline="30000">
                <a:solidFill>
                  <a:srgbClr val="000000"/>
                </a:solidFill>
                <a:latin typeface="Times New Roman" pitchFamily="16" charset="0"/>
              </a:rPr>
              <a:t>2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-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v</a:t>
            </a:r>
            <a:r>
              <a:rPr lang="ru-RU" sz="2900" baseline="-25000">
                <a:solidFill>
                  <a:srgbClr val="000000"/>
                </a:solidFill>
                <a:latin typeface="Times New Roman" pitchFamily="16" charset="0"/>
              </a:rPr>
              <a:t>к</a:t>
            </a:r>
            <a:r>
              <a:rPr lang="en-US" sz="2900" baseline="30000">
                <a:solidFill>
                  <a:srgbClr val="000000"/>
                </a:solidFill>
                <a:latin typeface="Times New Roman" pitchFamily="16" charset="0"/>
              </a:rPr>
              <a:t>2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)/2.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Это приращение энергии равно работе, которую совершит сила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на пути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l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=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h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/sin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2" t="19092" r="1794" b="74242"/>
          <a:stretch>
            <a:fillRect/>
          </a:stretch>
        </p:blipFill>
        <p:spPr bwMode="auto">
          <a:xfrm>
            <a:off x="1008000" y="2521706"/>
            <a:ext cx="7063200" cy="45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22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Прямоугольник 1"/>
          <p:cNvSpPr>
            <a:spLocks noChangeArrowheads="1"/>
          </p:cNvSpPr>
          <p:nvPr/>
        </p:nvSpPr>
        <p:spPr bwMode="auto">
          <a:xfrm>
            <a:off x="295201" y="0"/>
            <a:ext cx="8848800" cy="231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Таким образом, можно написать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откуда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5" t="20760" r="2315" b="61742"/>
          <a:stretch>
            <a:fillRect/>
          </a:stretch>
        </p:blipFill>
        <p:spPr bwMode="auto">
          <a:xfrm>
            <a:off x="1137600" y="447888"/>
            <a:ext cx="7128000" cy="136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5" t="30759" r="3355" b="59241"/>
          <a:stretch>
            <a:fillRect/>
          </a:stretch>
        </p:blipFill>
        <p:spPr bwMode="auto">
          <a:xfrm>
            <a:off x="1591200" y="1679216"/>
            <a:ext cx="4665600" cy="77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11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6" t="22426" r="18460" b="19240"/>
          <a:stretch>
            <a:fillRect/>
          </a:stretch>
        </p:blipFill>
        <p:spPr bwMode="auto">
          <a:xfrm>
            <a:off x="0" y="0"/>
            <a:ext cx="3918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1"/>
          <p:cNvSpPr>
            <a:spLocks noChangeArrowheads="1"/>
          </p:cNvSpPr>
          <p:nvPr/>
        </p:nvSpPr>
        <p:spPr bwMode="auto">
          <a:xfrm>
            <a:off x="1850401" y="5942064"/>
            <a:ext cx="7293600" cy="97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Силы, действующие на частицу груза, скользящую по спиральному желобу</a:t>
            </a: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0356" name="Rectangle 1"/>
          <p:cNvSpPr>
            <a:spLocks noChangeArrowheads="1"/>
          </p:cNvSpPr>
          <p:nvPr/>
        </p:nvSpPr>
        <p:spPr bwMode="auto">
          <a:xfrm>
            <a:off x="3859200" y="0"/>
            <a:ext cx="5284800" cy="320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Винтовой спуск представляет собой винтовой желоб, укрепленный внутри вертикальной трубы большого диаметра или между четырьмя стойками, установленными в вертикальной выработке. </a:t>
            </a:r>
          </a:p>
        </p:txBody>
      </p:sp>
    </p:spTree>
    <p:extLst>
      <p:ext uri="{BB962C8B-B14F-4D97-AF65-F5344CB8AC3E}">
        <p14:creationId xmlns:p14="http://schemas.microsoft.com/office/powerpoint/2010/main" val="97863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Прямоугольник 1"/>
          <p:cNvSpPr>
            <a:spLocks noChangeArrowheads="1"/>
          </p:cNvSpPr>
          <p:nvPr/>
        </p:nvSpPr>
        <p:spPr bwMode="auto">
          <a:xfrm>
            <a:off x="295201" y="0"/>
            <a:ext cx="8848800" cy="722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Образующая поверхности желоба обычно имеет криволинейную желобчатую форму: независимо от формы образующего контура желоба все его точки располагаются по винтовым линиям с одинаковым шагом</a:t>
            </a: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где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– расстояние от какой-либо произвольной точки контура до вертикальной оси винтового спуска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OZ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м;</a:t>
            </a: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– угол наклона винтовой линии, описываемой данной точкой, град.</a:t>
            </a: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Из выражения видно, что</a:t>
            </a: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следовательно, с увеличением расстояния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угол 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должен уменьшаться и наоборот.</a:t>
            </a: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Рассмотрим в качестве примера движение частицы материала массой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со скоростью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v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по винтовой поверхности, касательная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nn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к которой наклонена к горизонту под углом 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α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. </a:t>
            </a:r>
            <a:endParaRPr lang="ru-RU" sz="2900"/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6" t="27426" r="15855" b="66740"/>
          <a:stretch>
            <a:fillRect/>
          </a:stretch>
        </p:blipFill>
        <p:spPr bwMode="auto">
          <a:xfrm>
            <a:off x="1526400" y="1700819"/>
            <a:ext cx="2138400" cy="45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5" t="39999" r="8855" b="53333"/>
          <a:stretch>
            <a:fillRect/>
          </a:stretch>
        </p:blipFill>
        <p:spPr bwMode="auto">
          <a:xfrm>
            <a:off x="4507200" y="3676707"/>
            <a:ext cx="4017600" cy="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2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Прямоугольник 1"/>
          <p:cNvSpPr>
            <a:spLocks noChangeArrowheads="1"/>
          </p:cNvSpPr>
          <p:nvPr/>
        </p:nvSpPr>
        <p:spPr bwMode="auto">
          <a:xfrm>
            <a:off x="360000" y="0"/>
            <a:ext cx="8784000" cy="4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На частицу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расположенную на расстоянии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от оси винтовой линии, кроме силы веса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mg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действует еще центробежная сила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mv</a:t>
            </a:r>
            <a:r>
              <a:rPr lang="en-US" sz="2900" baseline="30000">
                <a:solidFill>
                  <a:srgbClr val="000000"/>
                </a:solidFill>
                <a:latin typeface="Times New Roman" pitchFamily="16" charset="0"/>
              </a:rPr>
              <a:t>2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/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Расстояние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может быть постоянным только при условии, что равнодействующая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S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веса и центробежной силы будет проходить нормально к винтовой поверхности, т.е. при условии, если</a:t>
            </a: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Из полученного выражения видно, что расстояние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может быть постоянным только при постоянной скорости движения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v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0" t="26593" r="2315" b="65907"/>
          <a:stretch>
            <a:fillRect/>
          </a:stretch>
        </p:blipFill>
        <p:spPr bwMode="auto">
          <a:xfrm>
            <a:off x="2109601" y="2845739"/>
            <a:ext cx="5054400" cy="5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9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Прямоугольник 1"/>
          <p:cNvSpPr>
            <a:spLocks noChangeArrowheads="1"/>
          </p:cNvSpPr>
          <p:nvPr/>
        </p:nvSpPr>
        <p:spPr bwMode="auto">
          <a:xfrm>
            <a:off x="295201" y="0"/>
            <a:ext cx="8848800" cy="588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Так как под влиянием центробежной силы частица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оказывает на винтовую поверхность дополнительное воздействие, равное (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mv</a:t>
            </a:r>
            <a:r>
              <a:rPr lang="en-US" sz="2900" baseline="30000">
                <a:solidFill>
                  <a:srgbClr val="000000"/>
                </a:solidFill>
                <a:latin typeface="Times New Roman" pitchFamily="16" charset="0"/>
              </a:rPr>
              <a:t>2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/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)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sin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α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то возникает дополнительная сила трения частицы о желоб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(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mv</a:t>
            </a:r>
            <a:r>
              <a:rPr lang="en-US" sz="2900" baseline="30000">
                <a:solidFill>
                  <a:srgbClr val="000000"/>
                </a:solidFill>
                <a:latin typeface="Times New Roman" pitchFamily="16" charset="0"/>
              </a:rPr>
              <a:t>2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/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)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sin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α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и уравнение движения частицы будет</a:t>
            </a: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или</a:t>
            </a: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При условии постоянства скорости (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а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= 0) получим</a:t>
            </a: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отсюда следует, что скорость скольжения</a:t>
            </a: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3" t="36594" r="2315" b="55907"/>
          <a:stretch>
            <a:fillRect/>
          </a:stretch>
        </p:blipFill>
        <p:spPr bwMode="auto">
          <a:xfrm>
            <a:off x="1137600" y="2132865"/>
            <a:ext cx="7063200" cy="58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27499" r="2083" b="64166"/>
          <a:stretch>
            <a:fillRect/>
          </a:stretch>
        </p:blipFill>
        <p:spPr bwMode="auto">
          <a:xfrm>
            <a:off x="1137600" y="2716126"/>
            <a:ext cx="6350400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35834" r="2605" b="57500"/>
          <a:stretch>
            <a:fillRect/>
          </a:stretch>
        </p:blipFill>
        <p:spPr bwMode="auto">
          <a:xfrm>
            <a:off x="1526401" y="3753034"/>
            <a:ext cx="6156000" cy="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50000" r="2083" b="39166"/>
          <a:stretch>
            <a:fillRect/>
          </a:stretch>
        </p:blipFill>
        <p:spPr bwMode="auto">
          <a:xfrm>
            <a:off x="1591200" y="4595523"/>
            <a:ext cx="6220800" cy="84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558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2016-09-28T19:09:21Z</dcterms:created>
  <dcterms:modified xsi:type="dcterms:W3CDTF">2016-09-28T19:09:39Z</dcterms:modified>
</cp:coreProperties>
</file>