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3.3 ОСНОВНЫЕ УЗЛЫ АВТОСАМОСВАЛОВ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3579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 карьерных автосамосвалах, как правило, применяются </a:t>
            </a:r>
            <a:r>
              <a:rPr lang="ru-RU" b="1" dirty="0" smtClean="0"/>
              <a:t>дизельные двигатели внутреннего сгорания</a:t>
            </a:r>
            <a:r>
              <a:rPr lang="ru-RU" dirty="0" smtClean="0"/>
              <a:t>, работающие на тяжелом жидком (дизельном) топливе.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Мощность дизеля зависит от температуры воздуха и атмосферного давления, так как последние влияют на температуру охлаждающей жидкости, вязкость топлива и смазочных масел. Поэтому мощность при данных атмосферных условиях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N</a:t>
            </a:r>
            <a:r>
              <a:rPr lang="ru-RU" baseline="-25000" dirty="0" err="1" smtClean="0"/>
              <a:t>н</a:t>
            </a:r>
            <a:r>
              <a:rPr lang="ru-RU" dirty="0" smtClean="0"/>
              <a:t> – номинальная мощность дизеля при стандартных условиях, кВт (стандартными условиями считают температуру воздуха </a:t>
            </a:r>
            <a:r>
              <a:rPr lang="ru-RU" i="1" dirty="0" smtClean="0"/>
              <a:t>Т</a:t>
            </a:r>
            <a:r>
              <a:rPr lang="ru-RU" baseline="-25000" dirty="0" smtClean="0"/>
              <a:t>0</a:t>
            </a:r>
            <a:r>
              <a:rPr lang="ru-RU" dirty="0" smtClean="0"/>
              <a:t> = 288,5 К и барометрическое давление </a:t>
            </a:r>
            <a:r>
              <a:rPr lang="ru-RU" i="1" dirty="0" smtClean="0"/>
              <a:t>р</a:t>
            </a:r>
            <a:r>
              <a:rPr lang="ru-RU" baseline="-25000" dirty="0" smtClean="0"/>
              <a:t>0</a:t>
            </a:r>
            <a:r>
              <a:rPr lang="ru-RU" dirty="0" smtClean="0"/>
              <a:t> = 101,5 кПа);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	   </a:t>
            </a:r>
            <a:r>
              <a:rPr lang="ru-RU" i="1" dirty="0" err="1" smtClean="0"/>
              <a:t>р</a:t>
            </a:r>
            <a:r>
              <a:rPr lang="ru-RU" dirty="0" smtClean="0"/>
              <a:t> и </a:t>
            </a:r>
            <a:r>
              <a:rPr lang="ru-RU" i="1" dirty="0" smtClean="0"/>
              <a:t>Т</a:t>
            </a:r>
            <a:r>
              <a:rPr lang="ru-RU" dirty="0" smtClean="0"/>
              <a:t> – соответственно барометрическое давление, кПа, и температура воздуха, К, для данных условий.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2750" y="3929066"/>
            <a:ext cx="3238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Карданная передача</a:t>
            </a:r>
            <a:r>
              <a:rPr lang="ru-RU" dirty="0" smtClean="0"/>
              <a:t> вводится для передачи крутящего момента от одного агрегата к другому при их несоосном расположении. В механической трансмиссии – при передаче момента от коробки передач </a:t>
            </a:r>
            <a:r>
              <a:rPr lang="ru-RU" i="1" dirty="0" smtClean="0"/>
              <a:t>2</a:t>
            </a:r>
            <a:r>
              <a:rPr lang="ru-RU" dirty="0" smtClean="0"/>
              <a:t> к главной передаче </a:t>
            </a:r>
            <a:r>
              <a:rPr lang="ru-RU" i="1" dirty="0" smtClean="0"/>
              <a:t>4</a:t>
            </a:r>
            <a:r>
              <a:rPr lang="ru-RU" dirty="0" smtClean="0"/>
              <a:t>. </a:t>
            </a:r>
            <a:r>
              <a:rPr lang="ru-RU" b="1" dirty="0" smtClean="0"/>
              <a:t>Коробка передач</a:t>
            </a:r>
            <a:r>
              <a:rPr lang="ru-RU" dirty="0" smtClean="0"/>
              <a:t> изменяет крутящий момент двигателя при помощи зубчатой передачи, ступени которой выбираются автоматически или водителем.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Задний мост автосамосвалов</a:t>
            </a:r>
            <a:r>
              <a:rPr lang="ru-RU" sz="2800" dirty="0" smtClean="0"/>
              <a:t> с механической и гидромеханической трансмиссией представляет собой агрегат, состоящий из центрального редуктора (главная передача – шестерни </a:t>
            </a:r>
            <a:r>
              <a:rPr lang="ru-RU" sz="2800" i="1" dirty="0" smtClean="0"/>
              <a:t>4</a:t>
            </a:r>
            <a:r>
              <a:rPr lang="ru-RU" sz="2800" b="1" i="1" dirty="0" smtClean="0"/>
              <a:t> </a:t>
            </a:r>
            <a:r>
              <a:rPr lang="ru-RU" sz="2800" dirty="0" smtClean="0"/>
              <a:t>и</a:t>
            </a:r>
            <a:r>
              <a:rPr lang="ru-RU" sz="2800" i="1" dirty="0" smtClean="0"/>
              <a:t> 9</a:t>
            </a:r>
            <a:r>
              <a:rPr lang="ru-RU" sz="2800" dirty="0" smtClean="0"/>
              <a:t>, и межколесный дифференциал – </a:t>
            </a:r>
            <a:r>
              <a:rPr lang="ru-RU" sz="2800" i="1" dirty="0" smtClean="0"/>
              <a:t>5</a:t>
            </a:r>
            <a:r>
              <a:rPr lang="ru-RU" sz="2800" dirty="0" smtClean="0"/>
              <a:t>, </a:t>
            </a:r>
            <a:r>
              <a:rPr lang="ru-RU" sz="2800" i="1" dirty="0" smtClean="0"/>
              <a:t>6</a:t>
            </a:r>
            <a:r>
              <a:rPr lang="ru-RU" sz="2800" dirty="0" smtClean="0"/>
              <a:t>, </a:t>
            </a:r>
            <a:r>
              <a:rPr lang="ru-RU" sz="2800" i="1" dirty="0" smtClean="0"/>
              <a:t>10</a:t>
            </a:r>
            <a:r>
              <a:rPr lang="ru-RU" sz="2800" dirty="0" smtClean="0"/>
              <a:t>), полуоси </a:t>
            </a:r>
            <a:r>
              <a:rPr lang="ru-RU" sz="2800" i="1" dirty="0" smtClean="0"/>
              <a:t>2</a:t>
            </a:r>
            <a:r>
              <a:rPr lang="ru-RU" sz="2800" dirty="0" smtClean="0"/>
              <a:t> и двух колесных передач планетарного типа </a:t>
            </a:r>
            <a:r>
              <a:rPr lang="ru-RU" sz="2800" i="1" dirty="0" smtClean="0"/>
              <a:t>1</a:t>
            </a:r>
            <a:r>
              <a:rPr lang="ru-RU" sz="2800" dirty="0" smtClean="0"/>
              <a:t> и </a:t>
            </a:r>
            <a:r>
              <a:rPr lang="ru-RU" sz="2800" i="1" dirty="0" smtClean="0"/>
              <a:t>8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0263" y="2571744"/>
            <a:ext cx="494347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57214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Схема заднего моста автосамосвала с механической и гидромеханической трансмиссиями: </a:t>
            </a:r>
            <a:r>
              <a:rPr lang="ru-RU" sz="2000" i="1" dirty="0" smtClean="0"/>
              <a:t>1</a:t>
            </a:r>
            <a:r>
              <a:rPr lang="ru-RU" sz="2000" dirty="0" smtClean="0"/>
              <a:t>, </a:t>
            </a:r>
            <a:r>
              <a:rPr lang="ru-RU" sz="2000" i="1" dirty="0" smtClean="0"/>
              <a:t>8</a:t>
            </a:r>
            <a:r>
              <a:rPr lang="ru-RU" sz="2000" dirty="0" smtClean="0"/>
              <a:t> – колесные передачи планетарного типа; </a:t>
            </a:r>
            <a:r>
              <a:rPr lang="ru-RU" sz="2000" i="1" dirty="0" smtClean="0"/>
              <a:t>2</a:t>
            </a:r>
            <a:r>
              <a:rPr lang="ru-RU" sz="2000" dirty="0" smtClean="0"/>
              <a:t>, </a:t>
            </a:r>
            <a:r>
              <a:rPr lang="ru-RU" sz="2000" i="1" dirty="0" smtClean="0"/>
              <a:t>7</a:t>
            </a:r>
            <a:r>
              <a:rPr lang="ru-RU" sz="2000" dirty="0" smtClean="0"/>
              <a:t> – полуоси; </a:t>
            </a:r>
            <a:r>
              <a:rPr lang="ru-RU" sz="2000" i="1" dirty="0" smtClean="0"/>
              <a:t>3</a:t>
            </a:r>
            <a:r>
              <a:rPr lang="ru-RU" sz="2000" dirty="0" smtClean="0"/>
              <a:t> – карданный вал; </a:t>
            </a:r>
            <a:r>
              <a:rPr lang="ru-RU" sz="2000" i="1" dirty="0" smtClean="0"/>
              <a:t>4</a:t>
            </a:r>
            <a:r>
              <a:rPr lang="ru-RU" sz="2000" dirty="0" smtClean="0"/>
              <a:t>, </a:t>
            </a:r>
            <a:r>
              <a:rPr lang="ru-RU" sz="2000" i="1" dirty="0" smtClean="0"/>
              <a:t>9 </a:t>
            </a:r>
            <a:r>
              <a:rPr lang="ru-RU" sz="2000" dirty="0" smtClean="0"/>
              <a:t>– главная передача; </a:t>
            </a:r>
            <a:r>
              <a:rPr lang="ru-RU" sz="2000" i="1" dirty="0" smtClean="0"/>
              <a:t>5</a:t>
            </a:r>
            <a:r>
              <a:rPr lang="ru-RU" sz="2000" dirty="0" smtClean="0"/>
              <a:t>, </a:t>
            </a:r>
            <a:r>
              <a:rPr lang="ru-RU" sz="2000" i="1" dirty="0" smtClean="0"/>
              <a:t>6</a:t>
            </a:r>
            <a:r>
              <a:rPr lang="ru-RU" sz="2000" dirty="0" smtClean="0"/>
              <a:t>, </a:t>
            </a:r>
            <a:r>
              <a:rPr lang="ru-RU" sz="2000" i="1" dirty="0" smtClean="0"/>
              <a:t>10</a:t>
            </a:r>
            <a:r>
              <a:rPr lang="ru-RU" sz="2000" dirty="0" smtClean="0"/>
              <a:t> – межколесный дифференциал; </a:t>
            </a:r>
            <a:r>
              <a:rPr lang="ru-RU" sz="2000" i="1" dirty="0" smtClean="0"/>
              <a:t>К</a:t>
            </a:r>
            <a:r>
              <a:rPr lang="ru-RU" sz="2000" dirty="0" smtClean="0"/>
              <a:t> – корпус дифференциала; </a:t>
            </a:r>
            <a:r>
              <a:rPr lang="ru-RU" sz="2000" i="1" dirty="0" smtClean="0"/>
              <a:t>Р</a:t>
            </a:r>
            <a:r>
              <a:rPr lang="ru-RU" sz="2000" dirty="0" smtClean="0"/>
              <a:t> – центральный редуктор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Электромеханическая трансмиссия</a:t>
            </a:r>
            <a:r>
              <a:rPr lang="ru-RU" dirty="0" smtClean="0"/>
              <a:t> применяется при грузоподъемностях более 80-120 т. Состоит из дизель-генераторной установки, тяговых электродвигателей, механической передачи и аппаратуры управления тяговыми электродвигателями.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51" y="3376623"/>
            <a:ext cx="9056299" cy="183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57214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Структурная схема электромеханической передачи</a:t>
            </a: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 самосвалах распространена компоновка тягового электродвигателя, механической передачи (редуктора) и тормозных механизмов рабочей и стояночных тормозных систем в ступице заднего (ведущего) колеса, получившая название «электромотор-колесо».</a:t>
            </a:r>
          </a:p>
          <a:p>
            <a:pPr>
              <a:buNone/>
            </a:pPr>
            <a:r>
              <a:rPr lang="ru-RU" dirty="0" smtClean="0"/>
              <a:t>Электромотор-колесо включает в себя тяговый электродвигатель </a:t>
            </a:r>
            <a:r>
              <a:rPr lang="ru-RU" i="1" dirty="0" smtClean="0"/>
              <a:t>2</a:t>
            </a:r>
            <a:r>
              <a:rPr lang="ru-RU" dirty="0" smtClean="0"/>
              <a:t>, редуктор электромотор-колеса (двухрядный дифференциальный, с прямозубыми шестернями) </a:t>
            </a:r>
            <a:r>
              <a:rPr lang="ru-RU" i="1" dirty="0" smtClean="0"/>
              <a:t>8</a:t>
            </a:r>
            <a:r>
              <a:rPr lang="ru-RU" dirty="0" smtClean="0"/>
              <a:t>, ступицу заднего колеса </a:t>
            </a:r>
            <a:r>
              <a:rPr lang="ru-RU" i="1" dirty="0" smtClean="0"/>
              <a:t>4</a:t>
            </a:r>
            <a:r>
              <a:rPr lang="ru-RU" dirty="0" smtClean="0"/>
              <a:t>, тормозные механизмы рабочей </a:t>
            </a:r>
            <a:r>
              <a:rPr lang="ru-RU" i="1" dirty="0" smtClean="0"/>
              <a:t>3</a:t>
            </a:r>
            <a:r>
              <a:rPr lang="ru-RU" dirty="0" smtClean="0"/>
              <a:t> и стояночной </a:t>
            </a:r>
            <a:r>
              <a:rPr lang="ru-RU" i="1" dirty="0" smtClean="0"/>
              <a:t>1</a:t>
            </a:r>
            <a:r>
              <a:rPr lang="ru-RU" dirty="0" smtClean="0"/>
              <a:t> тормозных систем и датчик ограничения скорости, приводимый от вала электродвигателя.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шлицевые концы торсионного вала с одной стороны установлен фланец </a:t>
            </a:r>
            <a:r>
              <a:rPr lang="ru-RU" i="1" dirty="0" smtClean="0"/>
              <a:t>13</a:t>
            </a:r>
            <a:r>
              <a:rPr lang="ru-RU" dirty="0" smtClean="0"/>
              <a:t>, с другой – солнечная шестерня первого ряда </a:t>
            </a:r>
            <a:r>
              <a:rPr lang="ru-RU" i="1" dirty="0" smtClean="0"/>
              <a:t>9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Крутящий момент к солнечной шестерне первого ряда редуктора </a:t>
            </a:r>
            <a:r>
              <a:rPr lang="ru-RU" i="1" dirty="0" smtClean="0"/>
              <a:t>9</a:t>
            </a:r>
            <a:r>
              <a:rPr lang="ru-RU" dirty="0" smtClean="0"/>
              <a:t> передается от фланца тягового электродвигателя </a:t>
            </a:r>
            <a:r>
              <a:rPr lang="ru-RU" i="1" dirty="0" smtClean="0"/>
              <a:t>14</a:t>
            </a:r>
            <a:r>
              <a:rPr lang="ru-RU" dirty="0" smtClean="0"/>
              <a:t> через фланец </a:t>
            </a:r>
            <a:r>
              <a:rPr lang="ru-RU" i="1" dirty="0" smtClean="0"/>
              <a:t>13</a:t>
            </a:r>
            <a:r>
              <a:rPr lang="ru-RU" dirty="0" smtClean="0"/>
              <a:t>, соединенный с фланцем электродвигателя болтами.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2" y="-24"/>
            <a:ext cx="8572528" cy="507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00063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Электромотор-колесо: </a:t>
            </a:r>
            <a:r>
              <a:rPr lang="ru-RU" sz="2000" i="1" dirty="0" smtClean="0"/>
              <a:t>1</a:t>
            </a:r>
            <a:r>
              <a:rPr lang="ru-RU" sz="2000" dirty="0" smtClean="0"/>
              <a:t> – стояночный тормозной механизм; </a:t>
            </a:r>
            <a:r>
              <a:rPr lang="ru-RU" sz="2000" i="1" dirty="0" smtClean="0"/>
              <a:t>2</a:t>
            </a:r>
            <a:r>
              <a:rPr lang="ru-RU" sz="2000" dirty="0" smtClean="0"/>
              <a:t> – тяговый электродвигатель; </a:t>
            </a:r>
            <a:r>
              <a:rPr lang="ru-RU" sz="2000" i="1" dirty="0" smtClean="0"/>
              <a:t>3</a:t>
            </a:r>
            <a:r>
              <a:rPr lang="ru-RU" sz="2000" dirty="0" smtClean="0"/>
              <a:t> – рабочая тормозная система; </a:t>
            </a:r>
            <a:r>
              <a:rPr lang="ru-RU" sz="2000" i="1" dirty="0" smtClean="0"/>
              <a:t>4</a:t>
            </a:r>
            <a:r>
              <a:rPr lang="ru-RU" sz="2000" dirty="0" smtClean="0"/>
              <a:t> – ступица заднего колеса; </a:t>
            </a:r>
            <a:r>
              <a:rPr lang="ru-RU" sz="2000" i="1" dirty="0" smtClean="0"/>
              <a:t>5</a:t>
            </a:r>
            <a:r>
              <a:rPr lang="ru-RU" sz="2000" dirty="0" smtClean="0"/>
              <a:t> – пробка сливного отверстия; </a:t>
            </a:r>
            <a:r>
              <a:rPr lang="ru-RU" sz="2000" i="1" dirty="0" smtClean="0"/>
              <a:t>6</a:t>
            </a:r>
            <a:r>
              <a:rPr lang="ru-RU" sz="2000" dirty="0" smtClean="0"/>
              <a:t> – пробка заливного отверстия; </a:t>
            </a:r>
            <a:r>
              <a:rPr lang="ru-RU" sz="2000" i="1" dirty="0" smtClean="0"/>
              <a:t>7</a:t>
            </a:r>
            <a:r>
              <a:rPr lang="ru-RU" sz="2000" dirty="0" smtClean="0"/>
              <a:t>, </a:t>
            </a:r>
            <a:r>
              <a:rPr lang="ru-RU" sz="2000" i="1" dirty="0" smtClean="0"/>
              <a:t>15</a:t>
            </a:r>
            <a:r>
              <a:rPr lang="ru-RU" sz="2000" dirty="0" smtClean="0"/>
              <a:t> – болты; </a:t>
            </a:r>
            <a:r>
              <a:rPr lang="ru-RU" sz="2000" i="1" dirty="0" smtClean="0"/>
              <a:t>8</a:t>
            </a:r>
            <a:r>
              <a:rPr lang="ru-RU" sz="2000" dirty="0" smtClean="0"/>
              <a:t> – редуктор электромотор-колеса; </a:t>
            </a:r>
            <a:r>
              <a:rPr lang="ru-RU" sz="2000" i="1" dirty="0" smtClean="0"/>
              <a:t>9</a:t>
            </a:r>
            <a:r>
              <a:rPr lang="ru-RU" sz="2000" dirty="0" smtClean="0"/>
              <a:t> – солнечная  шестерня первого ряда; </a:t>
            </a:r>
            <a:r>
              <a:rPr lang="ru-RU" sz="2000" i="1" dirty="0" smtClean="0"/>
              <a:t>10</a:t>
            </a:r>
            <a:r>
              <a:rPr lang="ru-RU" sz="2000" dirty="0" smtClean="0"/>
              <a:t> – стопорное кольцо; </a:t>
            </a:r>
            <a:r>
              <a:rPr lang="ru-RU" sz="2000" i="1" dirty="0" smtClean="0"/>
              <a:t>11</a:t>
            </a:r>
            <a:r>
              <a:rPr lang="ru-RU" sz="2000" dirty="0" smtClean="0"/>
              <a:t> – крышка; </a:t>
            </a:r>
            <a:r>
              <a:rPr lang="ru-RU" sz="2000" i="1" dirty="0" smtClean="0"/>
              <a:t>12</a:t>
            </a:r>
            <a:r>
              <a:rPr lang="ru-RU" sz="2000" dirty="0" smtClean="0"/>
              <a:t> – торсионный вал; </a:t>
            </a:r>
            <a:r>
              <a:rPr lang="ru-RU" sz="2000" i="1" dirty="0" smtClean="0"/>
              <a:t>13</a:t>
            </a:r>
            <a:r>
              <a:rPr lang="ru-RU" sz="2000" dirty="0" smtClean="0"/>
              <a:t> – фланец торсионного вала; </a:t>
            </a:r>
            <a:r>
              <a:rPr lang="ru-RU" sz="2000" i="1" dirty="0" smtClean="0"/>
              <a:t>14</a:t>
            </a:r>
            <a:r>
              <a:rPr lang="ru-RU" sz="2000" dirty="0" smtClean="0"/>
              <a:t> – фланец тягового электродвигателя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Рама</a:t>
            </a:r>
            <a:r>
              <a:rPr lang="ru-RU" dirty="0" smtClean="0"/>
              <a:t> выполняется сварной конструкции повышенной прочности. Она состоит из двух продольных балок коробчатого сечения (лонжеронов) </a:t>
            </a:r>
            <a:r>
              <a:rPr lang="ru-RU" i="1" dirty="0" smtClean="0"/>
              <a:t>1</a:t>
            </a:r>
            <a:r>
              <a:rPr lang="ru-RU" dirty="0" smtClean="0"/>
              <a:t>, связанных между собой поперечинами </a:t>
            </a:r>
            <a:r>
              <a:rPr lang="ru-RU" i="1" dirty="0" smtClean="0"/>
              <a:t>2</a:t>
            </a:r>
            <a:r>
              <a:rPr lang="ru-RU" dirty="0" smtClean="0"/>
              <a:t>. Кронштейны </a:t>
            </a:r>
            <a:r>
              <a:rPr lang="ru-RU" i="1" dirty="0" smtClean="0"/>
              <a:t>3</a:t>
            </a:r>
            <a:r>
              <a:rPr lang="ru-RU" dirty="0" smtClean="0"/>
              <a:t> и проушины </a:t>
            </a:r>
            <a:r>
              <a:rPr lang="ru-RU" i="1" dirty="0" smtClean="0"/>
              <a:t>4</a:t>
            </a:r>
            <a:r>
              <a:rPr lang="ru-RU" dirty="0" smtClean="0"/>
              <a:t> служат для крепления к раме двигателя, кузова, подвески, картера рулевого управления, кабины, цилиндров опрокидывающего механизма.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042" y="1000108"/>
            <a:ext cx="9173785" cy="414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000636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Рама автосамосвала:</a:t>
            </a:r>
          </a:p>
          <a:p>
            <a:pPr algn="ctr"/>
            <a:r>
              <a:rPr lang="ru-RU" sz="2000" i="1" dirty="0" smtClean="0"/>
              <a:t>1</a:t>
            </a:r>
            <a:r>
              <a:rPr lang="ru-RU" sz="2000" dirty="0" smtClean="0"/>
              <a:t> – лонжероны; </a:t>
            </a:r>
            <a:r>
              <a:rPr lang="ru-RU" sz="2000" i="1" dirty="0" smtClean="0"/>
              <a:t>2</a:t>
            </a:r>
            <a:r>
              <a:rPr lang="ru-RU" sz="2000" dirty="0" smtClean="0"/>
              <a:t> – поперечины; </a:t>
            </a:r>
            <a:r>
              <a:rPr lang="ru-RU" sz="2000" i="1" dirty="0" smtClean="0"/>
              <a:t>3</a:t>
            </a:r>
            <a:r>
              <a:rPr lang="ru-RU" sz="2000" dirty="0" smtClean="0"/>
              <a:t> – кронштейны; </a:t>
            </a:r>
            <a:r>
              <a:rPr lang="ru-RU" sz="2000" i="1" dirty="0" smtClean="0"/>
              <a:t>4</a:t>
            </a:r>
            <a:r>
              <a:rPr lang="ru-RU" sz="2000" dirty="0" smtClean="0"/>
              <a:t> – проушины</a:t>
            </a:r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Кузов</a:t>
            </a:r>
            <a:r>
              <a:rPr lang="ru-RU" dirty="0" smtClean="0"/>
              <a:t> автосамосвала должен быть прочным, выдерживать огромные ударные нагрузки при загрузке крупнокусковой горной массы и одновременно по возможности достаточно легким.</a:t>
            </a:r>
          </a:p>
          <a:p>
            <a:pPr>
              <a:buNone/>
            </a:pPr>
            <a:r>
              <a:rPr lang="ru-RU" dirty="0" smtClean="0"/>
              <a:t>Передний</a:t>
            </a:r>
            <a:r>
              <a:rPr lang="en-US" dirty="0" smtClean="0"/>
              <a:t> </a:t>
            </a:r>
            <a:r>
              <a:rPr lang="ru-RU" dirty="0" smtClean="0"/>
              <a:t>крутой скос кузова </a:t>
            </a:r>
            <a:r>
              <a:rPr lang="ru-RU" i="1" dirty="0" smtClean="0"/>
              <a:t>1</a:t>
            </a:r>
            <a:r>
              <a:rPr lang="ru-RU" dirty="0" smtClean="0"/>
              <a:t> обращен к кабине водителя, его продолжением служит козырек </a:t>
            </a:r>
            <a:r>
              <a:rPr lang="ru-RU" i="1" dirty="0" smtClean="0"/>
              <a:t>2</a:t>
            </a:r>
            <a:r>
              <a:rPr lang="ru-RU" dirty="0" smtClean="0"/>
              <a:t> для защиты кабины.</a:t>
            </a:r>
          </a:p>
          <a:p>
            <a:pPr>
              <a:buNone/>
            </a:pPr>
            <a:r>
              <a:rPr lang="ru-RU" dirty="0" smtClean="0"/>
              <a:t>Задний скос </a:t>
            </a:r>
            <a:r>
              <a:rPr lang="ru-RU" i="1" dirty="0" smtClean="0"/>
              <a:t>3</a:t>
            </a:r>
            <a:r>
              <a:rPr lang="ru-RU" dirty="0" smtClean="0"/>
              <a:t> наклонен к горизонту под углом 15°.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9932"/>
            <a:ext cx="9144000" cy="49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3643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Кузов и система его обогрева:</a:t>
            </a:r>
          </a:p>
          <a:p>
            <a:pPr algn="ctr"/>
            <a:r>
              <a:rPr lang="ru-RU" sz="2000" i="1" dirty="0" smtClean="0"/>
              <a:t>1, 3</a:t>
            </a:r>
            <a:r>
              <a:rPr lang="ru-RU" sz="2000" dirty="0" smtClean="0"/>
              <a:t> – передний и задний скосы кузова; </a:t>
            </a:r>
            <a:r>
              <a:rPr lang="ru-RU" sz="2000" i="1" dirty="0" smtClean="0"/>
              <a:t>2</a:t>
            </a:r>
            <a:r>
              <a:rPr lang="ru-RU" sz="2000" dirty="0" smtClean="0"/>
              <a:t> – козырек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Различают механические (МП), гидромеханические (ГМП) и электромеханические (ЭМП) </a:t>
            </a:r>
            <a:r>
              <a:rPr lang="ru-RU" b="1" dirty="0" smtClean="0"/>
              <a:t>трансмиссии (передачи).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Механическая трансмиссия</a:t>
            </a:r>
            <a:r>
              <a:rPr lang="ru-RU" dirty="0" smtClean="0"/>
              <a:t> эффективна при грузоподъемности автосамосвала, не превышающей 15-20 т.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Подвеска</a:t>
            </a:r>
            <a:r>
              <a:rPr lang="ru-RU" dirty="0" smtClean="0"/>
              <a:t> представляет собой совокупность механизмов, соединяющих полуоси автосамосвала с рамой и уменьшающих динамические нагрузки при движении автосамосвала.</a:t>
            </a:r>
          </a:p>
          <a:p>
            <a:pPr>
              <a:buNone/>
            </a:pPr>
            <a:r>
              <a:rPr lang="ru-RU" dirty="0" smtClean="0"/>
              <a:t>Требованиям эффективно гасить продольные и поперечные колебания у машин наиболее полно удовлетворяет пневмогидравлическая подвеска, в конструкции которой пневматическая рессора поршневого типа объединена с гидравлическим амортизатором в одном узле – пневмогидравлическом цилиндре.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92307" cy="67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28926" y="5214950"/>
            <a:ext cx="621507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Схема пневмогидравлического цилиндра: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полость основного давления; </a:t>
            </a:r>
            <a:r>
              <a:rPr lang="ru-RU" sz="2000" i="1" dirty="0" smtClean="0"/>
              <a:t>Б</a:t>
            </a:r>
            <a:r>
              <a:rPr lang="ru-RU" sz="2000" dirty="0" smtClean="0"/>
              <a:t>, </a:t>
            </a:r>
            <a:r>
              <a:rPr lang="ru-RU" sz="2000" i="1" dirty="0" smtClean="0"/>
              <a:t>В</a:t>
            </a:r>
            <a:r>
              <a:rPr lang="ru-RU" sz="2000" dirty="0" smtClean="0"/>
              <a:t> – полости противодавления; 1 – поршень; </a:t>
            </a:r>
            <a:r>
              <a:rPr lang="ru-RU" sz="2000" i="1" dirty="0" smtClean="0"/>
              <a:t>2</a:t>
            </a:r>
            <a:r>
              <a:rPr lang="ru-RU" sz="2000" dirty="0" smtClean="0"/>
              <a:t> – пустотелый шток; </a:t>
            </a:r>
            <a:r>
              <a:rPr lang="ru-RU" sz="2000" i="1" dirty="0" smtClean="0"/>
              <a:t>3</a:t>
            </a:r>
            <a:r>
              <a:rPr lang="ru-RU" sz="2000" dirty="0" smtClean="0"/>
              <a:t> – цилиндр; </a:t>
            </a:r>
            <a:r>
              <a:rPr lang="ru-RU" sz="2000" i="1" dirty="0" smtClean="0"/>
              <a:t>4</a:t>
            </a:r>
            <a:r>
              <a:rPr lang="ru-RU" sz="2000" dirty="0" smtClean="0"/>
              <a:t>, </a:t>
            </a:r>
            <a:r>
              <a:rPr lang="ru-RU" sz="2000" i="1" dirty="0" smtClean="0"/>
              <a:t>5</a:t>
            </a:r>
            <a:r>
              <a:rPr lang="ru-RU" sz="2000" dirty="0" smtClean="0"/>
              <a:t> – крышки; </a:t>
            </a:r>
            <a:r>
              <a:rPr lang="ru-RU" sz="2000" i="1" dirty="0" smtClean="0"/>
              <a:t>6</a:t>
            </a:r>
            <a:r>
              <a:rPr lang="ru-RU" sz="2000" dirty="0" smtClean="0"/>
              <a:t>, </a:t>
            </a:r>
            <a:r>
              <a:rPr lang="ru-RU" sz="2000" i="1" dirty="0" smtClean="0"/>
              <a:t>10</a:t>
            </a:r>
            <a:r>
              <a:rPr lang="ru-RU" sz="2000" dirty="0" smtClean="0"/>
              <a:t> – зарядные клапаны; </a:t>
            </a:r>
            <a:r>
              <a:rPr lang="ru-RU" sz="2000" i="1" dirty="0" smtClean="0"/>
              <a:t>7</a:t>
            </a:r>
            <a:r>
              <a:rPr lang="ru-RU" sz="2000" dirty="0" smtClean="0"/>
              <a:t> – слой масла; </a:t>
            </a:r>
            <a:r>
              <a:rPr lang="ru-RU" sz="2000" i="1" dirty="0" smtClean="0"/>
              <a:t>8</a:t>
            </a:r>
            <a:r>
              <a:rPr lang="ru-RU" sz="2000" dirty="0" smtClean="0"/>
              <a:t>, </a:t>
            </a:r>
            <a:r>
              <a:rPr lang="ru-RU" sz="2000" i="1" dirty="0" smtClean="0"/>
              <a:t>9</a:t>
            </a:r>
            <a:r>
              <a:rPr lang="ru-RU" sz="2000" dirty="0" smtClean="0"/>
              <a:t> – трубки; </a:t>
            </a:r>
            <a:r>
              <a:rPr lang="ru-RU" sz="2000" i="1" dirty="0" smtClean="0"/>
              <a:t>11</a:t>
            </a:r>
            <a:r>
              <a:rPr lang="ru-RU" sz="2000" dirty="0" smtClean="0"/>
              <a:t> - труба</a:t>
            </a:r>
            <a:endParaRPr lang="ru-RU" sz="20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786050" y="1"/>
            <a:ext cx="6357950" cy="5286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Поршень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перемещаемый пустотелым штоком </a:t>
            </a:r>
            <a:r>
              <a:rPr kumimoji="0" lang="ru-RU" sz="3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разделяет цилиндр </a:t>
            </a:r>
            <a:r>
              <a:rPr kumimoji="0" lang="ru-RU" sz="3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ru-RU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две рабочие полости: 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основного давления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противодавления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Полость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через зарядный клапан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заполняется сжатым газом, а кольцевые полости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заполнены маслом. Полость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соединена с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трубками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нижние концы которых расположены ниже уровня масла в полости </a:t>
            </a:r>
            <a:r>
              <a:rPr kumimoji="0" lang="ru-RU" sz="320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</a:t>
            </a:r>
            <a:r>
              <a:rPr kumimoji="0" lang="ru-RU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Верхняя часть полости </a:t>
            </a:r>
            <a:r>
              <a:rPr lang="ru-RU" i="1" dirty="0" smtClean="0"/>
              <a:t>В</a:t>
            </a:r>
            <a:r>
              <a:rPr lang="ru-RU" dirty="0" smtClean="0"/>
              <a:t> через нижний зарядный клапан </a:t>
            </a:r>
            <a:r>
              <a:rPr lang="ru-RU" i="1" dirty="0" smtClean="0"/>
              <a:t>10</a:t>
            </a:r>
            <a:r>
              <a:rPr lang="ru-RU" dirty="0" smtClean="0"/>
              <a:t> и трубку </a:t>
            </a:r>
            <a:r>
              <a:rPr lang="ru-RU" i="1" dirty="0" smtClean="0"/>
              <a:t>11</a:t>
            </a:r>
            <a:r>
              <a:rPr lang="ru-RU" dirty="0" smtClean="0"/>
              <a:t> заполнена сжатым газом, давление которого через жидкость по трубкам </a:t>
            </a:r>
            <a:r>
              <a:rPr lang="ru-RU" i="1" dirty="0" smtClean="0"/>
              <a:t>8</a:t>
            </a:r>
            <a:r>
              <a:rPr lang="ru-RU" dirty="0" smtClean="0"/>
              <a:t> и </a:t>
            </a:r>
            <a:r>
              <a:rPr lang="ru-RU" i="1" dirty="0" smtClean="0"/>
              <a:t>9</a:t>
            </a:r>
            <a:r>
              <a:rPr lang="ru-RU" dirty="0" smtClean="0"/>
              <a:t> передается на кольцевую площадь поршня в полости </a:t>
            </a:r>
            <a:r>
              <a:rPr lang="ru-RU" i="1" dirty="0" smtClean="0"/>
              <a:t>Б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Таким образом, поршень </a:t>
            </a:r>
            <a:r>
              <a:rPr lang="ru-RU" i="1" dirty="0" smtClean="0"/>
              <a:t>2</a:t>
            </a:r>
            <a:r>
              <a:rPr lang="ru-RU" dirty="0" smtClean="0"/>
              <a:t> находится под действием давления газа сверху (основное давление) и снизу (противодавление) и является упругим буфером при ходе отдачи. Крышки </a:t>
            </a:r>
            <a:r>
              <a:rPr lang="ru-RU" i="1" dirty="0" smtClean="0"/>
              <a:t>4</a:t>
            </a:r>
            <a:r>
              <a:rPr lang="ru-RU" dirty="0" smtClean="0"/>
              <a:t> и </a:t>
            </a:r>
            <a:r>
              <a:rPr lang="ru-RU" i="1" dirty="0" smtClean="0"/>
              <a:t>5</a:t>
            </a:r>
            <a:r>
              <a:rPr lang="ru-RU" dirty="0" smtClean="0"/>
              <a:t> являются верхней и нижней опорами цилиндра.</a:t>
            </a:r>
          </a:p>
          <a:p>
            <a:pPr>
              <a:buNone/>
            </a:pPr>
            <a:r>
              <a:rPr lang="ru-RU" dirty="0" smtClean="0"/>
              <a:t>При ходе сжатия поршень перемещается в цилиндре и сжимает газ в полости </a:t>
            </a:r>
            <a:r>
              <a:rPr lang="ru-RU" i="1" dirty="0" smtClean="0"/>
              <a:t>А</a:t>
            </a:r>
            <a:r>
              <a:rPr lang="ru-RU" dirty="0" smtClean="0"/>
              <a:t>, в полости </a:t>
            </a:r>
            <a:r>
              <a:rPr lang="ru-RU" i="1" dirty="0" smtClean="0"/>
              <a:t>В</a:t>
            </a:r>
            <a:r>
              <a:rPr lang="ru-RU" dirty="0" smtClean="0"/>
              <a:t> происходит уменьшение давления газа из-за перетекания масла по трубкам </a:t>
            </a:r>
            <a:r>
              <a:rPr lang="ru-RU" i="1" dirty="0" smtClean="0"/>
              <a:t>8</a:t>
            </a:r>
            <a:r>
              <a:rPr lang="ru-RU" dirty="0" smtClean="0"/>
              <a:t> и </a:t>
            </a:r>
            <a:r>
              <a:rPr lang="ru-RU" i="1" dirty="0" smtClean="0"/>
              <a:t>9</a:t>
            </a:r>
            <a:r>
              <a:rPr lang="ru-RU" dirty="0" smtClean="0"/>
              <a:t> в увеличивающуюся полость </a:t>
            </a:r>
            <a:r>
              <a:rPr lang="ru-RU" i="1" dirty="0" smtClean="0"/>
              <a:t>Б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Рулевое управление</a:t>
            </a:r>
            <a:r>
              <a:rPr lang="ru-RU" dirty="0" smtClean="0"/>
              <a:t> служит для обеспечения направленного движения автомобиля и включает в себя рулевой механизм, гидравлический усилитель и рулевой привод.</a:t>
            </a:r>
          </a:p>
          <a:p>
            <a:pPr>
              <a:buNone/>
            </a:pPr>
            <a:r>
              <a:rPr lang="ru-RU" b="1" dirty="0" smtClean="0"/>
              <a:t>Тормозная система</a:t>
            </a:r>
            <a:r>
              <a:rPr lang="ru-RU" dirty="0" smtClean="0"/>
              <a:t> состоит из рабочих тормозов – барабанно-колодочного типа с пневматическим или гидравлическим приводом, а при особо большой грузоподъемности дисковых, установленных на всех колесах, и стояночного тормоза, размещенного на выходном валу коробки передач.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Колесо автосамосвала состоит из обода и шины</a:t>
            </a:r>
            <a:r>
              <a:rPr lang="ru-RU" b="1" i="1" dirty="0" smtClean="0"/>
              <a:t> </a:t>
            </a:r>
            <a:r>
              <a:rPr lang="ru-RU" dirty="0" smtClean="0"/>
              <a:t>(пневматической).</a:t>
            </a:r>
          </a:p>
          <a:p>
            <a:pPr>
              <a:buNone/>
            </a:pPr>
            <a:r>
              <a:rPr lang="ru-RU" dirty="0" smtClean="0"/>
              <a:t>В каркасе диагональных шин нити корда и брекера в смежных слоях перекрещиваются, а в радиальных шинах нити корда расположены по меридиану под углом близким к 0°, а в брекерном поясе – под углом не менее 65°, перекрещиваясь в параллельных слоях.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270"/>
            <a:ext cx="9144000" cy="49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21495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Конструкции шин автосамосвала:</a:t>
            </a:r>
          </a:p>
          <a:p>
            <a:pPr algn="ctr"/>
            <a:r>
              <a:rPr lang="ru-RU" sz="2000" i="1" dirty="0" smtClean="0"/>
              <a:t>а </a:t>
            </a:r>
            <a:r>
              <a:rPr lang="ru-RU" sz="2000" dirty="0" smtClean="0"/>
              <a:t>– диагональная; </a:t>
            </a:r>
            <a:r>
              <a:rPr lang="ru-RU" sz="2000" i="1" dirty="0" smtClean="0"/>
              <a:t>б</a:t>
            </a:r>
            <a:r>
              <a:rPr lang="ru-RU" sz="2000" dirty="0" smtClean="0"/>
              <a:t> – радиальная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8" y="538456"/>
            <a:ext cx="9137541" cy="5158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72038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Конструктивная схема механической трансмиссии автосамосвала:</a:t>
            </a:r>
            <a:r>
              <a:rPr lang="ru-RU" sz="2000" dirty="0" smtClean="0"/>
              <a:t> </a:t>
            </a:r>
            <a:endParaRPr lang="en-US" sz="2000" dirty="0" smtClean="0"/>
          </a:p>
          <a:p>
            <a:pPr algn="ctr"/>
            <a:r>
              <a:rPr lang="ru-RU" sz="2000" dirty="0" smtClean="0"/>
              <a:t> – сцепление; </a:t>
            </a:r>
            <a:r>
              <a:rPr lang="ru-RU" sz="2000" i="1" dirty="0" smtClean="0"/>
              <a:t>2</a:t>
            </a:r>
            <a:r>
              <a:rPr lang="ru-RU" sz="2000" dirty="0" smtClean="0"/>
              <a:t> – коробка передач; </a:t>
            </a:r>
            <a:r>
              <a:rPr lang="ru-RU" sz="2000" i="1" dirty="0" smtClean="0"/>
              <a:t>3</a:t>
            </a:r>
            <a:r>
              <a:rPr lang="ru-RU" sz="2000" dirty="0" smtClean="0"/>
              <a:t> – карданная передача;</a:t>
            </a:r>
            <a:endParaRPr lang="en-US" sz="2000" dirty="0" smtClean="0"/>
          </a:p>
          <a:p>
            <a:pPr algn="ctr"/>
            <a:r>
              <a:rPr lang="ru-RU" sz="2000" i="1" dirty="0" smtClean="0"/>
              <a:t>4</a:t>
            </a:r>
            <a:r>
              <a:rPr lang="ru-RU" sz="2000" dirty="0" smtClean="0"/>
              <a:t> – корпус дифференциала; </a:t>
            </a:r>
            <a:r>
              <a:rPr lang="ru-RU" sz="2000" i="1" dirty="0" smtClean="0"/>
              <a:t>5</a:t>
            </a:r>
            <a:r>
              <a:rPr lang="ru-RU" sz="2000" dirty="0" smtClean="0"/>
              <a:t> – дифференциал; </a:t>
            </a:r>
            <a:r>
              <a:rPr lang="ru-RU" sz="2000" i="1" dirty="0" smtClean="0"/>
              <a:t>6</a:t>
            </a:r>
            <a:r>
              <a:rPr lang="ru-RU" sz="2000" dirty="0" smtClean="0"/>
              <a:t> - полуоси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 сцепления </a:t>
            </a:r>
            <a:r>
              <a:rPr lang="ru-RU" i="1" dirty="0" smtClean="0"/>
              <a:t>1</a:t>
            </a:r>
            <a:r>
              <a:rPr lang="ru-RU" dirty="0" smtClean="0"/>
              <a:t> крутящий момент подводится к коробке передач </a:t>
            </a:r>
            <a:r>
              <a:rPr lang="ru-RU" i="1" dirty="0" smtClean="0"/>
              <a:t>2</a:t>
            </a:r>
            <a:r>
              <a:rPr lang="ru-RU" dirty="0" smtClean="0"/>
              <a:t>. От коробки передач момент передается к карданной передаче </a:t>
            </a:r>
            <a:r>
              <a:rPr lang="ru-RU" i="1" dirty="0" smtClean="0"/>
              <a:t>3</a:t>
            </a:r>
            <a:r>
              <a:rPr lang="ru-RU" dirty="0" smtClean="0"/>
              <a:t>, состоящей из карданного вала и двух карданов. Далее момент подводится к главной передаче </a:t>
            </a:r>
            <a:r>
              <a:rPr lang="ru-RU" i="1" dirty="0" smtClean="0"/>
              <a:t>4</a:t>
            </a:r>
            <a:r>
              <a:rPr lang="ru-RU" dirty="0" smtClean="0"/>
              <a:t>, расположенной в картере задней оси. С помощью этой передачи и дифференциала </a:t>
            </a:r>
            <a:r>
              <a:rPr lang="ru-RU" i="1" dirty="0" smtClean="0"/>
              <a:t>5</a:t>
            </a:r>
            <a:r>
              <a:rPr lang="ru-RU" dirty="0" smtClean="0"/>
              <a:t> момент передается к двум полуосям </a:t>
            </a:r>
            <a:r>
              <a:rPr lang="ru-RU" i="1" dirty="0" smtClean="0"/>
              <a:t>6</a:t>
            </a:r>
            <a:r>
              <a:rPr lang="ru-RU" dirty="0" smtClean="0"/>
              <a:t>, на концах которых закреплены ведущие колеса автомобиля.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Гидромеханическая трансмиссия</a:t>
            </a:r>
            <a:r>
              <a:rPr lang="ru-RU" dirty="0" smtClean="0"/>
              <a:t> предусмотрена для автосамосвалов грузоподъемностью более 20 т и некоторые фирмы применяют ее при грузоподъемности 200 т и выше.</a:t>
            </a:r>
          </a:p>
          <a:p>
            <a:pPr>
              <a:buNone/>
            </a:pPr>
            <a:r>
              <a:rPr lang="ru-RU" dirty="0" smtClean="0"/>
              <a:t>Гидромеханическая трансмиссия состоит из </a:t>
            </a:r>
            <a:r>
              <a:rPr lang="ru-RU" b="1" dirty="0" smtClean="0"/>
              <a:t>гидромеханической передачи </a:t>
            </a:r>
            <a:r>
              <a:rPr lang="ru-RU" dirty="0" smtClean="0"/>
              <a:t>(</a:t>
            </a:r>
            <a:r>
              <a:rPr lang="ru-RU" b="1" dirty="0" smtClean="0"/>
              <a:t>согласующий редуктор</a:t>
            </a:r>
            <a:r>
              <a:rPr lang="ru-RU" dirty="0" smtClean="0"/>
              <a:t> – повышающая передача, </a:t>
            </a:r>
            <a:r>
              <a:rPr lang="ru-RU" b="1" dirty="0" smtClean="0"/>
              <a:t>гидротрансформатор</a:t>
            </a:r>
            <a:r>
              <a:rPr lang="ru-RU" dirty="0" smtClean="0"/>
              <a:t> – гидравлический редуктор, </a:t>
            </a:r>
            <a:r>
              <a:rPr lang="ru-RU" b="1" dirty="0" smtClean="0"/>
              <a:t>механическая коробка передач</a:t>
            </a:r>
            <a:r>
              <a:rPr lang="ru-RU" dirty="0" smtClean="0"/>
              <a:t> и </a:t>
            </a:r>
            <a:r>
              <a:rPr lang="ru-RU" b="1" dirty="0" smtClean="0"/>
              <a:t>тормоз-замедлитель</a:t>
            </a:r>
            <a:r>
              <a:rPr lang="ru-RU" dirty="0" smtClean="0"/>
              <a:t>), </a:t>
            </a:r>
            <a:r>
              <a:rPr lang="ru-RU" b="1" dirty="0" smtClean="0"/>
              <a:t>карданной передачи</a:t>
            </a:r>
            <a:r>
              <a:rPr lang="ru-RU" dirty="0" smtClean="0"/>
              <a:t> и </a:t>
            </a:r>
            <a:r>
              <a:rPr lang="ru-RU" b="1" dirty="0" smtClean="0"/>
              <a:t>передачи заднего моста.</a:t>
            </a:r>
            <a:r>
              <a:rPr lang="ru-RU" dirty="0" smtClean="0"/>
              <a:t> Гидромеханическая трансмиссия позволяет рационально использовать мощность двигателя, обладает высокими преобразующими качествами, способствует повышению долговечности агрегатов и существенно облегчает управление автосамосвалом.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379" y="-11900"/>
            <a:ext cx="6110455" cy="613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610072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Структурная схема гидромеханической трансмиссии</a:t>
            </a:r>
            <a:endParaRPr lang="ru-R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Созданная еще в 60-е годы на первых автосамосвалах Белорусского автозавода трехступенчатая </a:t>
            </a:r>
            <a:r>
              <a:rPr lang="ru-RU" b="1" dirty="0" smtClean="0"/>
              <a:t>гидромеханическая передача</a:t>
            </a:r>
            <a:r>
              <a:rPr lang="ru-RU" dirty="0" smtClean="0"/>
              <a:t> ГМП (3+1) отличается простотой конструкции, ремонтопригодностью и низкой себестоимостью изготовления. </a:t>
            </a:r>
            <a:r>
              <a:rPr lang="ru-RU" b="1" dirty="0" smtClean="0"/>
              <a:t>Согласующий редуктор</a:t>
            </a:r>
            <a:r>
              <a:rPr lang="ru-RU" dirty="0" smtClean="0"/>
              <a:t> гидромеханической передачи предусматривается для приведения в соответствие характеристик двигателя и гидротрансформатора.</a:t>
            </a:r>
          </a:p>
          <a:p>
            <a:pPr>
              <a:buNone/>
            </a:pPr>
            <a:r>
              <a:rPr lang="ru-RU" b="1" dirty="0" smtClean="0"/>
              <a:t>Гидротрансформатор</a:t>
            </a:r>
            <a:r>
              <a:rPr lang="ru-RU" dirty="0" smtClean="0"/>
              <a:t> служит для автоматического и бесступенчатого изменения крутящего момента, передаваемого от двигателя, в соответствии с изменениями нагрузки на ведомом валу.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Гидротрансформатор, обеспечивая автоматическое преобразование крутящего момента двигателя гидродинамическим путем в зависимости от сопротивления дороги, работает в двух режимах:</a:t>
            </a:r>
          </a:p>
          <a:p>
            <a:r>
              <a:rPr lang="ru-RU" dirty="0" smtClean="0"/>
              <a:t>в режиме гидротрансформатора (оба или один реактор заблокированы, момент на турбинном колесе </a:t>
            </a:r>
            <a:r>
              <a:rPr lang="ru-RU" i="1" dirty="0" smtClean="0"/>
              <a:t>М</a:t>
            </a:r>
            <a:r>
              <a:rPr lang="ru-RU" baseline="-25000" dirty="0" smtClean="0"/>
              <a:t>т</a:t>
            </a:r>
            <a:r>
              <a:rPr lang="ru-RU" dirty="0" smtClean="0"/>
              <a:t> больше, чем на насосном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н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в режиме гидромуфты (реакторы разблокированы и увеличения крутящего момента не происходит).</a:t>
            </a:r>
          </a:p>
          <a:p>
            <a:pPr>
              <a:buNone/>
            </a:pPr>
            <a:r>
              <a:rPr lang="ru-RU" dirty="0" smtClean="0"/>
              <a:t>При движении по дороге с большим сопротивлением или при трогании частота вращения турбинного колеса </a:t>
            </a:r>
            <a:r>
              <a:rPr lang="en-US" i="1" dirty="0" smtClean="0"/>
              <a:t>n</a:t>
            </a:r>
            <a:r>
              <a:rPr lang="ru-RU" baseline="-25000" dirty="0" smtClean="0"/>
              <a:t>т</a:t>
            </a:r>
            <a:r>
              <a:rPr lang="ru-RU" dirty="0" smtClean="0"/>
              <a:t> значительно меньше частоты вращения насосного колеса </a:t>
            </a:r>
            <a:r>
              <a:rPr lang="en-US" i="1" dirty="0" smtClean="0"/>
              <a:t>n</a:t>
            </a:r>
            <a:r>
              <a:rPr lang="ru-RU" baseline="-25000" dirty="0" smtClean="0"/>
              <a:t>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Все гидромеханические передачи оборудуются </a:t>
            </a:r>
            <a:r>
              <a:rPr lang="ru-RU" b="1" dirty="0" smtClean="0"/>
              <a:t>гидродинамическим тормозом-замедлителем</a:t>
            </a:r>
            <a:r>
              <a:rPr lang="ru-RU" dirty="0" smtClean="0"/>
              <a:t> лопастного типа, который устанавливается на ведущем валу коробки передач и является вспомогательной тормозной системой, предназначенной для поддержания постоянной скорости при движении по уклону вниз без использования колесных тормозов.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1403</Words>
  <Application>Microsoft Office PowerPoint</Application>
  <PresentationFormat>Экран (4:3)</PresentationFormat>
  <Paragraphs>54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3.3 ОСНОВНЫЕ УЗЛЫ АВТОСАМОСВАЛОВ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ОСНОВНЫЕ УЗЛЫ АВТОСАМОСВАЛОВ</dc:title>
  <dc:creator>User</dc:creator>
  <cp:lastModifiedBy>User</cp:lastModifiedBy>
  <cp:revision>2</cp:revision>
  <dcterms:modified xsi:type="dcterms:W3CDTF">2020-08-31T13:51:34Z</dcterms:modified>
</cp:coreProperties>
</file>