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4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0FFE5C-E769-4C34-97A3-92509790A08E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E079AD-19DF-41BB-A018-C3999D8FAC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288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17C4CDF7-0BFD-4B35-A78D-8FB5EEB2BF4E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31075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5A12944B-26C5-4855-B4CC-7F11BC673E83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1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31076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BA051BD2-28F0-478C-8335-A26A02D5FA8C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1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31077" name="Text Box 3"/>
          <p:cNvSpPr txBox="1">
            <a:spLocks noChangeArrowheads="1"/>
          </p:cNvSpPr>
          <p:nvPr/>
        </p:nvSpPr>
        <p:spPr bwMode="auto">
          <a:xfrm>
            <a:off x="3881209" y="8686460"/>
            <a:ext cx="2975352" cy="456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806B82E7-4370-4E6B-BD69-FB081066BE56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1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31078" name="Rectangle 4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9" name="Rectangle 5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908E7194-5FA0-4F99-B14D-CE0F18F84C51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2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32099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6C7EB169-679F-4CF2-8A6E-0FF85F1BF930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2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32100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F26BCAD1-8089-4D65-B3E9-C0D1506499A7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2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32101" name="Text Box 3"/>
          <p:cNvSpPr txBox="1">
            <a:spLocks noChangeArrowheads="1"/>
          </p:cNvSpPr>
          <p:nvPr/>
        </p:nvSpPr>
        <p:spPr bwMode="auto">
          <a:xfrm>
            <a:off x="3881209" y="8686460"/>
            <a:ext cx="2975352" cy="456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6659A0FF-E0EE-4DD9-B00A-760B7189FB3D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2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32102" name="Rectangle 4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103" name="Rectangle 5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21310B3F-5321-4C46-84C8-A0019EC86B87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3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33123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995888F9-3E43-41CB-8004-25222FF56BDC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3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33124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B9E6F9C2-0BB4-401F-BF67-05AB03B467E4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3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33125" name="Text Box 3"/>
          <p:cNvSpPr txBox="1">
            <a:spLocks noChangeArrowheads="1"/>
          </p:cNvSpPr>
          <p:nvPr/>
        </p:nvSpPr>
        <p:spPr bwMode="auto">
          <a:xfrm>
            <a:off x="3881209" y="8686460"/>
            <a:ext cx="2975352" cy="456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13D3C058-FBAB-4FAC-8278-4020F87B1ACA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3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33126" name="Rectangle 4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7" name="Rectangle 5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96127381-2F4B-40E4-AB96-5A80F075FDF9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4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34147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A3849C05-9923-4CB1-807E-35428819EC97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4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34148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9E514F03-342B-4D13-B940-2080F1804B66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4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34149" name="Text Box 3"/>
          <p:cNvSpPr txBox="1">
            <a:spLocks noChangeArrowheads="1"/>
          </p:cNvSpPr>
          <p:nvPr/>
        </p:nvSpPr>
        <p:spPr bwMode="auto">
          <a:xfrm>
            <a:off x="3881209" y="8686460"/>
            <a:ext cx="2975352" cy="456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50F8AFC0-764B-432E-ADF0-3615B05B2AF2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4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34150" name="Rectangle 4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51" name="Rectangle 5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549716A5-FB8F-45E2-8DB2-E57771A8E259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5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35171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ABAD04E8-BA9D-4614-8491-533313F38CDD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5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35172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4681B697-0ADF-42D6-A857-917E53DEDC22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5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35173" name="Text Box 3"/>
          <p:cNvSpPr txBox="1">
            <a:spLocks noChangeArrowheads="1"/>
          </p:cNvSpPr>
          <p:nvPr/>
        </p:nvSpPr>
        <p:spPr bwMode="auto">
          <a:xfrm>
            <a:off x="3881209" y="8686460"/>
            <a:ext cx="2975352" cy="456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E34B8761-DC27-4EED-9E15-AE4DD8E9AB9F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5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35174" name="Rectangle 4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5" name="Rectangle 5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162721" y="162738"/>
            <a:ext cx="8981280" cy="66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18287" rIns="0" bIns="0" anchor="ctr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ctr" eaLnBrk="1">
              <a:lnSpc>
                <a:spcPct val="95000"/>
              </a:lnSpc>
              <a:buClrTx/>
              <a:buFontTx/>
              <a:buNone/>
            </a:pPr>
            <a:endParaRPr lang="en-US" sz="2900" b="1">
              <a:solidFill>
                <a:srgbClr val="000000"/>
              </a:solidFill>
              <a:latin typeface="Times New Roman" pitchFamily="16" charset="0"/>
            </a:endParaRPr>
          </a:p>
          <a:p>
            <a:pPr algn="ctr" eaLnBrk="1">
              <a:lnSpc>
                <a:spcPct val="95000"/>
              </a:lnSpc>
              <a:buClrTx/>
              <a:buFontTx/>
              <a:buNone/>
            </a:pPr>
            <a:r>
              <a:rPr lang="en-US" sz="2900" b="1">
                <a:solidFill>
                  <a:srgbClr val="000000"/>
                </a:solidFill>
                <a:latin typeface="Times New Roman" pitchFamily="16" charset="0"/>
              </a:rPr>
              <a:t>1.2.3. Комплексы и схемы транспорта</a:t>
            </a:r>
          </a:p>
          <a:p>
            <a:pPr algn="ctr" eaLnBrk="1">
              <a:lnSpc>
                <a:spcPct val="95000"/>
              </a:lnSpc>
              <a:buClrTx/>
              <a:buFontTx/>
              <a:buNone/>
            </a:pPr>
            <a:endParaRPr lang="en-US" sz="2900" b="1">
              <a:solidFill>
                <a:srgbClr val="000000"/>
              </a:solidFill>
              <a:latin typeface="Times New Roman" pitchFamily="16" charset="0"/>
            </a:endParaRP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Под </a:t>
            </a:r>
            <a:r>
              <a:rPr lang="en-US" sz="2900" b="1">
                <a:solidFill>
                  <a:srgbClr val="000000"/>
                </a:solidFill>
                <a:latin typeface="Times New Roman" pitchFamily="16" charset="0"/>
              </a:rPr>
              <a:t>комплексом шахтного транспорта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понимают управляемую систему, обединяющую транспортные машины, установки и вспомогательное оборудование (включая перегруочные, погрузочно-разгрузочные устройства, а также средства диспетчеризации и автоматизации) и предназначенную для перемещения полезного ископаемого, породы, закладочного материала и вспомогательных грузов по определенным транспортным коммуникациям в заданном направлении.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endParaRPr lang="en-US" sz="2900">
              <a:solidFill>
                <a:srgbClr val="000000"/>
              </a:solidFill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1320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162721" y="162738"/>
            <a:ext cx="8981280" cy="66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18287" rIns="0" bIns="0" anchor="ctr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В зависимости от места размещения транспортных средств и назначения различают: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endParaRPr lang="en-US" sz="2900">
              <a:solidFill>
                <a:srgbClr val="000000"/>
              </a:solidFill>
              <a:latin typeface="Times New Roman" pitchFamily="16" charset="0"/>
            </a:endParaRP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- </a:t>
            </a:r>
            <a:r>
              <a:rPr lang="en-US" sz="2900" b="1">
                <a:solidFill>
                  <a:srgbClr val="000000"/>
                </a:solidFill>
                <a:latin typeface="Times New Roman" pitchFamily="16" charset="0"/>
              </a:rPr>
              <a:t>участковые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транспортные комплексы, работающие в горионтальных, наклонных и вертикальных выработках, расположенных в пределах выемочной панели или выемочного участка; предназначены для транспортирования полезного ископаемого от очистных забоев до основного горизонта шахты, полезного ископаемого и породы или только породы от подготовительных забоев до основного горизонта, доставки оборудования и вспомогательных грузов к очистным и подготовительным забоям и для перевозки людей;</a:t>
            </a:r>
          </a:p>
        </p:txBody>
      </p:sp>
    </p:spTree>
    <p:extLst>
      <p:ext uri="{BB962C8B-B14F-4D97-AF65-F5344CB8AC3E}">
        <p14:creationId xmlns:p14="http://schemas.microsoft.com/office/powerpoint/2010/main" val="21488995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162721" y="162738"/>
            <a:ext cx="8981280" cy="66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18287" rIns="0" bIns="0" anchor="ctr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- </a:t>
            </a:r>
            <a:r>
              <a:rPr lang="en-US" sz="2900" b="1">
                <a:solidFill>
                  <a:srgbClr val="000000"/>
                </a:solidFill>
                <a:latin typeface="Times New Roman" pitchFamily="16" charset="0"/>
              </a:rPr>
              <a:t>магистальные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– размещенные в главных горизонтальных и капитальных наклонных выработках, предназначенные для транспортирования полезного ископаемого и породы от участковых транспортных комплексов до околоствольного двора, вспомогательных грузов и перевоки людей от околоствольного двора к участковым выработкам;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endParaRPr lang="en-US" sz="2900">
              <a:solidFill>
                <a:srgbClr val="000000"/>
              </a:solidFill>
              <a:latin typeface="Times New Roman" pitchFamily="16" charset="0"/>
            </a:endParaRP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-</a:t>
            </a:r>
            <a:r>
              <a:rPr lang="en-US" sz="2900" b="1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транспорные комплексы </a:t>
            </a:r>
            <a:r>
              <a:rPr lang="en-US" sz="2900" b="1">
                <a:solidFill>
                  <a:srgbClr val="000000"/>
                </a:solidFill>
                <a:latin typeface="Times New Roman" pitchFamily="16" charset="0"/>
              </a:rPr>
              <a:t>околоствольных дворов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– для приема полезного ископаемого и породы и перегрузки их в средства подъема, а также для приема вспомогательных грузов с поверхности и направления их к забоям;</a:t>
            </a:r>
          </a:p>
        </p:txBody>
      </p:sp>
    </p:spTree>
    <p:extLst>
      <p:ext uri="{BB962C8B-B14F-4D97-AF65-F5344CB8AC3E}">
        <p14:creationId xmlns:p14="http://schemas.microsoft.com/office/powerpoint/2010/main" val="3493086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162721" y="162738"/>
            <a:ext cx="8981280" cy="66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18287" rIns="0" bIns="0" anchor="ctr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</a:pPr>
            <a:endParaRPr lang="en-US" sz="2900">
              <a:solidFill>
                <a:srgbClr val="000000"/>
              </a:solidFill>
              <a:latin typeface="Times New Roman" pitchFamily="16" charset="0"/>
            </a:endParaRP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- транспортные комплексы </a:t>
            </a:r>
            <a:r>
              <a:rPr lang="en-US" sz="2900" b="1">
                <a:solidFill>
                  <a:srgbClr val="000000"/>
                </a:solidFill>
                <a:latin typeface="Times New Roman" pitchFamily="16" charset="0"/>
              </a:rPr>
              <a:t>поверхности шахт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– для транспортирования полезного ископаемого и породы от ствола шахты до средств внешнего транспорта или до мест их складирования (складов полезного ископаемого, отвалов породы);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endParaRPr lang="en-US" sz="2900">
              <a:solidFill>
                <a:srgbClr val="000000"/>
              </a:solidFill>
              <a:latin typeface="Times New Roman" pitchFamily="16" charset="0"/>
            </a:endParaRP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- комплексы, предназначенные для транспортирования </a:t>
            </a:r>
            <a:r>
              <a:rPr lang="en-US" sz="2900" b="1">
                <a:solidFill>
                  <a:srgbClr val="000000"/>
                </a:solidFill>
                <a:latin typeface="Times New Roman" pitchFamily="16" charset="0"/>
              </a:rPr>
              <a:t>закладочных материалов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с поверхности до мест закладки выработанного пространства в шахте. 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endParaRPr lang="en-US" sz="2900">
              <a:solidFill>
                <a:srgbClr val="000000"/>
              </a:solidFill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3119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162721" y="162738"/>
            <a:ext cx="8981280" cy="66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18287" rIns="0" bIns="0" anchor="ctr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</a:pPr>
            <a:endParaRPr lang="en-US" sz="2900">
              <a:solidFill>
                <a:srgbClr val="000000"/>
              </a:solidFill>
              <a:latin typeface="Times New Roman" pitchFamily="16" charset="0"/>
            </a:endParaRP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Под </a:t>
            </a:r>
            <a:r>
              <a:rPr lang="en-US" sz="2900" b="1">
                <a:solidFill>
                  <a:srgbClr val="000000"/>
                </a:solidFill>
                <a:latin typeface="Times New Roman" pitchFamily="16" charset="0"/>
              </a:rPr>
              <a:t>схемами транспорта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понимают совокупность схем транспортных выработок и других транспортных коммуникаций, на которых условными обозначениями показываются виды и наименования типов применяемого транспортного оборудования.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endParaRPr lang="en-US" sz="2900">
              <a:solidFill>
                <a:srgbClr val="000000"/>
              </a:solidFill>
              <a:latin typeface="Times New Roman" pitchFamily="16" charset="0"/>
            </a:endParaRP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В зависимости от числа видов основного транспорта различают </a:t>
            </a:r>
            <a:r>
              <a:rPr lang="en-US" sz="2900" b="1">
                <a:solidFill>
                  <a:srgbClr val="000000"/>
                </a:solidFill>
                <a:latin typeface="Times New Roman" pitchFamily="16" charset="0"/>
              </a:rPr>
              <a:t>простые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(с одним видом) и </a:t>
            </a:r>
            <a:r>
              <a:rPr lang="en-US" sz="2900" b="1">
                <a:solidFill>
                  <a:srgbClr val="000000"/>
                </a:solidFill>
                <a:latin typeface="Times New Roman" pitchFamily="16" charset="0"/>
              </a:rPr>
              <a:t>комбинированные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схемы транспорта.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endParaRPr lang="en-US" sz="2900">
              <a:solidFill>
                <a:srgbClr val="000000"/>
              </a:solidFill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5151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321</Words>
  <Application>Microsoft Office PowerPoint</Application>
  <PresentationFormat>Экран (4:3)</PresentationFormat>
  <Paragraphs>38</Paragraphs>
  <Slides>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2016-09-28T19:02:42Z</dcterms:created>
  <dcterms:modified xsi:type="dcterms:W3CDTF">2020-08-31T13:31:08Z</dcterms:modified>
</cp:coreProperties>
</file>