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F628A-1A6C-4751-8F9A-C633DF705040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75735-2BD9-421B-9232-136D3025D0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712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79D4656E-E762-415A-9715-F4CCF1A38AFA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60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60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1968E488-E8A6-44D2-B8BB-7DCA938FBA37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2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70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70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2E227E4A-BEFF-480E-9567-467BF74FCBA1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3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80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80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576F3409-E3A3-4471-90B5-405EBF1B3686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4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90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90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FE04DCA0-F18D-4372-A37C-1AFC4D3A3D27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5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901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C529A090-714F-40C2-8A93-E81D72336772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6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911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11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136A39C6-80E6-4E5D-A657-DD7CB8F714FA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7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921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45D09AD1-E226-4851-8712-BD08D301043E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8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931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0813" cy="1468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24.4.16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0A3D8-DC6B-4625-B0CC-56BF2B9245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59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4400" smtClean="0"/>
              <a:t>2 РЕЛЬСОВЫЙ ТРАНСПОРТ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lIns="90000" tIns="45000" rIns="90000" bIns="45000">
            <a:normAutofit fontScale="77500" lnSpcReduction="20000"/>
          </a:bodyPr>
          <a:lstStyle/>
          <a:p>
            <a:pPr marL="0" indent="0" algn="ctr" eaLnBrk="1" hangingPunct="1">
              <a:lnSpc>
                <a:spcPct val="100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altLang="ru-RU" sz="4400" dirty="0" smtClean="0"/>
              <a:t>2.1. МАШИНЫ И ОБОРУДОВАНИЕ ЖЕЛЕЗНОЛОРОЖНОГО ТРАНСПОРТА</a:t>
            </a:r>
          </a:p>
        </p:txBody>
      </p:sp>
    </p:spTree>
    <p:extLst>
      <p:ext uri="{BB962C8B-B14F-4D97-AF65-F5344CB8AC3E}">
        <p14:creationId xmlns:p14="http://schemas.microsoft.com/office/powerpoint/2010/main" val="30155762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sz="4400" smtClean="0"/>
              <a:t>2.1.1. Область применения и схемы при железнодорожном транспорте карьера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ru-RU" altLang="ru-RU" sz="3200">
                <a:solidFill>
                  <a:srgbClr val="000000"/>
                </a:solidFill>
                <a:latin typeface="Calibri" charset="0"/>
              </a:rPr>
              <a:t>Железнодорожный транспорт получил большое распространение. Он используется как при мощных грузопотоках (100-150 млн т горной массы в год, а в отдельных случаях и более), так и при незначительных (20 млн т в год). Глубина разработки с применением железнодорожного транспорта иногда превышает 250 м. Расстояние внутрикарьерного транспортирования составляет 2-5 км, а с учетом поверхности 12-15 км.</a:t>
            </a:r>
          </a:p>
        </p:txBody>
      </p:sp>
    </p:spTree>
    <p:extLst>
      <p:ext uri="{BB962C8B-B14F-4D97-AF65-F5344CB8AC3E}">
        <p14:creationId xmlns:p14="http://schemas.microsoft.com/office/powerpoint/2010/main" val="33399055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457200" y="333375"/>
            <a:ext cx="8229600" cy="579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ru-RU" altLang="ru-RU" sz="3200">
                <a:solidFill>
                  <a:srgbClr val="000000"/>
                </a:solidFill>
                <a:latin typeface="Calibri" charset="0"/>
              </a:rPr>
              <a:t>Схемы железнодорожных путей карьера во многом определяется схемой вскрытия карьера.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ru-RU" altLang="ru-RU" sz="3200">
                <a:solidFill>
                  <a:srgbClr val="000000"/>
                </a:solidFill>
                <a:latin typeface="Calibri" charset="0"/>
              </a:rPr>
              <a:t>Наиболее простым является план трассы при прямых съездах, но он применяется, как правило, в неглубоких карьерах со значительными размерами в плане.</a:t>
            </a:r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450" y="3860800"/>
            <a:ext cx="6284913" cy="298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6273800"/>
            <a:ext cx="29876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ru-RU" altLang="ru-RU" sz="3200">
                <a:solidFill>
                  <a:srgbClr val="000000"/>
                </a:solidFill>
                <a:latin typeface="Calibri" charset="0"/>
              </a:rPr>
              <a:t>Прямой съезд</a:t>
            </a:r>
          </a:p>
        </p:txBody>
      </p:sp>
    </p:spTree>
    <p:extLst>
      <p:ext uri="{BB962C8B-B14F-4D97-AF65-F5344CB8AC3E}">
        <p14:creationId xmlns:p14="http://schemas.microsoft.com/office/powerpoint/2010/main" val="8669112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457200" y="333375"/>
            <a:ext cx="8229600" cy="579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ru-RU" altLang="ru-RU" sz="3200">
                <a:solidFill>
                  <a:srgbClr val="000000"/>
                </a:solidFill>
                <a:latin typeface="Calibri" charset="0"/>
              </a:rPr>
              <a:t>При небольших размерах карьера в плане приходится применять тупиковые и петлевые съезды, что обусловливает значительные маневровые операции и увеличивает длину транспортирования.</a:t>
            </a: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24163"/>
            <a:ext cx="4356100" cy="293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038" y="2824163"/>
            <a:ext cx="4414837" cy="293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5778500"/>
            <a:ext cx="43561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ru-RU" altLang="ru-RU" sz="3200">
                <a:solidFill>
                  <a:srgbClr val="000000"/>
                </a:solidFill>
                <a:latin typeface="Calibri" charset="0"/>
              </a:rPr>
              <a:t>Тупиковый съезд</a:t>
            </a: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4745038" y="5759450"/>
            <a:ext cx="4427537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ru-RU" altLang="ru-RU" sz="3200">
                <a:solidFill>
                  <a:srgbClr val="000000"/>
                </a:solidFill>
                <a:latin typeface="Calibri" charset="0"/>
              </a:rPr>
              <a:t>Петлевой съезд</a:t>
            </a:r>
          </a:p>
        </p:txBody>
      </p:sp>
    </p:spTree>
    <p:extLst>
      <p:ext uri="{BB962C8B-B14F-4D97-AF65-F5344CB8AC3E}">
        <p14:creationId xmlns:p14="http://schemas.microsoft.com/office/powerpoint/2010/main" val="42279167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457200" y="333375"/>
            <a:ext cx="8229600" cy="579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ru-RU" altLang="ru-RU" sz="3200">
                <a:solidFill>
                  <a:srgbClr val="000000"/>
                </a:solidFill>
                <a:latin typeface="Calibri" charset="0"/>
              </a:rPr>
              <a:t>В глубоких карьерах применяют спиральные съезды, что позволяет уменьшить количество пересечений путей.</a:t>
            </a:r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675" y="1887538"/>
            <a:ext cx="5472113" cy="370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0" y="5778500"/>
            <a:ext cx="91440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altLang="ru-RU" sz="3200">
                <a:solidFill>
                  <a:srgbClr val="000000"/>
                </a:solidFill>
                <a:latin typeface="Calibri" charset="0"/>
              </a:rPr>
              <a:t>Спиральный съезд</a:t>
            </a:r>
          </a:p>
        </p:txBody>
      </p:sp>
    </p:spTree>
    <p:extLst>
      <p:ext uri="{BB962C8B-B14F-4D97-AF65-F5344CB8AC3E}">
        <p14:creationId xmlns:p14="http://schemas.microsoft.com/office/powerpoint/2010/main" val="7438998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457200" y="0"/>
            <a:ext cx="8229600" cy="612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ru-RU" altLang="ru-RU" sz="3200">
                <a:solidFill>
                  <a:srgbClr val="000000"/>
                </a:solidFill>
                <a:latin typeface="Calibri" charset="0"/>
              </a:rPr>
              <a:t>Если полезное ископаемое и вскрышные породы транспортируются по одним выездным путям, то такой грузопоток называют сосредоточенным. Разделение потоков начинается на поверхности (например, на станции Карьерная): один поток направляется на отвал, другой – на фабрику.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32238"/>
            <a:ext cx="9144000" cy="17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0" y="5780088"/>
            <a:ext cx="9144000" cy="106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altLang="ru-RU" sz="3200">
                <a:solidFill>
                  <a:srgbClr val="000000"/>
                </a:solidFill>
                <a:latin typeface="Calibri" charset="0"/>
              </a:rPr>
              <a:t>Транспортирование полезного ископаемого и вскрыши по одним выездным коммуникациям</a:t>
            </a:r>
          </a:p>
        </p:txBody>
      </p:sp>
    </p:spTree>
    <p:extLst>
      <p:ext uri="{BB962C8B-B14F-4D97-AF65-F5344CB8AC3E}">
        <p14:creationId xmlns:p14="http://schemas.microsoft.com/office/powerpoint/2010/main" val="4079264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612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ru-RU" altLang="ru-RU" sz="3200">
                <a:solidFill>
                  <a:srgbClr val="000000"/>
                </a:solidFill>
                <a:latin typeface="Calibri" charset="0"/>
              </a:rPr>
              <a:t>При транспортировании полезного ископаемого и вскрыши по разным выездным коммуникациям (рассредоточенный грузопоток) достигается независимость работы вскрышных и добычных участков. Например, вскрышные породы через станцию Породная направляются в отвал, а полезное ископаемое через станцию Рудная – на перерабатывающее предприятие (обогатительная фабрика и т.д.) или пути МПС (Министерство путей сообщения).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25" y="4940300"/>
            <a:ext cx="91440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23813" y="6370638"/>
            <a:ext cx="9144000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altLang="ru-RU" sz="2000">
                <a:solidFill>
                  <a:srgbClr val="000000"/>
                </a:solidFill>
                <a:latin typeface="Calibri" charset="0"/>
              </a:rPr>
              <a:t>Разделение потоков полезного ископаемого и вскрыши внутри карьера</a:t>
            </a:r>
          </a:p>
        </p:txBody>
      </p:sp>
    </p:spTree>
    <p:extLst>
      <p:ext uri="{BB962C8B-B14F-4D97-AF65-F5344CB8AC3E}">
        <p14:creationId xmlns:p14="http://schemas.microsoft.com/office/powerpoint/2010/main" val="22638448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612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ru-RU" altLang="ru-RU" sz="3200">
                <a:solidFill>
                  <a:srgbClr val="000000"/>
                </a:solidFill>
                <a:latin typeface="Calibri" charset="0"/>
              </a:rPr>
              <a:t>На мощных карьерах наряду с рассредоточением основных грузопотоков разделяют иногда также и больший из них (например, вскрышной или добычной) на несколько.</a:t>
            </a: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1989138"/>
            <a:ext cx="8988425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4437063"/>
            <a:ext cx="8972550" cy="190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-38100" y="3727450"/>
            <a:ext cx="914400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altLang="ru-RU" sz="2000">
                <a:solidFill>
                  <a:srgbClr val="000000"/>
                </a:solidFill>
                <a:latin typeface="Calibri" charset="0"/>
              </a:rPr>
              <a:t>Разделение вскрышного потока на два на мощных карьерах</a:t>
            </a:r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6350" y="6338888"/>
            <a:ext cx="9144000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altLang="ru-RU" sz="2000">
                <a:solidFill>
                  <a:srgbClr val="000000"/>
                </a:solidFill>
                <a:latin typeface="Calibri" charset="0"/>
              </a:rPr>
              <a:t>Разделение потока полезного ископаемого на два на мощных карьерах</a:t>
            </a:r>
          </a:p>
        </p:txBody>
      </p:sp>
    </p:spTree>
    <p:extLst>
      <p:ext uri="{BB962C8B-B14F-4D97-AF65-F5344CB8AC3E}">
        <p14:creationId xmlns:p14="http://schemas.microsoft.com/office/powerpoint/2010/main" val="8412756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Экран (4:3)</PresentationFormat>
  <Paragraphs>27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2 РЕЛЬСОВЫЙ ТРАНСПОРТ</vt:lpstr>
      <vt:lpstr>2.1.1. Область применения и схемы при железнодорожном транспорте карьера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РЕЛЬСОВЫЙ ТРАНСПОРТ</dc:title>
  <dc:creator>User</dc:creator>
  <cp:lastModifiedBy>User</cp:lastModifiedBy>
  <cp:revision>1</cp:revision>
  <dcterms:created xsi:type="dcterms:W3CDTF">2016-09-28T19:10:56Z</dcterms:created>
  <dcterms:modified xsi:type="dcterms:W3CDTF">2020-08-31T13:36:40Z</dcterms:modified>
</cp:coreProperties>
</file>