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3.4.3 </a:t>
            </a:r>
            <a:r>
              <a:rPr lang="ru-RU" sz="3200" b="1" dirty="0" smtClean="0"/>
              <a:t>Тяговые и эксплуатационные расчеты автомобильного транспорта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 выборе </a:t>
            </a:r>
            <a:r>
              <a:rPr lang="ru-RU" b="1" dirty="0" smtClean="0"/>
              <a:t>типа автосамосвала</a:t>
            </a:r>
            <a:r>
              <a:rPr lang="ru-RU" dirty="0" smtClean="0"/>
              <a:t> руководствуются следующими расчетными условиями: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где </a:t>
            </a:r>
            <a:r>
              <a:rPr lang="el-GR" dirty="0" smtClean="0"/>
              <a:t>μ</a:t>
            </a:r>
            <a:r>
              <a:rPr lang="ru-RU" dirty="0" smtClean="0"/>
              <a:t> – минимальное число ковшей, которое должно уместиться в кузове автосамосвала;</a:t>
            </a:r>
          </a:p>
          <a:p>
            <a:pPr marL="514350" indent="-514350">
              <a:buNone/>
            </a:pPr>
            <a:r>
              <a:rPr lang="ru-RU" dirty="0" smtClean="0"/>
              <a:t>	</a:t>
            </a:r>
            <a:r>
              <a:rPr lang="ru-RU" i="1" dirty="0" smtClean="0"/>
              <a:t>К</a:t>
            </a:r>
            <a:r>
              <a:rPr lang="en-US" dirty="0" smtClean="0"/>
              <a:t>’</a:t>
            </a:r>
            <a:r>
              <a:rPr lang="ru-RU" baseline="-25000" dirty="0" err="1" smtClean="0"/>
              <a:t>н</a:t>
            </a:r>
            <a:r>
              <a:rPr lang="ru-RU" dirty="0" smtClean="0"/>
              <a:t> – коэффициент наполнения ковша экскаватора (погрузчика);</a:t>
            </a:r>
          </a:p>
          <a:p>
            <a:pPr marL="514350" indent="-514350">
              <a:buNone/>
            </a:pPr>
            <a:r>
              <a:rPr lang="ru-RU" dirty="0" smtClean="0"/>
              <a:t>	</a:t>
            </a:r>
            <a:r>
              <a:rPr lang="ru-RU" i="1" dirty="0" smtClean="0"/>
              <a:t> К</a:t>
            </a:r>
            <a:r>
              <a:rPr lang="en-US" dirty="0" smtClean="0"/>
              <a:t>’’</a:t>
            </a:r>
            <a:r>
              <a:rPr lang="ru-RU" baseline="-25000" dirty="0" err="1" smtClean="0"/>
              <a:t>н</a:t>
            </a:r>
            <a:r>
              <a:rPr lang="ru-RU" dirty="0" smtClean="0"/>
              <a:t> – коэффициент наполнения кузова автосамосвала (</a:t>
            </a:r>
            <a:r>
              <a:rPr lang="ru-RU" i="1" dirty="0" smtClean="0"/>
              <a:t>К</a:t>
            </a:r>
            <a:r>
              <a:rPr lang="en-US" dirty="0" smtClean="0"/>
              <a:t>’’</a:t>
            </a:r>
            <a:r>
              <a:rPr lang="ru-RU" baseline="-25000" dirty="0" err="1" smtClean="0"/>
              <a:t>н</a:t>
            </a:r>
            <a:r>
              <a:rPr lang="ru-RU" dirty="0" smtClean="0"/>
              <a:t> </a:t>
            </a:r>
            <a:r>
              <a:rPr lang="en-US" dirty="0" smtClean="0"/>
              <a:t>&lt; 1,25÷1,3).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По расчетным грузоподъемности и вместимости автосамосвала выбирают конкретный типоразмер машины.</a:t>
            </a:r>
          </a:p>
          <a:p>
            <a:pPr marL="514350" indent="-51435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785926"/>
            <a:ext cx="33242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48249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6" y="252322"/>
            <a:ext cx="9124723" cy="476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Характеристики автосамосвала БелАЗ-7555В:</a:t>
            </a:r>
          </a:p>
          <a:p>
            <a:pPr algn="ctr"/>
            <a:r>
              <a:rPr lang="ru-RU" sz="2000" i="1" dirty="0" smtClean="0"/>
              <a:t>а </a:t>
            </a:r>
            <a:r>
              <a:rPr lang="ru-RU" sz="2000" dirty="0" smtClean="0"/>
              <a:t>– тяговые; </a:t>
            </a:r>
            <a:r>
              <a:rPr lang="ru-RU" sz="2000" i="1" dirty="0" smtClean="0"/>
              <a:t>б</a:t>
            </a:r>
            <a:r>
              <a:rPr lang="ru-RU" sz="2000" dirty="0" smtClean="0"/>
              <a:t> – тормозная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684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540"/>
            <a:ext cx="9144000" cy="479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Характеристики автосамосвала БелАЗ-75131 с электродвигателем ТЭД-6:</a:t>
            </a:r>
          </a:p>
          <a:p>
            <a:pPr algn="ctr"/>
            <a:r>
              <a:rPr lang="ru-RU" sz="2000" i="1" dirty="0" smtClean="0"/>
              <a:t>а </a:t>
            </a:r>
            <a:r>
              <a:rPr lang="ru-RU" sz="2000" dirty="0" smtClean="0"/>
              <a:t>– тяговые; </a:t>
            </a:r>
            <a:r>
              <a:rPr lang="ru-RU" sz="2000" i="1" dirty="0" smtClean="0"/>
              <a:t>б</a:t>
            </a:r>
            <a:r>
              <a:rPr lang="ru-RU" sz="2000" dirty="0" smtClean="0"/>
              <a:t> – тормозная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40255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Сила тяги автосамосвала имеет также ограничение по мощности двигателя при заданной скорости движения 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ru-RU" dirty="0" smtClean="0"/>
              <a:t>км/ч: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N</a:t>
            </a:r>
            <a:r>
              <a:rPr lang="ru-RU" baseline="-25000" dirty="0" err="1" smtClean="0"/>
              <a:t>диз</a:t>
            </a:r>
            <a:r>
              <a:rPr lang="ru-RU" dirty="0" smtClean="0"/>
              <a:t> – мощность двигателя (дизеля), кВт;</a:t>
            </a:r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el-GR" dirty="0" smtClean="0"/>
              <a:t>η</a:t>
            </a:r>
            <a:r>
              <a:rPr lang="ru-RU" baseline="-25000" dirty="0" smtClean="0"/>
              <a:t>т</a:t>
            </a:r>
            <a:r>
              <a:rPr lang="ru-RU" dirty="0" smtClean="0"/>
              <a:t> – коэффициент полезного действия трансмиссии (от вала двигателя к движущим колесам), при механической трансмиссии - </a:t>
            </a:r>
            <a:r>
              <a:rPr lang="el-GR" dirty="0"/>
              <a:t>η</a:t>
            </a:r>
            <a:r>
              <a:rPr lang="ru-RU" baseline="-25000" dirty="0"/>
              <a:t>т</a:t>
            </a:r>
            <a:r>
              <a:rPr lang="ru-RU" dirty="0"/>
              <a:t> </a:t>
            </a:r>
            <a:r>
              <a:rPr lang="ru-RU" dirty="0" smtClean="0"/>
              <a:t>= 0,72÷0,82, при гидромеханической </a:t>
            </a:r>
            <a:r>
              <a:rPr lang="ru-RU" dirty="0"/>
              <a:t>- </a:t>
            </a:r>
            <a:r>
              <a:rPr lang="el-GR" dirty="0"/>
              <a:t>η</a:t>
            </a:r>
            <a:r>
              <a:rPr lang="ru-RU" baseline="-25000" dirty="0"/>
              <a:t>т</a:t>
            </a:r>
            <a:r>
              <a:rPr lang="ru-RU" dirty="0"/>
              <a:t> = </a:t>
            </a:r>
            <a:r>
              <a:rPr lang="ru-RU" dirty="0" smtClean="0"/>
              <a:t>0,7÷0,72</a:t>
            </a:r>
            <a:r>
              <a:rPr lang="ru-RU" dirty="0"/>
              <a:t>, при </a:t>
            </a:r>
            <a:r>
              <a:rPr lang="ru-RU" dirty="0" smtClean="0"/>
              <a:t>электромеханической </a:t>
            </a:r>
            <a:r>
              <a:rPr lang="ru-RU" dirty="0"/>
              <a:t>- </a:t>
            </a:r>
            <a:r>
              <a:rPr lang="el-GR" dirty="0"/>
              <a:t>η</a:t>
            </a:r>
            <a:r>
              <a:rPr lang="ru-RU" baseline="-25000" dirty="0"/>
              <a:t>т</a:t>
            </a:r>
            <a:r>
              <a:rPr lang="ru-RU" dirty="0"/>
              <a:t> = </a:t>
            </a:r>
            <a:r>
              <a:rPr lang="ru-RU" dirty="0" smtClean="0"/>
              <a:t>0,69÷0,71;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el-GR" dirty="0" smtClean="0"/>
              <a:t>η</a:t>
            </a:r>
            <a:r>
              <a:rPr lang="ru-RU" baseline="-25000" dirty="0" err="1" smtClean="0"/>
              <a:t>ом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коэффициент, учитывающий отбор мощности на вспомогательные устройства автомобиля (0,85-0,88).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1556792"/>
            <a:ext cx="4305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737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Силу тяги </a:t>
            </a:r>
            <a:r>
              <a:rPr lang="en-US" i="1" dirty="0" smtClean="0"/>
              <a:t>F</a:t>
            </a:r>
            <a:r>
              <a:rPr lang="ru-RU" baseline="-25000" dirty="0" smtClean="0"/>
              <a:t>к</a:t>
            </a:r>
            <a:r>
              <a:rPr lang="ru-RU" dirty="0" smtClean="0"/>
              <a:t> рассчитывают при равномерном движении машины (правило установившихся скоростей) как сумму всех статических сопротивлений:</a:t>
            </a:r>
          </a:p>
          <a:p>
            <a:pPr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N</a:t>
            </a:r>
            <a:r>
              <a:rPr lang="ru-RU" baseline="-25000" dirty="0" err="1" smtClean="0"/>
              <a:t>диз</a:t>
            </a:r>
            <a:r>
              <a:rPr lang="ru-RU" dirty="0" smtClean="0"/>
              <a:t> – мощность двигателя внутреннего сгорания, кВт;</a:t>
            </a:r>
          </a:p>
          <a:p>
            <a:pPr marL="0" indent="0">
              <a:buNone/>
            </a:pPr>
            <a:r>
              <a:rPr lang="ru-RU" dirty="0" smtClean="0"/>
              <a:t>       </a:t>
            </a:r>
            <a:r>
              <a:rPr lang="el-GR" dirty="0" smtClean="0"/>
              <a:t>η</a:t>
            </a:r>
            <a:r>
              <a:rPr lang="ru-RU" baseline="-25000" dirty="0" smtClean="0"/>
              <a:t>т</a:t>
            </a:r>
            <a:r>
              <a:rPr lang="ru-RU" dirty="0" smtClean="0"/>
              <a:t> – коэффициент полезного действия трансмиссии (при механической трансмиссии - 0,72-0,82, при гидромеханической - 0,7-0,72, при электромеханической - 0,69-0,71;</a:t>
            </a:r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l-GR" dirty="0" smtClean="0"/>
              <a:t>η</a:t>
            </a:r>
            <a:r>
              <a:rPr lang="ru-RU" baseline="-25000" dirty="0" err="1" smtClean="0"/>
              <a:t>ом</a:t>
            </a:r>
            <a:r>
              <a:rPr lang="ru-RU" dirty="0" smtClean="0"/>
              <a:t> – коэффициент, учитывающий отбор мощности на вспомогательные устройства автомобиля (0,85-0,88).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9350" y="2076444"/>
            <a:ext cx="43053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74337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Скорость по безопасности при торможении</a:t>
            </a:r>
            <a:r>
              <a:rPr lang="ru-RU" dirty="0" smtClean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baseline="-25000" dirty="0" smtClean="0"/>
              <a:t>т</a:t>
            </a:r>
            <a:r>
              <a:rPr lang="ru-RU" dirty="0" smtClean="0"/>
              <a:t> должна обеспечить остановку автомобиля на длине пути, обоснованным для данных условий эксплуатации.</a:t>
            </a:r>
          </a:p>
          <a:p>
            <a:pPr marL="0" indent="0">
              <a:buNone/>
            </a:pPr>
            <a:r>
              <a:rPr lang="ru-RU" dirty="0" smtClean="0"/>
              <a:t>При торможении с отключенным от трансмиссии двигателем автомобиль имеет кинетическую энергию, которую нужно поглотить на пути торможения работой сил сопротивления и тормозным усилием </a:t>
            </a:r>
            <a:r>
              <a:rPr lang="ru-RU" i="1" dirty="0" smtClean="0"/>
              <a:t>В</a:t>
            </a:r>
            <a:r>
              <a:rPr lang="ru-RU" dirty="0" smtClean="0"/>
              <a:t>, Н, т.е.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L</a:t>
            </a:r>
            <a:r>
              <a:rPr lang="ru-RU" baseline="-25000" dirty="0" smtClean="0"/>
              <a:t>д.т</a:t>
            </a:r>
            <a:r>
              <a:rPr lang="ru-RU" dirty="0" smtClean="0"/>
              <a:t> – путь действительного торможения, на котором происходит поглощение живой силы автомобиля, м.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563" y="4143380"/>
            <a:ext cx="7762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88236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После преобразования имеем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Полный путь торможения несколько больше, чет путь действительного торможения: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L</a:t>
            </a:r>
            <a:r>
              <a:rPr lang="ru-RU" baseline="-25000" dirty="0" smtClean="0"/>
              <a:t>р.в</a:t>
            </a:r>
            <a:r>
              <a:rPr lang="ru-RU" dirty="0" smtClean="0"/>
              <a:t> – 0,278·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baseline="-25000" dirty="0" smtClean="0"/>
              <a:t>т</a:t>
            </a:r>
            <a:r>
              <a:rPr lang="ru-RU" dirty="0" smtClean="0"/>
              <a:t>·</a:t>
            </a:r>
            <a:r>
              <a:rPr lang="en-US" i="1" dirty="0" smtClean="0"/>
              <a:t>t</a:t>
            </a:r>
            <a:r>
              <a:rPr lang="ru-RU" baseline="-25000" dirty="0" err="1" smtClean="0"/>
              <a:t>р</a:t>
            </a:r>
            <a:r>
              <a:rPr lang="ru-RU" dirty="0" smtClean="0"/>
              <a:t> – путь, м, проходимый автомобилем за время реакции водителя </a:t>
            </a:r>
            <a:r>
              <a:rPr lang="en-US" i="1" dirty="0" smtClean="0"/>
              <a:t>t</a:t>
            </a:r>
            <a:r>
              <a:rPr lang="ru-RU" baseline="-25000" dirty="0" err="1" smtClean="0"/>
              <a:t>р</a:t>
            </a:r>
            <a:r>
              <a:rPr lang="ru-RU" dirty="0" smtClean="0"/>
              <a:t>, составляющее 0,6÷0,7 с.</a:t>
            </a:r>
          </a:p>
          <a:p>
            <a:pPr>
              <a:buNone/>
            </a:pPr>
            <a:r>
              <a:rPr lang="ru-RU" dirty="0" smtClean="0"/>
              <a:t>Полный тормозной путь для автосамосвалов, как правило, не ограничивается определенной величиной, но он должен быть меньше расстояния видимости </a:t>
            </a:r>
            <a:r>
              <a:rPr lang="en-US" i="1" dirty="0" smtClean="0"/>
              <a:t>L</a:t>
            </a:r>
            <a:r>
              <a:rPr lang="ru-RU" baseline="-25000" dirty="0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данной местности не менее, чем на длину машины </a:t>
            </a:r>
            <a:r>
              <a:rPr lang="en-US" i="1" dirty="0" smtClean="0"/>
              <a:t>l</a:t>
            </a:r>
            <a:r>
              <a:rPr lang="ru-RU" baseline="-25000" dirty="0" smtClean="0"/>
              <a:t>м</a:t>
            </a:r>
            <a:r>
              <a:rPr lang="ru-RU" dirty="0" smtClean="0"/>
              <a:t> (</a:t>
            </a:r>
            <a:r>
              <a:rPr lang="ru-RU" dirty="0" err="1" smtClean="0"/>
              <a:t>м</a:t>
            </a:r>
            <a:r>
              <a:rPr lang="ru-RU" dirty="0" smtClean="0"/>
              <a:t>):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9713" y="714356"/>
            <a:ext cx="6124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1825" y="2071678"/>
            <a:ext cx="2800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7575" y="5667394"/>
            <a:ext cx="2228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37894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Из условия</a:t>
            </a:r>
          </a:p>
          <a:p>
            <a:pPr>
              <a:buNone/>
            </a:pPr>
            <a:r>
              <a:rPr lang="ru-RU" dirty="0" smtClean="0"/>
              <a:t>определяют скорость автосамосвала, допустимую по условию безопасности по торможению. При </a:t>
            </a:r>
            <a:r>
              <a:rPr lang="en-US" i="1" dirty="0" smtClean="0"/>
              <a:t>L</a:t>
            </a:r>
            <a:r>
              <a:rPr lang="ru-RU" baseline="-25000" dirty="0" smtClean="0"/>
              <a:t>в</a:t>
            </a:r>
            <a:r>
              <a:rPr lang="ru-RU" dirty="0" smtClean="0"/>
              <a:t> </a:t>
            </a:r>
            <a:r>
              <a:rPr lang="en-US" dirty="0" smtClean="0"/>
              <a:t>&lt; 20</a:t>
            </a:r>
            <a:r>
              <a:rPr lang="ru-RU" dirty="0" smtClean="0"/>
              <a:t> м – движение запрещается (метели, бураны, туманы).</a:t>
            </a:r>
          </a:p>
          <a:p>
            <a:pPr>
              <a:buNone/>
            </a:pPr>
            <a:r>
              <a:rPr lang="ru-RU" dirty="0" smtClean="0"/>
              <a:t>Для определения скоростей движения, обеспечиваемых тормозами-замедлителями, пользуются тормозными характеристиками автосамосвалов.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1825" y="500042"/>
            <a:ext cx="2800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30589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77"/>
          <a:stretch>
            <a:fillRect/>
          </a:stretch>
        </p:blipFill>
        <p:spPr bwMode="auto">
          <a:xfrm>
            <a:off x="0" y="285728"/>
            <a:ext cx="4500561" cy="476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44291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Тормозная характеристика автосамосвала БелАЗ-7555В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/>
          <a:stretch>
            <a:fillRect/>
          </a:stretch>
        </p:blipFill>
        <p:spPr bwMode="auto">
          <a:xfrm>
            <a:off x="4643438" y="241540"/>
            <a:ext cx="4500562" cy="479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714876" y="5214950"/>
            <a:ext cx="44291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Тормозная характеристика автосамосвала БелАЗ-75131 с электродвигателем ТЭД-6</a:t>
            </a:r>
          </a:p>
        </p:txBody>
      </p:sp>
    </p:spTree>
    <p:extLst>
      <p:ext uri="{BB962C8B-B14F-4D97-AF65-F5344CB8AC3E}">
        <p14:creationId xmlns:p14="http://schemas.microsoft.com/office/powerpoint/2010/main" val="3543979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Например, для машин с электромеханической передачей, отложив на верхней горизонтальной оси масс перевозимого груза (точка </a:t>
            </a:r>
            <a:r>
              <a:rPr lang="ru-RU" i="1" dirty="0" smtClean="0"/>
              <a:t>А</a:t>
            </a:r>
            <a:r>
              <a:rPr lang="ru-RU" dirty="0" smtClean="0"/>
              <a:t>), проводим вертикальную прямую до луча, соответствующего общему удельному сопротивлению (точка </a:t>
            </a:r>
            <a:r>
              <a:rPr lang="ru-RU" i="1" dirty="0" smtClean="0"/>
              <a:t>В</a:t>
            </a:r>
            <a:r>
              <a:rPr lang="ru-RU" dirty="0" smtClean="0"/>
              <a:t>). Далее через точку </a:t>
            </a:r>
            <a:r>
              <a:rPr lang="ru-RU" i="1" dirty="0" smtClean="0"/>
              <a:t>В</a:t>
            </a:r>
            <a:r>
              <a:rPr lang="ru-RU" dirty="0" smtClean="0"/>
              <a:t> проводим горизонтальную прямую до пресечения с тормозными характеристиками (точки </a:t>
            </a:r>
            <a:r>
              <a:rPr lang="ru-RU" i="1" dirty="0" smtClean="0"/>
              <a:t>С</a:t>
            </a:r>
            <a:r>
              <a:rPr lang="ru-RU" baseline="-25000" dirty="0" smtClean="0"/>
              <a:t>1</a:t>
            </a:r>
            <a:r>
              <a:rPr lang="ru-RU" dirty="0" smtClean="0"/>
              <a:t> и </a:t>
            </a:r>
            <a:r>
              <a:rPr lang="ru-RU" i="1" dirty="0" smtClean="0"/>
              <a:t>С</a:t>
            </a:r>
            <a:r>
              <a:rPr lang="ru-RU" baseline="-25000" dirty="0" smtClean="0"/>
              <a:t>2</a:t>
            </a:r>
            <a:r>
              <a:rPr lang="ru-RU" dirty="0" smtClean="0"/>
              <a:t>). Соответствующие этим точкам скорости </a:t>
            </a:r>
            <a:r>
              <a:rPr lang="en-US" i="1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i="1" dirty="0" smtClean="0"/>
              <a:t>D</a:t>
            </a:r>
            <a:r>
              <a:rPr lang="en-US" baseline="-25000" dirty="0" smtClean="0"/>
              <a:t>2</a:t>
            </a:r>
            <a:r>
              <a:rPr lang="ru-RU" dirty="0" smtClean="0"/>
              <a:t> обусловливают диапазон безопасных скоростей, с которыми должно быть согласовано значение скорости, полученное по условию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Для машин с гидромеханической трансмиссией имеем одно значение скорости (точка </a:t>
            </a:r>
            <a:r>
              <a:rPr lang="en-US" i="1" dirty="0" smtClean="0"/>
              <a:t>D</a:t>
            </a:r>
            <a:r>
              <a:rPr lang="ru-RU" dirty="0" smtClean="0"/>
              <a:t>)</a:t>
            </a:r>
            <a:r>
              <a:rPr lang="en-US" dirty="0" smtClean="0"/>
              <a:t>, </a:t>
            </a:r>
            <a:r>
              <a:rPr lang="ru-RU" dirty="0" smtClean="0"/>
              <a:t>которая должна быть больше значения, полученного по условию.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1825" y="4429132"/>
            <a:ext cx="2800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40427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Принятую скорость проверяют на возможность заноса автомашины на поворотах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baseline="-25000" dirty="0" err="1" smtClean="0"/>
              <a:t>з</a:t>
            </a:r>
            <a:r>
              <a:rPr lang="ru-RU" dirty="0" smtClean="0"/>
              <a:t>, если они имеются, по формуле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f</a:t>
            </a:r>
            <a:r>
              <a:rPr lang="ru-RU" baseline="-25000" dirty="0" err="1" smtClean="0"/>
              <a:t>ск</a:t>
            </a:r>
            <a:r>
              <a:rPr lang="ru-RU" dirty="0" smtClean="0"/>
              <a:t> – коэффициент бокового скольжения (</a:t>
            </a:r>
            <a:r>
              <a:rPr lang="en-US" i="1" dirty="0" smtClean="0"/>
              <a:t>f</a:t>
            </a:r>
            <a:r>
              <a:rPr lang="ru-RU" baseline="-25000" dirty="0" err="1" smtClean="0"/>
              <a:t>ск</a:t>
            </a:r>
            <a:r>
              <a:rPr lang="ru-RU" dirty="0" smtClean="0"/>
              <a:t> = 0,3÷0,45);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err="1" smtClean="0"/>
              <a:t>i</a:t>
            </a:r>
            <a:r>
              <a:rPr lang="ru-RU" baseline="-25000" dirty="0" smtClean="0"/>
              <a:t>в</a:t>
            </a:r>
            <a:r>
              <a:rPr lang="ru-RU" dirty="0" smtClean="0"/>
              <a:t> – поперечный уклон виража (</a:t>
            </a:r>
            <a:r>
              <a:rPr lang="en-US" i="1" dirty="0" err="1" smtClean="0"/>
              <a:t>i</a:t>
            </a:r>
            <a:r>
              <a:rPr lang="ru-RU" baseline="-25000" dirty="0" smtClean="0"/>
              <a:t>в</a:t>
            </a:r>
            <a:r>
              <a:rPr lang="ru-RU" dirty="0" smtClean="0"/>
              <a:t> = 0,02÷0,06).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081208"/>
            <a:ext cx="44100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9776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Техническая характеристика автосамосвалов КрАЗ-65055 и КрАЗ-6510</a:t>
            </a:r>
            <a:endParaRPr lang="ru-RU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4925" y="1689119"/>
            <a:ext cx="7563289" cy="516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78432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Фактические скорости</a:t>
            </a:r>
            <a:r>
              <a:rPr lang="ru-RU" dirty="0" smtClean="0"/>
              <a:t> движения автосамосвалов всегда несколько меньше расчетных, поэтому их необходимо скорректировать расчетным коэффициентом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ск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Величина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ск</a:t>
            </a:r>
            <a:r>
              <a:rPr lang="ru-RU" dirty="0" smtClean="0"/>
              <a:t> зависит от суммы удельных сопротивлений: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2350" y="3000372"/>
            <a:ext cx="20193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24399"/>
            <a:ext cx="9144000" cy="83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57353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b="1" dirty="0" smtClean="0"/>
              <a:t>Время рейса</a:t>
            </a:r>
            <a:r>
              <a:rPr lang="ru-RU" dirty="0" smtClean="0"/>
              <a:t> (оборота) автосамосвала, мин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t</a:t>
            </a:r>
            <a:r>
              <a:rPr lang="ru-RU" baseline="-25000" dirty="0" err="1" smtClean="0"/>
              <a:t>п</a:t>
            </a:r>
            <a:r>
              <a:rPr lang="ru-RU" dirty="0" smtClean="0"/>
              <a:t> – время погрузки;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t</a:t>
            </a:r>
            <a:r>
              <a:rPr lang="ru-RU" baseline="-25000" dirty="0" err="1" smtClean="0"/>
              <a:t>дв</a:t>
            </a:r>
            <a:r>
              <a:rPr lang="ru-RU" dirty="0" smtClean="0"/>
              <a:t> – время движения;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t</a:t>
            </a:r>
            <a:r>
              <a:rPr lang="ru-RU" baseline="-25000" dirty="0" err="1" smtClean="0"/>
              <a:t>р</a:t>
            </a:r>
            <a:r>
              <a:rPr lang="ru-RU" dirty="0" smtClean="0"/>
              <a:t> – время разгрузки;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t</a:t>
            </a:r>
            <a:r>
              <a:rPr lang="ru-RU" baseline="-25000" dirty="0" err="1" smtClean="0"/>
              <a:t>доп</a:t>
            </a:r>
            <a:r>
              <a:rPr lang="ru-RU" dirty="0" smtClean="0"/>
              <a:t> – дополнительное время на маневры.</a:t>
            </a:r>
          </a:p>
          <a:p>
            <a:pPr>
              <a:buNone/>
            </a:pPr>
            <a:r>
              <a:rPr lang="ru-RU" b="1" dirty="0" smtClean="0"/>
              <a:t>Время погрузки</a:t>
            </a:r>
            <a:r>
              <a:rPr lang="ru-RU" dirty="0" smtClean="0"/>
              <a:t> автомобиля:</a:t>
            </a:r>
            <a:endParaRPr lang="ru-RU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904861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9150" y="4486292"/>
            <a:ext cx="7505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4393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Время движения</a:t>
            </a:r>
            <a:r>
              <a:rPr lang="ru-RU" dirty="0" smtClean="0"/>
              <a:t> автосамосвала в грузовом и порожнем направлениях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Время разгрузки</a:t>
            </a:r>
            <a:r>
              <a:rPr lang="ru-RU" dirty="0" smtClean="0"/>
              <a:t> самосвала </a:t>
            </a:r>
            <a:r>
              <a:rPr lang="en-US" i="1" dirty="0" smtClean="0"/>
              <a:t>t</a:t>
            </a:r>
            <a:r>
              <a:rPr lang="ru-RU" baseline="-25000" dirty="0" err="1" smtClean="0"/>
              <a:t>р</a:t>
            </a:r>
            <a:r>
              <a:rPr lang="ru-RU" dirty="0" smtClean="0"/>
              <a:t> представляет собой сумму времени, затрачиваемую на операции подъема и опускания кузова, каждая из которых составляет 18-23 с в зависимости от типа автосамосвала. На практике время разгрузки автосамосвалов грузоподъемностью менее 42 т – около 1 мин, большей грузоподъемности – 1,2 мин.</a:t>
            </a:r>
            <a:endParaRPr lang="ru-RU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7488" y="1352545"/>
            <a:ext cx="36290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6000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Дополнительное время</a:t>
            </a:r>
            <a:r>
              <a:rPr lang="ru-RU" dirty="0" smtClean="0"/>
              <a:t> на маневровые операции </a:t>
            </a:r>
            <a:r>
              <a:rPr lang="en-US" i="1" dirty="0" smtClean="0"/>
              <a:t>t</a:t>
            </a:r>
            <a:r>
              <a:rPr lang="ru-RU" baseline="-25000" dirty="0" err="1" smtClean="0"/>
              <a:t>доп</a:t>
            </a:r>
            <a:r>
              <a:rPr lang="ru-RU" dirty="0" smtClean="0"/>
              <a:t> складывается, как правило, из времени маневров при подъезде и установке на погрузку и разгрузку.</a:t>
            </a:r>
          </a:p>
          <a:p>
            <a:pPr>
              <a:buNone/>
            </a:pPr>
            <a:r>
              <a:rPr lang="ru-RU" dirty="0" smtClean="0"/>
              <a:t>Время на маневры при различных схемах подъезда составляет: при сквозной – от 10 до 25 с (для машин </a:t>
            </a:r>
            <a:r>
              <a:rPr lang="en-US" i="1" dirty="0" smtClean="0"/>
              <a:t>q</a:t>
            </a:r>
            <a:r>
              <a:rPr lang="en-US" dirty="0" smtClean="0"/>
              <a:t> = 200 </a:t>
            </a:r>
            <a:r>
              <a:rPr lang="ru-RU" dirty="0" smtClean="0"/>
              <a:t>т), петлевой – от 25 до 50 с (для машин </a:t>
            </a:r>
            <a:r>
              <a:rPr lang="en-US" i="1" dirty="0" smtClean="0"/>
              <a:t>q</a:t>
            </a:r>
            <a:r>
              <a:rPr lang="en-US" dirty="0" smtClean="0"/>
              <a:t> = 200 </a:t>
            </a:r>
            <a:r>
              <a:rPr lang="ru-RU" dirty="0" smtClean="0"/>
              <a:t>т), тупиковой – 50-90 с (для машин </a:t>
            </a:r>
            <a:r>
              <a:rPr lang="en-US" i="1" dirty="0" smtClean="0"/>
              <a:t>q</a:t>
            </a:r>
            <a:r>
              <a:rPr lang="en-US" dirty="0" smtClean="0"/>
              <a:t> = 200 </a:t>
            </a:r>
            <a:r>
              <a:rPr lang="ru-RU" dirty="0" smtClean="0"/>
              <a:t>т), при разгрузке  - 80-100 с. Обычно </a:t>
            </a:r>
            <a:r>
              <a:rPr lang="en-US" i="1" dirty="0" smtClean="0"/>
              <a:t>t</a:t>
            </a:r>
            <a:r>
              <a:rPr lang="ru-RU" baseline="-25000" dirty="0" err="1" smtClean="0"/>
              <a:t>доп</a:t>
            </a:r>
            <a:r>
              <a:rPr lang="ru-RU" dirty="0" smtClean="0"/>
              <a:t> не превышает 5-10% времени рейса.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631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5. </a:t>
            </a:r>
            <a:r>
              <a:rPr lang="ru-RU" b="1" dirty="0" smtClean="0"/>
              <a:t>Эксплуатационная (сменная)</a:t>
            </a:r>
            <a:r>
              <a:rPr lang="ru-RU" dirty="0" smtClean="0"/>
              <a:t> производительность автосамосвала, т/см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Т</a:t>
            </a:r>
            <a:r>
              <a:rPr lang="ru-RU" baseline="-25000" dirty="0" err="1" smtClean="0"/>
              <a:t>см</a:t>
            </a:r>
            <a:r>
              <a:rPr lang="ru-RU" dirty="0" smtClean="0"/>
              <a:t> – продолжительность смены, ч;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в</a:t>
            </a:r>
            <a:r>
              <a:rPr lang="ru-RU" dirty="0" smtClean="0"/>
              <a:t> – коэффициент использования сменного времени (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в</a:t>
            </a:r>
            <a:r>
              <a:rPr lang="ru-RU" dirty="0" smtClean="0"/>
              <a:t> = 0,8).</a:t>
            </a:r>
          </a:p>
          <a:p>
            <a:pPr>
              <a:buNone/>
            </a:pPr>
            <a:r>
              <a:rPr lang="ru-RU" dirty="0" smtClean="0"/>
              <a:t>6. </a:t>
            </a:r>
            <a:r>
              <a:rPr lang="ru-RU" b="1" dirty="0" smtClean="0"/>
              <a:t>Рабочий парк автосамосвалов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Q</a:t>
            </a:r>
            <a:r>
              <a:rPr lang="ru-RU" baseline="-25000" dirty="0" smtClean="0"/>
              <a:t>см</a:t>
            </a:r>
            <a:r>
              <a:rPr lang="ru-RU" dirty="0" smtClean="0"/>
              <a:t> – сменная производительность карьера, т/см;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f</a:t>
            </a:r>
            <a:r>
              <a:rPr lang="en-US" dirty="0" smtClean="0"/>
              <a:t> – </a:t>
            </a:r>
            <a:r>
              <a:rPr lang="ru-RU" dirty="0" smtClean="0"/>
              <a:t>коэффициент неравномерности сменного грузопотока (</a:t>
            </a:r>
            <a:r>
              <a:rPr lang="en-US" i="1" dirty="0" smtClean="0"/>
              <a:t>f</a:t>
            </a:r>
            <a:r>
              <a:rPr lang="en-US" dirty="0" smtClean="0"/>
              <a:t> </a:t>
            </a:r>
            <a:r>
              <a:rPr lang="ru-RU" dirty="0" smtClean="0"/>
              <a:t>= 1,15÷1,20).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0" y="1214422"/>
            <a:ext cx="43815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714752"/>
            <a:ext cx="3505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86565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7. Инвентарный парк автосамосвалов</a:t>
            </a:r>
            <a:r>
              <a:rPr lang="ru-RU" dirty="0" smtClean="0"/>
              <a:t> </a:t>
            </a:r>
            <a:r>
              <a:rPr lang="en-US" i="1" dirty="0" smtClean="0"/>
              <a:t>N</a:t>
            </a:r>
            <a:r>
              <a:rPr lang="ru-RU" baseline="-25000" dirty="0" err="1" smtClean="0"/>
              <a:t>а.инв</a:t>
            </a:r>
            <a:r>
              <a:rPr lang="ru-RU" dirty="0" smtClean="0"/>
              <a:t> рассчитывается с учетом режима эксплуатации автосамосвалов. При совпадении режима работы карьера и режима эксплуатации автосамосвала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l-GR" dirty="0" smtClean="0"/>
              <a:t>σ</a:t>
            </a:r>
            <a:r>
              <a:rPr lang="ru-RU" baseline="-25000" dirty="0" smtClean="0"/>
              <a:t>т</a:t>
            </a:r>
            <a:r>
              <a:rPr lang="ru-RU" dirty="0" smtClean="0"/>
              <a:t> – коэффициент технической готовности автопарка (0,7-0,8).</a:t>
            </a:r>
          </a:p>
          <a:p>
            <a:pPr>
              <a:buNone/>
            </a:pPr>
            <a:r>
              <a:rPr lang="ru-RU" dirty="0" smtClean="0"/>
              <a:t>Если режим эксплуатации автосамосвала двухсменный, а режим работы карьера трехсменный, инвентарный парк увеличивается на треть.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38463" y="2643182"/>
            <a:ext cx="3267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47583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8. Расход топлива</a:t>
            </a:r>
            <a:r>
              <a:rPr lang="ru-RU" dirty="0" smtClean="0"/>
              <a:t> </a:t>
            </a:r>
            <a:r>
              <a:rPr lang="ru-RU" i="1" dirty="0" smtClean="0"/>
              <a:t>А</a:t>
            </a:r>
            <a:r>
              <a:rPr lang="ru-RU" dirty="0" smtClean="0"/>
              <a:t> (кДж) при перемещении груза из глубинного карьера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а с нагорного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smtClean="0"/>
              <a:t>Н</a:t>
            </a:r>
            <a:r>
              <a:rPr lang="ru-RU" dirty="0" smtClean="0"/>
              <a:t> – высота подъема (спуска) груза, м;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l</a:t>
            </a:r>
            <a:r>
              <a:rPr lang="ru-RU" baseline="-25000" dirty="0" smtClean="0"/>
              <a:t>т</a:t>
            </a:r>
            <a:r>
              <a:rPr lang="ru-RU" dirty="0" smtClean="0"/>
              <a:t> – длина участков, на которых осуществляется торможение автомобилей, км;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l-GR" dirty="0" smtClean="0"/>
              <a:t>Σ</a:t>
            </a:r>
            <a:r>
              <a:rPr lang="en-US" i="1" dirty="0" err="1" smtClean="0"/>
              <a:t>l</a:t>
            </a:r>
            <a:r>
              <a:rPr lang="en-US" i="1" baseline="-25000" dirty="0" err="1" smtClean="0"/>
              <a:t>i</a:t>
            </a:r>
            <a:r>
              <a:rPr lang="ru-RU" dirty="0" smtClean="0"/>
              <a:t> – длина трасс в груженом и порожнем направлениях, км.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" y="1271581"/>
            <a:ext cx="88201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2933705"/>
            <a:ext cx="85725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30816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Тогда расход </a:t>
            </a:r>
            <a:r>
              <a:rPr lang="ru-RU" i="1" dirty="0" smtClean="0"/>
              <a:t>А</a:t>
            </a:r>
            <a:r>
              <a:rPr lang="ru-RU" baseline="-25000" dirty="0" smtClean="0"/>
              <a:t>р</a:t>
            </a:r>
            <a:r>
              <a:rPr lang="ru-RU" dirty="0" smtClean="0"/>
              <a:t> (л) топлива на движение, учитывая, что 1 ккал = 4,1868 кДж,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q</a:t>
            </a:r>
            <a:r>
              <a:rPr lang="ru-RU" baseline="-25000" dirty="0" smtClean="0"/>
              <a:t>т.с</a:t>
            </a:r>
            <a:r>
              <a:rPr lang="ru-RU" dirty="0" smtClean="0"/>
              <a:t> – теплотворная способность дизельного топлива, ккал/л, </a:t>
            </a:r>
            <a:r>
              <a:rPr lang="en-US" i="1" dirty="0" smtClean="0"/>
              <a:t>q</a:t>
            </a:r>
            <a:r>
              <a:rPr lang="ru-RU" baseline="-25000" dirty="0" smtClean="0"/>
              <a:t>т.с</a:t>
            </a:r>
            <a:r>
              <a:rPr lang="ru-RU" dirty="0" smtClean="0"/>
              <a:t> = 10 тыс. ккал/л;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l-GR" dirty="0" smtClean="0"/>
              <a:t>η</a:t>
            </a:r>
            <a:r>
              <a:rPr lang="ru-RU" baseline="-25000" dirty="0" err="1" smtClean="0"/>
              <a:t>дв</a:t>
            </a:r>
            <a:r>
              <a:rPr lang="ru-RU" dirty="0" smtClean="0"/>
              <a:t> – КПД двигателя внутреннего сгорания и трансмиссии (</a:t>
            </a:r>
            <a:r>
              <a:rPr lang="el-GR" dirty="0" smtClean="0"/>
              <a:t>η</a:t>
            </a:r>
            <a:r>
              <a:rPr lang="ru-RU" baseline="-25000" dirty="0" err="1" smtClean="0"/>
              <a:t>дв</a:t>
            </a:r>
            <a:r>
              <a:rPr lang="ru-RU" dirty="0" smtClean="0"/>
              <a:t> = 0,36÷0,40).</a:t>
            </a:r>
          </a:p>
          <a:p>
            <a:pPr>
              <a:buNone/>
            </a:pPr>
            <a:r>
              <a:rPr lang="ru-RU" dirty="0" smtClean="0"/>
              <a:t>Полный расход топлива </a:t>
            </a:r>
            <a:r>
              <a:rPr lang="ru-RU" i="1" dirty="0" err="1" smtClean="0"/>
              <a:t>А</a:t>
            </a:r>
            <a:r>
              <a:rPr lang="ru-RU" baseline="-25000" dirty="0" err="1" smtClean="0"/>
              <a:t>ф</a:t>
            </a:r>
            <a:r>
              <a:rPr lang="ru-RU" dirty="0" smtClean="0"/>
              <a:t> (л)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з</a:t>
            </a:r>
            <a:r>
              <a:rPr lang="ru-RU" dirty="0" smtClean="0"/>
              <a:t>,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н</a:t>
            </a:r>
            <a:r>
              <a:rPr lang="ru-RU" dirty="0" smtClean="0"/>
              <a:t>, </a:t>
            </a:r>
            <a:r>
              <a:rPr lang="ru-RU" i="1" dirty="0" smtClean="0"/>
              <a:t>К</a:t>
            </a:r>
            <a:r>
              <a:rPr lang="ru-RU" baseline="-25000" dirty="0" smtClean="0"/>
              <a:t>м</a:t>
            </a:r>
            <a:r>
              <a:rPr lang="ru-RU" dirty="0" smtClean="0"/>
              <a:t> – коэффициенты, учитывающие повышение расхода топлива соответственно в зимнее время, на гаражные нужды (обкатка, регулировка), на маневры (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з</a:t>
            </a:r>
            <a:r>
              <a:rPr lang="ru-RU" dirty="0" smtClean="0"/>
              <a:t> = 1,1; </a:t>
            </a:r>
            <a:r>
              <a:rPr lang="ru-RU" i="1" dirty="0" err="1" smtClean="0"/>
              <a:t>К</a:t>
            </a:r>
            <a:r>
              <a:rPr lang="ru-RU" baseline="-25000" dirty="0" err="1" smtClean="0"/>
              <a:t>н</a:t>
            </a:r>
            <a:r>
              <a:rPr lang="ru-RU" dirty="0" smtClean="0"/>
              <a:t> = 1,06; </a:t>
            </a:r>
            <a:r>
              <a:rPr lang="ru-RU" i="1" dirty="0" smtClean="0"/>
              <a:t>К</a:t>
            </a:r>
            <a:r>
              <a:rPr lang="ru-RU" baseline="-25000" dirty="0" smtClean="0"/>
              <a:t>м</a:t>
            </a:r>
            <a:r>
              <a:rPr lang="ru-RU" dirty="0" smtClean="0"/>
              <a:t> = 1,05÷1,1).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3675" y="1071546"/>
            <a:ext cx="36766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714752"/>
            <a:ext cx="3048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3765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Грузоподъемность автосамосвалов, выпускаемых ведущими мировыми фирмами</a:t>
            </a:r>
            <a:endParaRPr lang="ru-RU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36615"/>
            <a:ext cx="9144000" cy="4182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618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Автосамосвалы фирмы «БелАЗ» с гидромеханической передачей семейства БелАЗ-7540</a:t>
            </a:r>
            <a:endParaRPr lang="ru-RU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074" y="1967705"/>
            <a:ext cx="9132926" cy="456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6149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Автосамосвалы фирмы «БелАЗ» с гидромеханической трансмиссией семейства БелАЗ-7547 грузоподъемностью 45 т</a:t>
            </a:r>
            <a:endParaRPr lang="ru-RU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621" y="2338402"/>
            <a:ext cx="9123411" cy="380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62050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5714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Автосамосвалы фирмы «БелАЗ» с гидромеханической трансмиссией семейства БелАЗ-7547 грузоподъемностью 45 т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882365"/>
            <a:ext cx="9144000" cy="396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6716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2. Для выбранного автосамосвала подсчитывается </a:t>
            </a:r>
            <a:r>
              <a:rPr lang="ru-RU" b="1" dirty="0" smtClean="0"/>
              <a:t>коэффициент использования грузоподъемности.</a:t>
            </a:r>
            <a:r>
              <a:rPr lang="ru-RU" dirty="0" smtClean="0"/>
              <a:t> Коэффициент использования грузоподъемности выбранного автосамосвала не должен быть очень низким (0,6) и превышать 1,05.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9438" y="3976695"/>
            <a:ext cx="290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3807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3. Обоснование </a:t>
            </a:r>
            <a:r>
              <a:rPr lang="ru-RU" b="1" dirty="0" smtClean="0"/>
              <a:t>технической скорости движения</a:t>
            </a:r>
            <a:r>
              <a:rPr lang="ru-RU" dirty="0" smtClean="0"/>
              <a:t> автосамосвалов по различным участкам трассы.</a:t>
            </a:r>
          </a:p>
          <a:p>
            <a:pPr>
              <a:buNone/>
            </a:pPr>
            <a:r>
              <a:rPr lang="ru-RU" dirty="0" smtClean="0"/>
              <a:t>Значение </a:t>
            </a:r>
            <a:r>
              <a:rPr lang="ru-RU" b="1" dirty="0" smtClean="0"/>
              <a:t>технической скорости</a:t>
            </a:r>
            <a:r>
              <a:rPr lang="ru-RU" dirty="0" smtClean="0"/>
              <a:t> обусловливается несколькими факторами: </a:t>
            </a:r>
            <a:r>
              <a:rPr lang="ru-RU" b="1" dirty="0" smtClean="0"/>
              <a:t>тяговой способностью автосамосвала</a:t>
            </a:r>
            <a:r>
              <a:rPr lang="ru-RU" dirty="0" smtClean="0"/>
              <a:t> (обычно на стационарных дорогах и в направлении подъема), </a:t>
            </a:r>
            <a:r>
              <a:rPr lang="ru-RU" b="1" dirty="0" smtClean="0"/>
              <a:t>условиями безопасности при торможении</a:t>
            </a:r>
            <a:r>
              <a:rPr lang="ru-RU" dirty="0" smtClean="0"/>
              <a:t> (главным образом на стационарных горизонтальных дорогах и в направлении спуска) и </a:t>
            </a:r>
            <a:r>
              <a:rPr lang="ru-RU" b="1" dirty="0" smtClean="0"/>
              <a:t>заносом машин</a:t>
            </a:r>
            <a:r>
              <a:rPr lang="ru-RU" dirty="0" smtClean="0"/>
              <a:t> (на криволинейных участках).</a:t>
            </a:r>
          </a:p>
          <a:p>
            <a:pPr>
              <a:buNone/>
            </a:pPr>
            <a:r>
              <a:rPr lang="ru-RU" dirty="0" smtClean="0"/>
              <a:t>Кроме того, </a:t>
            </a:r>
            <a:r>
              <a:rPr lang="ru-RU" b="1" dirty="0" smtClean="0"/>
              <a:t>правилами технической эксплуатации</a:t>
            </a:r>
            <a:r>
              <a:rPr lang="ru-RU" dirty="0" smtClean="0"/>
              <a:t> автосамосвалов на открытых разработках </a:t>
            </a:r>
            <a:r>
              <a:rPr lang="ru-RU" b="1" dirty="0" smtClean="0"/>
              <a:t>скорость движения</a:t>
            </a:r>
            <a:r>
              <a:rPr lang="ru-RU" dirty="0" smtClean="0"/>
              <a:t> самосвалов в соответствии с категориями дорог </a:t>
            </a:r>
            <a:r>
              <a:rPr lang="ru-RU" b="1" dirty="0" smtClean="0"/>
              <a:t>ограничивается</a:t>
            </a:r>
            <a:r>
              <a:rPr lang="ru-RU" dirty="0" smtClean="0"/>
              <a:t> на временных – 10-15 км/ч, а на стационарных – 40-50 км/ч.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59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Скорость по тяговой способности привода</a:t>
            </a:r>
            <a:r>
              <a:rPr lang="ru-RU" dirty="0" smtClean="0"/>
              <a:t> (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in</a:t>
            </a:r>
            <a:r>
              <a:rPr lang="en-US" dirty="0" smtClean="0"/>
              <a:t>) </a:t>
            </a:r>
            <a:r>
              <a:rPr lang="ru-RU" dirty="0" smtClean="0"/>
              <a:t>на каждом </a:t>
            </a:r>
            <a:r>
              <a:rPr lang="en-US" i="1" dirty="0" err="1" smtClean="0"/>
              <a:t>i</a:t>
            </a:r>
            <a:r>
              <a:rPr lang="ru-RU" dirty="0" smtClean="0"/>
              <a:t>-м участке трассы определяется по тяговым характеристикам соответствующего автосамосвала или по мощности двигателя (при отсутствии тяговой характеристики.</a:t>
            </a:r>
          </a:p>
          <a:p>
            <a:pPr>
              <a:buNone/>
            </a:pPr>
            <a:r>
              <a:rPr lang="ru-RU" dirty="0" smtClean="0"/>
              <a:t>Для определения скорости движения самосвала по тяговой характеристике откладываем на верхней горизонтальной шкале массу перевозимого груза в тоннах (точка </a:t>
            </a:r>
            <a:r>
              <a:rPr lang="ru-RU" i="1" dirty="0" smtClean="0"/>
              <a:t>А</a:t>
            </a:r>
            <a:r>
              <a:rPr lang="ru-RU" dirty="0" smtClean="0"/>
              <a:t>). Через точку </a:t>
            </a:r>
            <a:r>
              <a:rPr lang="ru-RU" i="1" dirty="0" smtClean="0"/>
              <a:t>А</a:t>
            </a:r>
            <a:r>
              <a:rPr lang="ru-RU" dirty="0" smtClean="0"/>
              <a:t> проводим вертикальную прямую до пересечения с лучом, соответствующим общему (суммарному) удельному сопротивлению движения в сотых долях – точка </a:t>
            </a:r>
            <a:r>
              <a:rPr lang="ru-RU" i="1" dirty="0" smtClean="0"/>
              <a:t>В</a:t>
            </a:r>
            <a:r>
              <a:rPr lang="ru-RU" dirty="0" smtClean="0"/>
              <a:t>, а через точку </a:t>
            </a:r>
            <a:r>
              <a:rPr lang="ru-RU" i="1" dirty="0" smtClean="0"/>
              <a:t>В</a:t>
            </a:r>
            <a:r>
              <a:rPr lang="ru-RU" dirty="0" smtClean="0"/>
              <a:t> проводим горизонтальную прямую до пересечения с кривой </a:t>
            </a:r>
            <a:r>
              <a:rPr lang="en-US" i="1" dirty="0" smtClean="0"/>
              <a:t>F</a:t>
            </a:r>
            <a:r>
              <a:rPr lang="ru-RU" baseline="-25000" dirty="0" smtClean="0"/>
              <a:t>к</a:t>
            </a:r>
            <a:r>
              <a:rPr lang="ru-RU" dirty="0" smtClean="0"/>
              <a:t> =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) – </a:t>
            </a:r>
            <a:r>
              <a:rPr lang="ru-RU" dirty="0" smtClean="0"/>
              <a:t>точка </a:t>
            </a:r>
            <a:r>
              <a:rPr lang="ru-RU" i="1" dirty="0" smtClean="0"/>
              <a:t>С</a:t>
            </a:r>
            <a:r>
              <a:rPr lang="ru-RU" dirty="0" smtClean="0"/>
              <a:t>. Опустив из точки </a:t>
            </a:r>
            <a:r>
              <a:rPr lang="ru-RU" i="1" dirty="0" smtClean="0"/>
              <a:t>С</a:t>
            </a:r>
            <a:r>
              <a:rPr lang="ru-RU" dirty="0" smtClean="0"/>
              <a:t> вертикальную прямую, находим скорость </a:t>
            </a:r>
            <a:r>
              <a:rPr lang="en-US" i="1" dirty="0" smtClean="0"/>
              <a:t>v</a:t>
            </a:r>
            <a:r>
              <a:rPr lang="en-US" dirty="0" smtClean="0"/>
              <a:t>, </a:t>
            </a:r>
            <a:r>
              <a:rPr lang="ru-RU" dirty="0" smtClean="0"/>
              <a:t>км/ч – точка </a:t>
            </a:r>
            <a:r>
              <a:rPr lang="en-US" i="1" dirty="0" smtClean="0"/>
              <a:t>D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1543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1150</Words>
  <Application>Microsoft Office PowerPoint</Application>
  <PresentationFormat>Экран (4:3)</PresentationFormat>
  <Paragraphs>100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3.4.3 Тяговые и эксплуатационные расчеты автомобильного транспорта</vt:lpstr>
      <vt:lpstr>Техническая характеристика автосамосвалов КрАЗ-65055 и КрАЗ-6510</vt:lpstr>
      <vt:lpstr>Грузоподъемность автосамосвалов, выпускаемых ведущими мировыми фирмами</vt:lpstr>
      <vt:lpstr>Автосамосвалы фирмы «БелАЗ» с гидромеханической передачей семейства БелАЗ-7540</vt:lpstr>
      <vt:lpstr>Автосамосвалы фирмы «БелАЗ» с гидромеханической трансмиссией семейства БелАЗ-7547 грузоподъемностью 45 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3.4.3 Тяговые и эксплуатационные расчеты автомобильного транспорта</dc:title>
  <dc:creator>User</dc:creator>
  <cp:lastModifiedBy>User</cp:lastModifiedBy>
  <cp:revision>1</cp:revision>
  <dcterms:created xsi:type="dcterms:W3CDTF">2016-11-16T13:42:22Z</dcterms:created>
  <dcterms:modified xsi:type="dcterms:W3CDTF">2020-08-31T13:53:13Z</dcterms:modified>
</cp:coreProperties>
</file>