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3.4.2 Основное уравнение движения автосамосвала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Основное уравнение движения транспортной машины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пр</a:t>
            </a:r>
            <a:r>
              <a:rPr lang="ru-RU" dirty="0" smtClean="0"/>
              <a:t> – приведенная масса транспортной машины;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en-US" i="1" dirty="0" smtClean="0"/>
              <a:t>dv</a:t>
            </a:r>
            <a:r>
              <a:rPr lang="en-US" dirty="0" smtClean="0"/>
              <a:t>/</a:t>
            </a:r>
            <a:r>
              <a:rPr lang="en-US" i="1" dirty="0" err="1" smtClean="0"/>
              <a:t>dt</a:t>
            </a:r>
            <a:r>
              <a:rPr lang="en-US" dirty="0" smtClean="0"/>
              <a:t> – </a:t>
            </a:r>
            <a:r>
              <a:rPr lang="ru-RU" dirty="0" smtClean="0"/>
              <a:t>ускорение или замедление транспортной машины.</a:t>
            </a:r>
          </a:p>
          <a:p>
            <a:pPr marL="0" indent="0">
              <a:buNone/>
            </a:pPr>
            <a:r>
              <a:rPr lang="ru-RU" dirty="0" smtClean="0"/>
              <a:t>Выражая приведенную массу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пр</a:t>
            </a:r>
            <a:r>
              <a:rPr lang="ru-RU" dirty="0" smtClean="0"/>
              <a:t> через коэффициент </a:t>
            </a:r>
            <a:r>
              <a:rPr lang="el-GR" dirty="0" smtClean="0"/>
              <a:t>δ</a:t>
            </a:r>
            <a:r>
              <a:rPr lang="ru-RU" dirty="0" smtClean="0"/>
              <a:t>, учитывающий инерцию вращающихся масс автосамосвала: </a:t>
            </a:r>
            <a:r>
              <a:rPr lang="ru-RU" i="1" dirty="0" err="1"/>
              <a:t>М</a:t>
            </a:r>
            <a:r>
              <a:rPr lang="ru-RU" baseline="-25000" dirty="0" err="1"/>
              <a:t>пр</a:t>
            </a:r>
            <a:r>
              <a:rPr lang="ru-RU" dirty="0"/>
              <a:t> </a:t>
            </a:r>
            <a:r>
              <a:rPr lang="ru-RU" dirty="0" smtClean="0"/>
              <a:t>= </a:t>
            </a:r>
            <a:r>
              <a:rPr lang="el-GR" dirty="0" smtClean="0"/>
              <a:t>δ·</a:t>
            </a:r>
            <a:r>
              <a:rPr lang="en-US" i="1" dirty="0" smtClean="0"/>
              <a:t>M</a:t>
            </a:r>
            <a:r>
              <a:rPr lang="en-US" baseline="-25000" dirty="0" smtClean="0"/>
              <a:t>a</a:t>
            </a:r>
            <a:r>
              <a:rPr lang="en-US" dirty="0" smtClean="0"/>
              <a:t>, </a:t>
            </a:r>
            <a:r>
              <a:rPr lang="ru-RU" dirty="0" smtClean="0"/>
              <a:t>предыдущее выражение (если масса автосамосвала </a:t>
            </a:r>
            <a:r>
              <a:rPr lang="en-US" i="1" dirty="0" smtClean="0"/>
              <a:t>M</a:t>
            </a:r>
            <a:r>
              <a:rPr lang="en-US" baseline="-25000" dirty="0" smtClean="0"/>
              <a:t>a</a:t>
            </a:r>
            <a:r>
              <a:rPr lang="ru-RU" dirty="0" smtClean="0"/>
              <a:t> принята в тоннах, а </a:t>
            </a:r>
            <a:r>
              <a:rPr lang="en-US" i="1" dirty="0"/>
              <a:t>dv</a:t>
            </a:r>
            <a:r>
              <a:rPr lang="en-US" dirty="0"/>
              <a:t>/</a:t>
            </a:r>
            <a:r>
              <a:rPr lang="en-US" i="1" dirty="0" err="1"/>
              <a:t>dt</a:t>
            </a:r>
            <a:r>
              <a:rPr lang="en-US" dirty="0"/>
              <a:t> </a:t>
            </a:r>
            <a:r>
              <a:rPr lang="ru-RU" dirty="0" smtClean="0"/>
              <a:t>в м/с</a:t>
            </a:r>
            <a:r>
              <a:rPr lang="ru-RU" baseline="30000" dirty="0" smtClean="0"/>
              <a:t>2</a:t>
            </a:r>
            <a:r>
              <a:rPr lang="ru-RU" dirty="0" smtClean="0"/>
              <a:t>) будет иметь следующий вид: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8" y="2031504"/>
            <a:ext cx="36290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717629"/>
            <a:ext cx="46101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098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Коэффициент инерции вращающихся масс автосамосвала </a:t>
            </a:r>
            <a:r>
              <a:rPr lang="el-GR" dirty="0" smtClean="0"/>
              <a:t>δ</a:t>
            </a:r>
            <a:r>
              <a:rPr lang="ru-RU" dirty="0" smtClean="0"/>
              <a:t> зависит от типа автосамосвала и режима его работы. Для автосамосвалов с гидромеханической передачей при движении с грузом </a:t>
            </a:r>
            <a:r>
              <a:rPr lang="el-GR" dirty="0" smtClean="0"/>
              <a:t>δ</a:t>
            </a:r>
            <a:r>
              <a:rPr lang="ru-RU" baseline="-25000" dirty="0" err="1" smtClean="0"/>
              <a:t>гр</a:t>
            </a:r>
            <a:r>
              <a:rPr lang="ru-RU" dirty="0" smtClean="0"/>
              <a:t> = 1,03÷1,01, порожняком </a:t>
            </a:r>
            <a:r>
              <a:rPr lang="el-GR" dirty="0" smtClean="0"/>
              <a:t>δ</a:t>
            </a:r>
            <a:r>
              <a:rPr lang="ru-RU" baseline="-25000" dirty="0" smtClean="0"/>
              <a:t>пор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ru-RU" dirty="0" smtClean="0"/>
              <a:t>1,085÷1,07; с электромеханической передачей соответственно </a:t>
            </a:r>
            <a:r>
              <a:rPr lang="el-GR" dirty="0"/>
              <a:t>δ</a:t>
            </a:r>
            <a:r>
              <a:rPr lang="ru-RU" baseline="-25000" dirty="0" err="1"/>
              <a:t>гр</a:t>
            </a:r>
            <a:r>
              <a:rPr lang="ru-RU" dirty="0"/>
              <a:t> = </a:t>
            </a:r>
            <a:r>
              <a:rPr lang="ru-RU" dirty="0" smtClean="0"/>
              <a:t>1,1 и </a:t>
            </a:r>
            <a:r>
              <a:rPr lang="el-GR" dirty="0"/>
              <a:t>δ</a:t>
            </a:r>
            <a:r>
              <a:rPr lang="ru-RU" baseline="-25000" dirty="0"/>
              <a:t>пор</a:t>
            </a:r>
            <a:r>
              <a:rPr lang="ru-RU" dirty="0"/>
              <a:t> = </a:t>
            </a:r>
            <a:r>
              <a:rPr lang="ru-RU" dirty="0" smtClean="0"/>
              <a:t>1,15.</a:t>
            </a:r>
          </a:p>
          <a:p>
            <a:pPr marL="0" indent="0">
              <a:buNone/>
            </a:pPr>
            <a:r>
              <a:rPr lang="ru-RU" dirty="0" smtClean="0"/>
              <a:t>Величина 1000·</a:t>
            </a:r>
            <a:r>
              <a:rPr lang="el-GR" dirty="0" smtClean="0"/>
              <a:t>δ·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а</a:t>
            </a:r>
            <a:r>
              <a:rPr lang="ru-RU" dirty="0" smtClean="0"/>
              <a:t>·</a:t>
            </a:r>
            <a:r>
              <a:rPr lang="en-US" i="1" dirty="0" smtClean="0"/>
              <a:t>dv</a:t>
            </a:r>
            <a:r>
              <a:rPr lang="en-US" dirty="0" smtClean="0"/>
              <a:t>/</a:t>
            </a:r>
            <a:r>
              <a:rPr lang="en-US" i="1" dirty="0" err="1" smtClean="0"/>
              <a:t>dt</a:t>
            </a:r>
            <a:r>
              <a:rPr lang="en-US" dirty="0" smtClean="0"/>
              <a:t> </a:t>
            </a:r>
            <a:r>
              <a:rPr lang="ru-RU" dirty="0" smtClean="0"/>
              <a:t>представляет собой сопротивление сил инерции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j</a:t>
            </a:r>
            <a:r>
              <a:rPr lang="en-US" dirty="0" smtClean="0"/>
              <a:t>, </a:t>
            </a:r>
            <a:r>
              <a:rPr lang="ru-RU" dirty="0" smtClean="0"/>
              <a:t>т.е.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5444455"/>
            <a:ext cx="24288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07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Перенеся все сопротивления вправо, имеем выражение, показывающее, что сила тяги расходуется на преодоление всех сопротивлений: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o</a:t>
            </a:r>
            <a:r>
              <a:rPr lang="en-US" dirty="0" smtClean="0"/>
              <a:t> – </a:t>
            </a:r>
            <a:r>
              <a:rPr lang="ru-RU" dirty="0" smtClean="0"/>
              <a:t>основное сопротивление движению, Н;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en-US" i="1" dirty="0" smtClean="0"/>
              <a:t>W</a:t>
            </a:r>
            <a:r>
              <a:rPr lang="en-US" i="1" baseline="-25000" dirty="0" smtClean="0"/>
              <a:t>i</a:t>
            </a:r>
            <a:r>
              <a:rPr lang="en-US" dirty="0" smtClean="0"/>
              <a:t> – </a:t>
            </a:r>
            <a:r>
              <a:rPr lang="ru-RU" dirty="0" smtClean="0"/>
              <a:t>сопротивление от уклона дороги (знак «+» при движении на подъем, а «-» – на спуск), Н;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en-US" i="1" dirty="0" smtClean="0"/>
              <a:t>W</a:t>
            </a:r>
            <a:r>
              <a:rPr lang="ru-RU" baseline="-25000" dirty="0" smtClean="0"/>
              <a:t>к</a:t>
            </a:r>
            <a:r>
              <a:rPr lang="ru-RU" dirty="0" smtClean="0"/>
              <a:t> – сопротивление на криволинейных участках пути, Н;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en-US" i="1" dirty="0" smtClean="0"/>
              <a:t>W</a:t>
            </a:r>
            <a:r>
              <a:rPr lang="ru-RU" baseline="-25000" dirty="0" smtClean="0"/>
              <a:t>в</a:t>
            </a:r>
            <a:r>
              <a:rPr lang="ru-RU" dirty="0" smtClean="0"/>
              <a:t> – сопротивление воздушной среды (принимается в расчет при </a:t>
            </a:r>
            <a:r>
              <a:rPr lang="en-US" i="1" dirty="0" smtClean="0"/>
              <a:t>v</a:t>
            </a:r>
            <a:r>
              <a:rPr lang="en-US" dirty="0" smtClean="0"/>
              <a:t> &gt; 15</a:t>
            </a:r>
            <a:r>
              <a:rPr lang="ru-RU" dirty="0" smtClean="0"/>
              <a:t> км/ч), Н;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– </a:t>
            </a:r>
            <a:r>
              <a:rPr lang="ru-RU" dirty="0" smtClean="0"/>
              <a:t>сопротивление инерционных сил, Н.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2132856"/>
            <a:ext cx="55911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87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После преобразований получаем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Выражение (</a:t>
            </a:r>
            <a:r>
              <a:rPr lang="en-US" i="1" dirty="0" smtClean="0"/>
              <a:t>F</a:t>
            </a:r>
            <a:r>
              <a:rPr lang="en-US" dirty="0" smtClean="0"/>
              <a:t> – </a:t>
            </a:r>
            <a:r>
              <a:rPr lang="en-US" i="1" dirty="0" smtClean="0"/>
              <a:t>W</a:t>
            </a:r>
            <a:r>
              <a:rPr lang="ru-RU" baseline="-25000" dirty="0" smtClean="0"/>
              <a:t>в</a:t>
            </a:r>
            <a:r>
              <a:rPr lang="ru-RU" dirty="0" smtClean="0"/>
              <a:t>) называют избыточной силой тяги, а выражение 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ru-RU" baseline="-25000" dirty="0" smtClean="0"/>
              <a:t>к</a:t>
            </a:r>
            <a:r>
              <a:rPr lang="ru-RU" dirty="0" smtClean="0"/>
              <a:t> – </a:t>
            </a:r>
            <a:r>
              <a:rPr lang="en-US" i="1" dirty="0" smtClean="0"/>
              <a:t>W</a:t>
            </a:r>
            <a:r>
              <a:rPr lang="ru-RU" baseline="-25000" dirty="0" smtClean="0"/>
              <a:t>в</a:t>
            </a:r>
            <a:r>
              <a:rPr lang="ru-RU" dirty="0" smtClean="0"/>
              <a:t>)/(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а</a:t>
            </a:r>
            <a:r>
              <a:rPr lang="ru-RU" dirty="0" smtClean="0"/>
              <a:t>·</a:t>
            </a:r>
            <a:r>
              <a:rPr lang="en-US" i="1" dirty="0" smtClean="0"/>
              <a:t>g</a:t>
            </a:r>
            <a:r>
              <a:rPr lang="en-US" dirty="0" smtClean="0"/>
              <a:t>) – </a:t>
            </a:r>
            <a:r>
              <a:rPr lang="ru-RU" dirty="0" smtClean="0"/>
              <a:t>динамическим фактором 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dirty="0" smtClean="0"/>
              <a:t>). </a:t>
            </a:r>
            <a:r>
              <a:rPr lang="ru-RU" dirty="0" smtClean="0"/>
              <a:t>Величину 1000·</a:t>
            </a:r>
            <a:r>
              <a:rPr lang="el-GR" dirty="0" smtClean="0"/>
              <a:t>δ·</a:t>
            </a:r>
            <a:r>
              <a:rPr lang="ru-RU" i="1" dirty="0" smtClean="0"/>
              <a:t>а</a:t>
            </a:r>
            <a:r>
              <a:rPr lang="ru-RU" dirty="0" smtClean="0"/>
              <a:t>/</a:t>
            </a:r>
            <a:r>
              <a:rPr lang="en-US" i="1" dirty="0" smtClean="0"/>
              <a:t>g</a:t>
            </a:r>
            <a:r>
              <a:rPr lang="en-US" dirty="0" smtClean="0"/>
              <a:t> </a:t>
            </a:r>
            <a:r>
              <a:rPr lang="ru-RU" dirty="0" smtClean="0"/>
              <a:t>называют относительным ускорением (т.е. ускорением с учетом инерции вращающихся масс, отнесенное к ускорению свободного падения) и обозначают </a:t>
            </a:r>
            <a:r>
              <a:rPr lang="en-US" i="1" dirty="0" smtClean="0"/>
              <a:t>j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Таким образом, динамический фактор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960909"/>
            <a:ext cx="7762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5641429"/>
            <a:ext cx="3686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320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 равномерном движении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Движение под уклон: с работающим двигателем –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o</a:t>
            </a:r>
            <a:r>
              <a:rPr lang="en-US" dirty="0" smtClean="0"/>
              <a:t> – </a:t>
            </a:r>
            <a:r>
              <a:rPr lang="en-US" i="1" dirty="0" smtClean="0"/>
              <a:t>i</a:t>
            </a:r>
            <a:r>
              <a:rPr lang="en-US" dirty="0" smtClean="0"/>
              <a:t> + </a:t>
            </a:r>
            <a:r>
              <a:rPr lang="en-US" i="1" dirty="0" smtClean="0"/>
              <a:t>j</a:t>
            </a:r>
            <a:r>
              <a:rPr lang="en-US" dirty="0" smtClean="0"/>
              <a:t>; </a:t>
            </a:r>
            <a:r>
              <a:rPr lang="ru-RU" dirty="0" smtClean="0"/>
              <a:t>с выключенным двигателем (свободный выбег) – </a:t>
            </a:r>
            <a:r>
              <a:rPr lang="en-US" i="1" dirty="0" smtClean="0"/>
              <a:t>W</a:t>
            </a:r>
            <a:r>
              <a:rPr lang="ru-RU" baseline="-25000" dirty="0" smtClean="0"/>
              <a:t>в</a:t>
            </a:r>
            <a:r>
              <a:rPr lang="ru-RU" dirty="0" smtClean="0"/>
              <a:t>/(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а</a:t>
            </a:r>
            <a:r>
              <a:rPr lang="ru-RU" dirty="0" smtClean="0"/>
              <a:t>·</a:t>
            </a:r>
            <a:r>
              <a:rPr lang="en-US" i="1" dirty="0" smtClean="0"/>
              <a:t>g</a:t>
            </a:r>
            <a:r>
              <a:rPr lang="en-US" dirty="0" smtClean="0"/>
              <a:t>) = </a:t>
            </a:r>
            <a:r>
              <a:rPr lang="en-US" i="1" dirty="0" err="1"/>
              <a:t>w</a:t>
            </a:r>
            <a:r>
              <a:rPr lang="en-US" baseline="-25000" dirty="0" err="1"/>
              <a:t>o</a:t>
            </a:r>
            <a:r>
              <a:rPr lang="en-US" dirty="0"/>
              <a:t> – </a:t>
            </a:r>
            <a:r>
              <a:rPr lang="en-US" i="1" dirty="0"/>
              <a:t>i</a:t>
            </a:r>
            <a:r>
              <a:rPr lang="en-US" dirty="0"/>
              <a:t> + </a:t>
            </a:r>
            <a:r>
              <a:rPr lang="en-US" i="1" dirty="0" smtClean="0"/>
              <a:t>j </a:t>
            </a:r>
            <a:r>
              <a:rPr lang="en-US" dirty="0" smtClean="0"/>
              <a:t>(</a:t>
            </a:r>
            <a:r>
              <a:rPr lang="ru-RU" dirty="0" smtClean="0"/>
              <a:t>относительное ускорение при этом </a:t>
            </a:r>
            <a:r>
              <a:rPr lang="ru-RU" i="1" dirty="0" smtClean="0"/>
              <a:t>о = </a:t>
            </a:r>
            <a:r>
              <a:rPr lang="en-US" i="1" dirty="0" smtClean="0"/>
              <a:t>i</a:t>
            </a:r>
            <a:r>
              <a:rPr lang="en-US" dirty="0" smtClean="0"/>
              <a:t> –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o</a:t>
            </a:r>
            <a:r>
              <a:rPr lang="en-US" i="1" dirty="0" smtClean="0"/>
              <a:t> – W</a:t>
            </a:r>
            <a:r>
              <a:rPr lang="ru-RU" baseline="-25000" dirty="0" smtClean="0"/>
              <a:t>в</a:t>
            </a:r>
            <a:r>
              <a:rPr lang="ru-RU" dirty="0" smtClean="0"/>
              <a:t>/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а</a:t>
            </a:r>
            <a:r>
              <a:rPr lang="ru-RU" dirty="0" smtClean="0"/>
              <a:t> может быть и положительным и отрицательным в зависимости от уклона трассы).</a:t>
            </a:r>
          </a:p>
          <a:p>
            <a:pPr marL="0" indent="0">
              <a:buNone/>
            </a:pPr>
            <a:r>
              <a:rPr lang="ru-RU" dirty="0" smtClean="0"/>
              <a:t>Движение при торможении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008534"/>
            <a:ext cx="30861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5660479"/>
            <a:ext cx="555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747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Пренебрегая сопротивлением воздушной среды при торможении и учитывая, что </a:t>
            </a:r>
            <a:r>
              <a:rPr lang="ru-RU" i="1" dirty="0" smtClean="0"/>
              <a:t>В</a:t>
            </a:r>
            <a:r>
              <a:rPr lang="en-US" baseline="-25000" dirty="0" smtClean="0"/>
              <a:t>max</a:t>
            </a:r>
            <a:r>
              <a:rPr lang="en-US" dirty="0" smtClean="0"/>
              <a:t> = 1000·</a:t>
            </a:r>
            <a:r>
              <a:rPr lang="en-US" i="1" dirty="0" smtClean="0"/>
              <a:t>M</a:t>
            </a:r>
            <a:r>
              <a:rPr lang="en-US" baseline="-25000" dirty="0" smtClean="0"/>
              <a:t>a</a:t>
            </a:r>
            <a:r>
              <a:rPr lang="en-US" dirty="0" smtClean="0"/>
              <a:t>·</a:t>
            </a:r>
            <a:r>
              <a:rPr lang="en-US" i="1" dirty="0" smtClean="0"/>
              <a:t>g</a:t>
            </a:r>
            <a:r>
              <a:rPr lang="el-GR" dirty="0" smtClean="0"/>
              <a:t>·ψ</a:t>
            </a:r>
            <a:r>
              <a:rPr lang="ru-RU" baseline="-25000" dirty="0" smtClean="0"/>
              <a:t>т</a:t>
            </a:r>
            <a:r>
              <a:rPr lang="ru-RU" dirty="0" smtClean="0"/>
              <a:t>, имеем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Динамический фактор ограничивается условием сцепления колес автосамосвала с дорогой:</a:t>
            </a:r>
          </a:p>
          <a:p>
            <a:pPr marL="0" indent="0">
              <a:buNone/>
            </a:pPr>
            <a:r>
              <a:rPr lang="ru-RU" dirty="0" smtClean="0"/>
              <a:t>или, пренебрегая сопротивлением воздушной среды,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8" y="1844824"/>
            <a:ext cx="431482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005" y="3549387"/>
            <a:ext cx="48672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5209381"/>
            <a:ext cx="3333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735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Графическую зависимость силы тяги (торможения) или суммы удельных сопротивлений называют </a:t>
            </a:r>
            <a:r>
              <a:rPr lang="ru-RU" b="1" dirty="0" smtClean="0"/>
              <a:t>тяговой характеристикой автосамосвала</a:t>
            </a:r>
            <a:r>
              <a:rPr lang="ru-RU" dirty="0" smtClean="0"/>
              <a:t>, а силы торможения или суммы удельных сопротивлений (часто абсолютной величины суммы сопротивлений) от скорости движения автосамосвала – </a:t>
            </a:r>
            <a:r>
              <a:rPr lang="ru-RU" b="1" dirty="0" smtClean="0"/>
              <a:t>тормозной характеристикой автосамосвала.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217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6" y="252322"/>
            <a:ext cx="9124723" cy="476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52149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Характеристики автосамосвала БелАЗ-7555В:</a:t>
            </a:r>
          </a:p>
          <a:p>
            <a:pPr algn="ctr"/>
            <a:r>
              <a:rPr lang="ru-RU" sz="2000" i="1" dirty="0" smtClean="0"/>
              <a:t>а </a:t>
            </a:r>
            <a:r>
              <a:rPr lang="ru-RU" sz="2000" dirty="0" smtClean="0"/>
              <a:t>– тяговые; </a:t>
            </a:r>
            <a:r>
              <a:rPr lang="ru-RU" sz="2000" i="1" dirty="0" smtClean="0"/>
              <a:t>б</a:t>
            </a:r>
            <a:r>
              <a:rPr lang="ru-RU" sz="2000" dirty="0" smtClean="0"/>
              <a:t> – тормозная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1511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1540"/>
            <a:ext cx="9144000" cy="4792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52149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Характеристики автосамосвала БелАЗ-75131 с электродвигателем ТЭД-6:</a:t>
            </a:r>
          </a:p>
          <a:p>
            <a:pPr algn="ctr"/>
            <a:r>
              <a:rPr lang="ru-RU" sz="2000" i="1" dirty="0" smtClean="0"/>
              <a:t>а </a:t>
            </a:r>
            <a:r>
              <a:rPr lang="ru-RU" sz="2000" dirty="0" smtClean="0"/>
              <a:t>– тяговые; </a:t>
            </a:r>
            <a:r>
              <a:rPr lang="ru-RU" sz="2000" i="1" dirty="0" smtClean="0"/>
              <a:t>б</a:t>
            </a:r>
            <a:r>
              <a:rPr lang="ru-RU" sz="2000" dirty="0" smtClean="0"/>
              <a:t> – тормозная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34038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3.4.2 Основное уравнение движения автосамосвала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3.4.2 Основное уравнение движения автосамосвала</dc:title>
  <dc:creator>User</dc:creator>
  <cp:lastModifiedBy>User</cp:lastModifiedBy>
  <cp:revision>2</cp:revision>
  <dcterms:modified xsi:type="dcterms:W3CDTF">2020-08-31T13:52:38Z</dcterms:modified>
</cp:coreProperties>
</file>