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4FDAE-ABD7-4CD2-9A16-2B4AFD385976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6D9CD-B843-492F-BF8E-C45CF0BD86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556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D527ACCA-AAFA-4929-9BB3-D72D6AA81627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558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E67D5566-25B0-45AF-962E-8F0C0AECD0E0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2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66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4537" cy="3416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4015" cy="41029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2F9E3EAC-511A-4929-BE3F-F5FCFF943FF8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3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763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2950" cy="34147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2575" cy="4101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16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fld id="{20F183E4-26C4-422D-A1D3-88FABED4E4BF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/>
              <a:t>4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9865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52950" cy="34147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6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72575" cy="4101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ChangeArrowheads="1"/>
          </p:cNvSpPr>
          <p:nvPr/>
        </p:nvSpPr>
        <p:spPr bwMode="auto">
          <a:xfrm>
            <a:off x="0" y="0"/>
            <a:ext cx="9144000" cy="677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1639" tIns="42452" rIns="81639" bIns="42452">
            <a:spAutoFit/>
          </a:bodyPr>
          <a:lstStyle/>
          <a:p>
            <a:pPr algn="ctr"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b="1" dirty="0">
                <a:solidFill>
                  <a:srgbClr val="000000"/>
                </a:solidFill>
                <a:latin typeface="Times New Roman" pitchFamily="16" charset="0"/>
              </a:rPr>
              <a:t>1.4.4. Уравнение движения транспортной машины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Если движение 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6" charset="0"/>
              </a:rPr>
              <a:t>машины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рассматривать как движение массы, сосредоточенной в центре масс (т.е. массу машины привести к центру масс, </a:t>
            </a:r>
            <a:r>
              <a:rPr lang="ru-RU" sz="2900" i="1" dirty="0" err="1">
                <a:solidFill>
                  <a:srgbClr val="000000"/>
                </a:solidFill>
                <a:latin typeface="Times New Roman" pitchFamily="16" charset="0"/>
              </a:rPr>
              <a:t>М</a:t>
            </a:r>
            <a:r>
              <a:rPr lang="ru-RU" sz="2900" baseline="-33000" dirty="0" err="1">
                <a:solidFill>
                  <a:srgbClr val="000000"/>
                </a:solidFill>
                <a:latin typeface="Times New Roman" pitchFamily="16" charset="0"/>
              </a:rPr>
              <a:t>пр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), и все силы, действующие на машину, считать приложенными к этой точке, то 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6" charset="0"/>
              </a:rPr>
              <a:t>равнодействующая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всех сил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R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равна массе, умноженной на ускорение: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Приведенная масса транспортной машины с учетом инерционного влияния на ее величину вращающихся масс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где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М</a:t>
            </a:r>
            <a:r>
              <a:rPr lang="ru-RU" sz="2900" baseline="-33000" dirty="0">
                <a:solidFill>
                  <a:srgbClr val="000000"/>
                </a:solidFill>
                <a:latin typeface="Times New Roman" pitchFamily="16" charset="0"/>
              </a:rPr>
              <a:t>т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— масса транспортной машины;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	</a:t>
            </a:r>
            <a:r>
              <a:rPr lang="en-US" sz="2900" dirty="0">
                <a:solidFill>
                  <a:srgbClr val="000000"/>
                </a:solidFill>
                <a:latin typeface="Times New Roman" pitchFamily="16" charset="0"/>
              </a:rPr>
              <a:t>	</a:t>
            </a:r>
            <a:r>
              <a:rPr lang="ru-RU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δ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— коэффициент инерции вращающихся масс.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Коэффициент инерции вращающихся масс </a:t>
            </a:r>
            <a:r>
              <a:rPr lang="ru-RU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δ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зависит от типа транспортной машины, степени ее загрузки и режимов движения, но всегда </a:t>
            </a:r>
            <a:r>
              <a:rPr lang="ru-RU" sz="2900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δ 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&gt; 1.</a:t>
            </a:r>
          </a:p>
        </p:txBody>
      </p:sp>
      <p:pic>
        <p:nvPicPr>
          <p:cNvPr id="890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080" y="2714620"/>
            <a:ext cx="2453760" cy="49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909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081" y="4038960"/>
            <a:ext cx="1892160" cy="47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36831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"/>
          <p:cNvSpPr>
            <a:spLocks noChangeArrowheads="1"/>
          </p:cNvSpPr>
          <p:nvPr/>
        </p:nvSpPr>
        <p:spPr bwMode="auto">
          <a:xfrm>
            <a:off x="326880" y="0"/>
            <a:ext cx="8817120" cy="6779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2452" rIns="81639" bIns="42452">
            <a:spAutoFit/>
          </a:bodyPr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Так как все силы, действующие на транспортную машину, направлены по одной прямой, заменяя векторную сумму сил алгебраической и принимая направление движения машины положительным, равнодействующая сил определяется:</a:t>
            </a:r>
          </a:p>
          <a:p>
            <a:pPr marL="671050" lvl="1" indent="-256324">
              <a:buFont typeface="Times New Roman" pitchFamily="16" charset="0"/>
              <a:buChar char="•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в режиме движения — соотношением между тяговым усилием и сопротивлением движению —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R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=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</a:rPr>
              <a:t>к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-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W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 marL="671050" lvl="1" indent="-256324">
              <a:buFont typeface="Times New Roman" pitchFamily="16" charset="0"/>
              <a:buChar char="•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в режиме торможения — соотношением между сопротивлением и тормозным усилием  —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		</a:t>
            </a:r>
            <a:r>
              <a:rPr lang="en-US" sz="2900">
                <a:solidFill>
                  <a:srgbClr val="000000"/>
                </a:solidFill>
                <a:latin typeface="Times New Roman" pitchFamily="16" charset="0"/>
              </a:rPr>
              <a:t>	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R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= -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В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-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W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;</a:t>
            </a:r>
          </a:p>
          <a:p>
            <a:pPr marL="671050" lvl="1" indent="-256324">
              <a:buSzPct val="45000"/>
              <a:buFont typeface="Wingdings" charset="2"/>
              <a:buChar char="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при свободном выбеге — только сопротивлением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R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= -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W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.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  <a:tab pos="8536446" algn="l"/>
              </a:tabLst>
            </a:pP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75156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1"/>
          <p:cNvSpPr txBox="1">
            <a:spLocks noChangeArrowheads="1"/>
          </p:cNvSpPr>
          <p:nvPr/>
        </p:nvSpPr>
        <p:spPr bwMode="auto">
          <a:xfrm>
            <a:off x="266400" y="0"/>
            <a:ext cx="8876160" cy="4653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Таким образом, уравнение                              в режиме движения</a:t>
            </a:r>
          </a:p>
          <a:p>
            <a:pPr eaLnBrk="1"/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В этом выражении величина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М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</a:rPr>
              <a:t>пр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dv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/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dt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представляет собой динамическое сопротивление (силу инерции).</a:t>
            </a:r>
          </a:p>
          <a:p>
            <a:pPr eaLnBrk="1"/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Из анализа уравнения                                        следует, что если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</a:rPr>
              <a:t>к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=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W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то скорость постоянна, а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dv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/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dt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= 0. Если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</a:rPr>
              <a:t>к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&gt;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W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, то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М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</a:rPr>
              <a:t>пр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dv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/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dt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&gt; 0, а значит, 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dv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/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dt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= 0 - движение ускоренное. При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F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</a:rPr>
              <a:t>к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&lt;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W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- 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М</a:t>
            </a:r>
            <a:r>
              <a:rPr lang="ru-RU" sz="2900" baseline="-33000">
                <a:solidFill>
                  <a:srgbClr val="000000"/>
                </a:solidFill>
                <a:latin typeface="Times New Roman" pitchFamily="16" charset="0"/>
              </a:rPr>
              <a:t>пр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dv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/</a:t>
            </a:r>
            <a:r>
              <a:rPr lang="ru-RU" sz="2900" i="1">
                <a:solidFill>
                  <a:srgbClr val="000000"/>
                </a:solidFill>
                <a:latin typeface="Times New Roman" pitchFamily="16" charset="0"/>
              </a:rPr>
              <a:t>dt</a:t>
            </a:r>
            <a:r>
              <a:rPr lang="ru-RU" sz="2900">
                <a:solidFill>
                  <a:srgbClr val="000000"/>
                </a:solidFill>
                <a:latin typeface="Times New Roman" pitchFamily="16" charset="0"/>
              </a:rPr>
              <a:t> &lt; 0 — движение замедленное.</a:t>
            </a:r>
          </a:p>
          <a:p>
            <a:pPr eaLnBrk="1"/>
            <a:endParaRPr lang="ru-RU" sz="2900">
              <a:solidFill>
                <a:srgbClr val="000000"/>
              </a:solidFill>
              <a:latin typeface="Times New Roman" pitchFamily="16" charset="0"/>
            </a:endParaRPr>
          </a:p>
        </p:txBody>
      </p:sp>
      <p:pic>
        <p:nvPicPr>
          <p:cNvPr id="911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760" y="1808606"/>
            <a:ext cx="3309120" cy="48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114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400" y="50376"/>
            <a:ext cx="2453760" cy="49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114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560" y="482362"/>
            <a:ext cx="3309120" cy="483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7697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1"/>
          <p:cNvSpPr txBox="1">
            <a:spLocks noChangeArrowheads="1"/>
          </p:cNvSpPr>
          <p:nvPr/>
        </p:nvSpPr>
        <p:spPr bwMode="auto">
          <a:xfrm>
            <a:off x="142844" y="214290"/>
            <a:ext cx="8794080" cy="471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1639" tIns="40820" rIns="81639" bIns="40820"/>
          <a:lstStyle>
            <a:lvl1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0911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chemeClr val="bg1"/>
                </a:solidFill>
                <a:latin typeface="Arial" charset="0"/>
                <a:cs typeface="Arial Unicode MS" charset="0"/>
              </a:defRPr>
            </a:lvl9pPr>
          </a:lstStyle>
          <a:p>
            <a:pPr eaLnBrk="1"/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При торможении транспортной машины уравнение движения принимает вид</a:t>
            </a:r>
          </a:p>
          <a:p>
            <a:pPr eaLnBrk="1"/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При правильной организации торможения (даже если сумма статических сопротивлений меньше нуля) правая часть уравнения будет меньше нуля, </a:t>
            </a:r>
            <a:r>
              <a:rPr lang="ru-RU" sz="2900" i="1" dirty="0" err="1">
                <a:solidFill>
                  <a:srgbClr val="000000"/>
                </a:solidFill>
                <a:latin typeface="Times New Roman" pitchFamily="16" charset="0"/>
              </a:rPr>
              <a:t>dv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/</a:t>
            </a:r>
            <a:r>
              <a:rPr lang="ru-RU" sz="2900" i="1" dirty="0" err="1">
                <a:solidFill>
                  <a:srgbClr val="000000"/>
                </a:solidFill>
                <a:latin typeface="Times New Roman" pitchFamily="16" charset="0"/>
              </a:rPr>
              <a:t>dt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&lt; 0 — движение замедленное.</a:t>
            </a:r>
          </a:p>
          <a:p>
            <a:pPr eaLnBrk="1"/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При свободном выбеге уравнение движения принимает вид</a:t>
            </a:r>
          </a:p>
          <a:p>
            <a:pPr eaLnBrk="1"/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В зависимости от знака </a:t>
            </a:r>
            <a:r>
              <a:rPr lang="ru-RU" sz="2900" i="1" dirty="0">
                <a:solidFill>
                  <a:srgbClr val="000000"/>
                </a:solidFill>
                <a:latin typeface="Times New Roman" pitchFamily="16" charset="0"/>
              </a:rPr>
              <a:t>W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в выражении </a:t>
            </a:r>
            <a:r>
              <a:rPr lang="ru-RU" sz="2900" i="1" dirty="0" err="1">
                <a:solidFill>
                  <a:srgbClr val="000000"/>
                </a:solidFill>
                <a:latin typeface="Times New Roman" pitchFamily="16" charset="0"/>
              </a:rPr>
              <a:t>М</a:t>
            </a:r>
            <a:r>
              <a:rPr lang="ru-RU" sz="2900" baseline="-33000" dirty="0" err="1">
                <a:solidFill>
                  <a:srgbClr val="000000"/>
                </a:solidFill>
                <a:latin typeface="Times New Roman" pitchFamily="16" charset="0"/>
              </a:rPr>
              <a:t>пр</a:t>
            </a:r>
            <a:r>
              <a:rPr lang="ru-RU" sz="2900" i="1" dirty="0" err="1">
                <a:solidFill>
                  <a:srgbClr val="000000"/>
                </a:solidFill>
                <a:latin typeface="Times New Roman" pitchFamily="16" charset="0"/>
              </a:rPr>
              <a:t>dv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/</a:t>
            </a:r>
            <a:r>
              <a:rPr lang="ru-RU" sz="2900" i="1" dirty="0" err="1">
                <a:solidFill>
                  <a:srgbClr val="000000"/>
                </a:solidFill>
                <a:latin typeface="Times New Roman" pitchFamily="16" charset="0"/>
              </a:rPr>
              <a:t>dt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, а значит и </a:t>
            </a:r>
            <a:r>
              <a:rPr lang="ru-RU" sz="2900" i="1" dirty="0" err="1">
                <a:solidFill>
                  <a:srgbClr val="000000"/>
                </a:solidFill>
                <a:latin typeface="Times New Roman" pitchFamily="16" charset="0"/>
              </a:rPr>
              <a:t>dv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/</a:t>
            </a:r>
            <a:r>
              <a:rPr lang="ru-RU" sz="2900" i="1" dirty="0" err="1">
                <a:solidFill>
                  <a:srgbClr val="000000"/>
                </a:solidFill>
                <a:latin typeface="Times New Roman" pitchFamily="16" charset="0"/>
              </a:rPr>
              <a:t>dt</a:t>
            </a:r>
            <a:r>
              <a:rPr lang="ru-RU" sz="2900" dirty="0">
                <a:solidFill>
                  <a:srgbClr val="000000"/>
                </a:solidFill>
                <a:latin typeface="Times New Roman" pitchFamily="16" charset="0"/>
              </a:rPr>
              <a:t> может быть больше или меньше нуля и даже равным нулю.</a:t>
            </a:r>
          </a:p>
        </p:txBody>
      </p:sp>
      <p:pic>
        <p:nvPicPr>
          <p:cNvPr id="921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7965" y="740869"/>
            <a:ext cx="3343680" cy="449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9216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004" y="3382378"/>
            <a:ext cx="2695680" cy="47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7279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279</Words>
  <Application>Microsoft Office PowerPoint</Application>
  <PresentationFormat>Экран (4:3)</PresentationFormat>
  <Paragraphs>24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2016-09-28T19:07:18Z</dcterms:created>
  <dcterms:modified xsi:type="dcterms:W3CDTF">2020-08-31T13:33:43Z</dcterms:modified>
</cp:coreProperties>
</file>