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3.4 ОСНОВЫ ТЕОРИИ ДВИЖЕНИЯ АВТОСАМОСВАЛА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3.4.1 Силы, действующие на автосамосвал при движении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Сила тяги</a:t>
            </a:r>
            <a:r>
              <a:rPr lang="ru-RU" dirty="0" smtClean="0"/>
              <a:t> </a:t>
            </a:r>
            <a:r>
              <a:rPr lang="en-US" i="1" dirty="0" smtClean="0"/>
              <a:t>F</a:t>
            </a:r>
            <a:r>
              <a:rPr lang="ru-RU" baseline="-25000" dirty="0" smtClean="0"/>
              <a:t>к</a:t>
            </a:r>
            <a:r>
              <a:rPr lang="ru-RU" dirty="0" smtClean="0"/>
              <a:t>, Н, автосамосвала зависит от мощности источника энергии, мощности двигателя и сцепной массы машины. </a:t>
            </a:r>
            <a:r>
              <a:rPr lang="ru-RU" dirty="0"/>
              <a:t>К</a:t>
            </a:r>
            <a:r>
              <a:rPr lang="ru-RU" dirty="0" smtClean="0"/>
              <a:t>ак правило, главным ограничителем силы тяги является ограничение по сцеплению ведущих колес автосамосвала с дорожным покрытием, т.е.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а</a:t>
            </a:r>
            <a:r>
              <a:rPr lang="ru-RU" dirty="0" smtClean="0"/>
              <a:t> – масса автосамосвала, т.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5301208"/>
            <a:ext cx="37147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295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Величина </a:t>
            </a:r>
            <a:r>
              <a:rPr lang="ru-RU" b="1" dirty="0"/>
              <a:t>коэффициента сцепной массы</a:t>
            </a:r>
            <a:r>
              <a:rPr lang="ru-RU" dirty="0"/>
              <a:t> </a:t>
            </a:r>
            <a:r>
              <a:rPr lang="ru-RU" i="1" dirty="0" err="1"/>
              <a:t>К</a:t>
            </a:r>
            <a:r>
              <a:rPr lang="ru-RU" baseline="-25000" dirty="0" err="1"/>
              <a:t>сц</a:t>
            </a:r>
            <a:r>
              <a:rPr lang="ru-RU" dirty="0"/>
              <a:t> = </a:t>
            </a:r>
            <a:r>
              <a:rPr lang="ru-RU" i="1" dirty="0" err="1"/>
              <a:t>М</a:t>
            </a:r>
            <a:r>
              <a:rPr lang="ru-RU" baseline="-25000" dirty="0" err="1"/>
              <a:t>сц</a:t>
            </a:r>
            <a:r>
              <a:rPr lang="ru-RU" dirty="0"/>
              <a:t>/</a:t>
            </a:r>
            <a:r>
              <a:rPr lang="ru-RU" i="1" dirty="0" err="1"/>
              <a:t>М</a:t>
            </a:r>
            <a:r>
              <a:rPr lang="ru-RU" baseline="-25000" dirty="0" err="1"/>
              <a:t>а</a:t>
            </a:r>
            <a:r>
              <a:rPr lang="ru-RU" dirty="0"/>
              <a:t> (где </a:t>
            </a:r>
            <a:r>
              <a:rPr lang="ru-RU" i="1" dirty="0" err="1"/>
              <a:t>М</a:t>
            </a:r>
            <a:r>
              <a:rPr lang="ru-RU" baseline="-25000" dirty="0" err="1"/>
              <a:t>а</a:t>
            </a:r>
            <a:r>
              <a:rPr lang="ru-RU" dirty="0"/>
              <a:t> – полная масса автомобиля, т) для автомобилей с колесной формулой - 4×2, 4×4, 6×2, 6×4 и 6×6 составляет  соответственно 0,65; 1,0; 0,4; 0,7 и1,0.</a:t>
            </a:r>
          </a:p>
        </p:txBody>
      </p:sp>
    </p:spTree>
    <p:extLst>
      <p:ext uri="{BB962C8B-B14F-4D97-AF65-F5344CB8AC3E}">
        <p14:creationId xmlns:p14="http://schemas.microsoft.com/office/powerpoint/2010/main" val="234292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Значения коэффициента сцепления </a:t>
            </a:r>
            <a:r>
              <a:rPr lang="el-GR" b="1" dirty="0" smtClean="0"/>
              <a:t>ψ</a:t>
            </a:r>
            <a:r>
              <a:rPr lang="ru-RU" b="1" dirty="0" smtClean="0"/>
              <a:t> для дорог различного типа и состояния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0" y="1852613"/>
            <a:ext cx="9145050" cy="4751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58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Сила тяги автосамосвала имеет также ограничение по мощности двигателя при заданной скорости движения 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ru-RU" dirty="0" smtClean="0"/>
              <a:t>км/ч: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N</a:t>
            </a:r>
            <a:r>
              <a:rPr lang="ru-RU" baseline="-25000" dirty="0" err="1" smtClean="0"/>
              <a:t>диз</a:t>
            </a:r>
            <a:r>
              <a:rPr lang="ru-RU" dirty="0" smtClean="0"/>
              <a:t> – мощность двигателя (дизеля), кВт;</a:t>
            </a:r>
          </a:p>
          <a:p>
            <a:pPr marL="0" indent="0">
              <a:buNone/>
            </a:pPr>
            <a:r>
              <a:rPr lang="ru-RU" dirty="0" smtClean="0"/>
              <a:t>       </a:t>
            </a:r>
            <a:r>
              <a:rPr lang="el-GR" dirty="0" smtClean="0"/>
              <a:t>η</a:t>
            </a:r>
            <a:r>
              <a:rPr lang="ru-RU" baseline="-25000" dirty="0" smtClean="0"/>
              <a:t>т</a:t>
            </a:r>
            <a:r>
              <a:rPr lang="ru-RU" dirty="0" smtClean="0"/>
              <a:t> – коэффициент полезного действия трансмиссии (от вала двигателя к движущим колесам), при механической трансмиссии - </a:t>
            </a:r>
            <a:r>
              <a:rPr lang="el-GR" dirty="0"/>
              <a:t>η</a:t>
            </a:r>
            <a:r>
              <a:rPr lang="ru-RU" baseline="-25000" dirty="0"/>
              <a:t>т</a:t>
            </a:r>
            <a:r>
              <a:rPr lang="ru-RU" dirty="0"/>
              <a:t> </a:t>
            </a:r>
            <a:r>
              <a:rPr lang="ru-RU" dirty="0" smtClean="0"/>
              <a:t>= 0,72÷0,82, при гидромеханической </a:t>
            </a:r>
            <a:r>
              <a:rPr lang="ru-RU" dirty="0"/>
              <a:t>- </a:t>
            </a:r>
            <a:r>
              <a:rPr lang="el-GR" dirty="0"/>
              <a:t>η</a:t>
            </a:r>
            <a:r>
              <a:rPr lang="ru-RU" baseline="-25000" dirty="0"/>
              <a:t>т</a:t>
            </a:r>
            <a:r>
              <a:rPr lang="ru-RU" dirty="0"/>
              <a:t> = </a:t>
            </a:r>
            <a:r>
              <a:rPr lang="ru-RU" dirty="0" smtClean="0"/>
              <a:t>0,7÷0,72</a:t>
            </a:r>
            <a:r>
              <a:rPr lang="ru-RU" dirty="0"/>
              <a:t>, при </a:t>
            </a:r>
            <a:r>
              <a:rPr lang="ru-RU" dirty="0" smtClean="0"/>
              <a:t>электромеханической </a:t>
            </a:r>
            <a:r>
              <a:rPr lang="ru-RU" dirty="0"/>
              <a:t>- </a:t>
            </a:r>
            <a:r>
              <a:rPr lang="el-GR" dirty="0"/>
              <a:t>η</a:t>
            </a:r>
            <a:r>
              <a:rPr lang="ru-RU" baseline="-25000" dirty="0"/>
              <a:t>т</a:t>
            </a:r>
            <a:r>
              <a:rPr lang="ru-RU" dirty="0"/>
              <a:t> = </a:t>
            </a:r>
            <a:r>
              <a:rPr lang="ru-RU" dirty="0" smtClean="0"/>
              <a:t>0,69÷0,71;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</a:t>
            </a:r>
            <a:r>
              <a:rPr lang="el-GR" dirty="0" smtClean="0"/>
              <a:t>η</a:t>
            </a:r>
            <a:r>
              <a:rPr lang="ru-RU" baseline="-25000" dirty="0" smtClean="0"/>
              <a:t>от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коэффициент, учитывающий отбор мощности на вспомогательные устройства автомобиля (0,85-0,88).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1556792"/>
            <a:ext cx="4305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5576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Основное сопротивление движению </a:t>
            </a:r>
            <a:r>
              <a:rPr lang="en-US" i="1" dirty="0" err="1" smtClean="0"/>
              <a:t>W</a:t>
            </a:r>
            <a:r>
              <a:rPr lang="en-US" baseline="-25000" dirty="0" err="1" smtClean="0"/>
              <a:t>o</a:t>
            </a:r>
            <a:r>
              <a:rPr lang="en-US" baseline="-25000" dirty="0" smtClean="0"/>
              <a:t> </a:t>
            </a:r>
            <a:r>
              <a:rPr lang="en-US" dirty="0" smtClean="0"/>
              <a:t>(H)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n-US" i="1" dirty="0" err="1" smtClean="0"/>
              <a:t>w</a:t>
            </a:r>
            <a:r>
              <a:rPr lang="en-US" baseline="-25000" dirty="0" err="1" smtClean="0"/>
              <a:t>o</a:t>
            </a:r>
            <a:r>
              <a:rPr lang="en-US" dirty="0" smtClean="0"/>
              <a:t> – </a:t>
            </a:r>
            <a:r>
              <a:rPr lang="ru-RU" dirty="0" smtClean="0"/>
              <a:t>удельное основное сопротивление движению, Н/кН.</a:t>
            </a:r>
          </a:p>
          <a:p>
            <a:pPr marL="0" indent="0">
              <a:buNone/>
            </a:pPr>
            <a:r>
              <a:rPr lang="ru-RU" dirty="0" smtClean="0"/>
              <a:t>Ориентировочные значения </a:t>
            </a:r>
            <a:r>
              <a:rPr lang="en-US" i="1" dirty="0" err="1"/>
              <a:t>w</a:t>
            </a:r>
            <a:r>
              <a:rPr lang="en-US" baseline="-25000" dirty="0" err="1"/>
              <a:t>o</a:t>
            </a:r>
            <a:r>
              <a:rPr lang="en-US" dirty="0"/>
              <a:t> </a:t>
            </a:r>
            <a:r>
              <a:rPr lang="ru-RU" dirty="0" smtClean="0"/>
              <a:t>для различных типов карьерных дорог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3" y="1080542"/>
            <a:ext cx="23907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78384"/>
            <a:ext cx="9144000" cy="2702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087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Дополнительное удельное сопротивление от уклона</a:t>
            </a:r>
            <a:r>
              <a:rPr lang="ru-RU" dirty="0" smtClean="0"/>
              <a:t> </a:t>
            </a:r>
            <a:r>
              <a:rPr lang="en-US" i="1" dirty="0" smtClean="0"/>
              <a:t>W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(Н) определяется также через соответствующие удельные значения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Удельное дополнительное сопротивление от уклона</a:t>
            </a:r>
            <a:r>
              <a:rPr lang="ru-RU" dirty="0" smtClean="0"/>
              <a:t>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(Н/кН) численно равно числу тысячных уклона.</a:t>
            </a:r>
          </a:p>
          <a:p>
            <a:pPr marL="0" indent="0">
              <a:buNone/>
            </a:pPr>
            <a:r>
              <a:rPr lang="ru-RU" b="1" dirty="0" smtClean="0"/>
              <a:t>Дополнительное сопротивление на криволинейных участках</a:t>
            </a:r>
            <a:r>
              <a:rPr lang="ru-RU" dirty="0" smtClean="0"/>
              <a:t> </a:t>
            </a:r>
            <a:r>
              <a:rPr lang="en-US" i="1" dirty="0" smtClean="0"/>
              <a:t>W</a:t>
            </a:r>
            <a:r>
              <a:rPr lang="ru-RU" baseline="-25000" dirty="0" smtClean="0"/>
              <a:t>к</a:t>
            </a:r>
            <a:r>
              <a:rPr lang="ru-RU" dirty="0" smtClean="0"/>
              <a:t> (Н)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w</a:t>
            </a:r>
            <a:r>
              <a:rPr lang="ru-RU" baseline="-25000" dirty="0" smtClean="0"/>
              <a:t>к</a:t>
            </a:r>
            <a:r>
              <a:rPr lang="ru-RU" dirty="0" smtClean="0"/>
              <a:t> – удельное дополнительное сопротивление на кривых участках дороги, Н/кН, определяемое по эмпирической формуле: </a:t>
            </a:r>
            <a:r>
              <a:rPr lang="en-US" i="1" dirty="0" smtClean="0"/>
              <a:t>w</a:t>
            </a:r>
            <a:r>
              <a:rPr lang="ru-RU" baseline="-25000" dirty="0" smtClean="0"/>
              <a:t>к</a:t>
            </a:r>
            <a:r>
              <a:rPr lang="ru-RU" dirty="0" smtClean="0"/>
              <a:t> = 30·(200 – </a:t>
            </a:r>
            <a:r>
              <a:rPr lang="en-US" i="1" dirty="0" smtClean="0"/>
              <a:t>R</a:t>
            </a:r>
            <a:r>
              <a:rPr lang="en-US" dirty="0" smtClean="0"/>
              <a:t>)/200 </a:t>
            </a:r>
            <a:r>
              <a:rPr lang="ru-RU" dirty="0" smtClean="0"/>
              <a:t>(здесь </a:t>
            </a:r>
            <a:r>
              <a:rPr lang="en-US" i="1" dirty="0" smtClean="0"/>
              <a:t>R</a:t>
            </a:r>
            <a:r>
              <a:rPr lang="en-US" dirty="0" smtClean="0"/>
              <a:t> – </a:t>
            </a:r>
            <a:r>
              <a:rPr lang="ru-RU" dirty="0" smtClean="0"/>
              <a:t>радиус криволинейного участка, м)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1628031"/>
            <a:ext cx="22669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3" y="4077072"/>
            <a:ext cx="23907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939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Дополнительное сопротивление воздушной среды</a:t>
            </a:r>
            <a:r>
              <a:rPr lang="ru-RU" dirty="0" smtClean="0"/>
              <a:t> </a:t>
            </a:r>
            <a:r>
              <a:rPr lang="en-US" i="1" dirty="0" smtClean="0"/>
              <a:t>W</a:t>
            </a:r>
            <a:r>
              <a:rPr lang="ru-RU" baseline="-25000" dirty="0" smtClean="0"/>
              <a:t>в</a:t>
            </a:r>
            <a:r>
              <a:rPr lang="ru-RU" dirty="0" smtClean="0"/>
              <a:t> (Н) не пропорционально массе машины, а зависит от ее лобового сечения и коэффициента обтекаемости: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l-GR" dirty="0" smtClean="0"/>
              <a:t>λ</a:t>
            </a:r>
            <a:r>
              <a:rPr lang="ru-RU" baseline="-25000" dirty="0" smtClean="0"/>
              <a:t>п</a:t>
            </a:r>
            <a:r>
              <a:rPr lang="ru-RU" dirty="0" smtClean="0"/>
              <a:t> – коэффициент обтекаемости (для карьерных автосамосвалов </a:t>
            </a:r>
            <a:r>
              <a:rPr lang="el-GR" dirty="0"/>
              <a:t>λ</a:t>
            </a:r>
            <a:r>
              <a:rPr lang="ru-RU" baseline="-25000" dirty="0"/>
              <a:t>п</a:t>
            </a:r>
            <a:r>
              <a:rPr lang="ru-RU" dirty="0"/>
              <a:t> </a:t>
            </a:r>
            <a:r>
              <a:rPr lang="ru-RU" dirty="0" smtClean="0"/>
              <a:t>= 5,5÷7);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el-GR" dirty="0" smtClean="0"/>
              <a:t>Ω</a:t>
            </a:r>
            <a:r>
              <a:rPr lang="ru-RU" dirty="0" smtClean="0"/>
              <a:t> – площадь лобового сечения автомобиля (приблизительно равная произведению ширины автомобиля на его высоту), для машин грузоподъемностью 30-180 т изменяется от 10 до 31,5 м</a:t>
            </a:r>
            <a:r>
              <a:rPr lang="ru-RU" baseline="30000" dirty="0" smtClean="0"/>
              <a:t>2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en-US" i="1" dirty="0" smtClean="0"/>
              <a:t>v</a:t>
            </a:r>
            <a:r>
              <a:rPr lang="ru-RU" baseline="-25000" dirty="0" smtClean="0"/>
              <a:t>в</a:t>
            </a:r>
            <a:r>
              <a:rPr lang="ru-RU" dirty="0" smtClean="0"/>
              <a:t> – составляющая скорости ветра, совпадающая с направлением движения автомобиля, км/ч.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1844824"/>
            <a:ext cx="3438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5236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Составляющая скорости ветра </a:t>
            </a:r>
            <a:r>
              <a:rPr lang="en-US" i="1" dirty="0" smtClean="0"/>
              <a:t>v</a:t>
            </a:r>
            <a:r>
              <a:rPr lang="ru-RU" baseline="-25000" dirty="0" smtClean="0"/>
              <a:t>в</a:t>
            </a:r>
            <a:r>
              <a:rPr lang="ru-RU" dirty="0" smtClean="0"/>
              <a:t> (км/ч)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l-GR" dirty="0" smtClean="0"/>
              <a:t>β</a:t>
            </a:r>
            <a:r>
              <a:rPr lang="ru-RU" dirty="0" smtClean="0"/>
              <a:t> – угол между направлением ветра и направлением движения автомобиля;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знак «+» – при встречном ветре, а знак «-» – при попутном.</a:t>
            </a:r>
          </a:p>
          <a:p>
            <a:pPr marL="0" indent="0">
              <a:buNone/>
            </a:pPr>
            <a:r>
              <a:rPr lang="ru-RU" dirty="0" smtClean="0"/>
              <a:t>Таким образом, полное сопротивление движению (Н) составляет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0" y="989484"/>
            <a:ext cx="25527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4772000"/>
            <a:ext cx="5219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5974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Тормозное усилие</a:t>
            </a:r>
            <a:r>
              <a:rPr lang="ru-RU" dirty="0" smtClean="0"/>
              <a:t> </a:t>
            </a:r>
            <a:r>
              <a:rPr lang="ru-RU" i="1" dirty="0" smtClean="0"/>
              <a:t>В</a:t>
            </a:r>
            <a:r>
              <a:rPr lang="ru-RU" dirty="0" smtClean="0"/>
              <a:t> (Н) рабочих колодочных тормозов определяется как сумма нажатий тормозных колодок </a:t>
            </a:r>
            <a:r>
              <a:rPr lang="ru-RU" i="1" dirty="0" smtClean="0"/>
              <a:t>К</a:t>
            </a:r>
            <a:r>
              <a:rPr lang="ru-RU" dirty="0" smtClean="0"/>
              <a:t> (кН), умноженная на расчетный коэффициент трения </a:t>
            </a:r>
            <a:r>
              <a:rPr lang="el-GR" dirty="0" smtClean="0"/>
              <a:t>ϕ</a:t>
            </a:r>
            <a:r>
              <a:rPr lang="ru-RU" baseline="-25000" dirty="0" smtClean="0"/>
              <a:t>к</a:t>
            </a:r>
            <a:r>
              <a:rPr lang="ru-RU" dirty="0" smtClean="0"/>
              <a:t> колодки о колесо: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dirty="0" smtClean="0"/>
              <a:t>При этом тормозная сила должна ограничиваться сцеплением тормозных колес с дорогой во избежание «юза»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l-GR" dirty="0" smtClean="0"/>
              <a:t>ψ</a:t>
            </a:r>
            <a:r>
              <a:rPr lang="ru-RU" baseline="-25000" dirty="0" smtClean="0"/>
              <a:t>т</a:t>
            </a:r>
            <a:r>
              <a:rPr lang="ru-RU" dirty="0" smtClean="0"/>
              <a:t> – коэффициент сцепления колеса с дорогой, реализуемый при торможении, </a:t>
            </a:r>
            <a:r>
              <a:rPr lang="el-GR" dirty="0"/>
              <a:t>ψ</a:t>
            </a:r>
            <a:r>
              <a:rPr lang="ru-RU" baseline="-25000" dirty="0"/>
              <a:t>т</a:t>
            </a:r>
            <a:r>
              <a:rPr lang="ru-RU" dirty="0"/>
              <a:t> </a:t>
            </a:r>
            <a:r>
              <a:rPr lang="ru-RU" dirty="0" smtClean="0"/>
              <a:t>≈ (0,7÷0,8)·</a:t>
            </a:r>
            <a:r>
              <a:rPr lang="el-GR" dirty="0" smtClean="0"/>
              <a:t>ψ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76872"/>
            <a:ext cx="5638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3933056"/>
            <a:ext cx="31242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4326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3.4 ОСНОВЫ ТЕОРИИ ДВИЖЕНИЯ АВТОСАМОСВАЛА</vt:lpstr>
      <vt:lpstr>Презентация PowerPoint</vt:lpstr>
      <vt:lpstr>Значения коэффициента сцепления ψ для дорог различного типа и состояния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ОСНОВЫ ТЕОРИИ ДВИЖЕНИЯ АВТОСАМОСВАЛА</dc:title>
  <dc:creator>User</dc:creator>
  <cp:lastModifiedBy>User</cp:lastModifiedBy>
  <cp:revision>2</cp:revision>
  <dcterms:modified xsi:type="dcterms:W3CDTF">2020-08-31T13:52:11Z</dcterms:modified>
</cp:coreProperties>
</file>