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1412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2.2. КАРЬЕРНЫЕ ВАГОНЫ</a:t>
            </a:r>
            <a:br>
              <a:rPr lang="ru-RU" altLang="ru-RU" sz="3200" smtClean="0"/>
            </a:br>
            <a:r>
              <a:rPr lang="ru-RU" altLang="ru-RU" sz="3200" smtClean="0"/>
              <a:t>2.2.1. Основные параметры карьерных вагонов</a:t>
            </a:r>
          </a:p>
        </p:txBody>
      </p:sp>
      <p:sp>
        <p:nvSpPr>
          <p:cNvPr id="4608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ru-RU" altLang="ru-RU" b="1" smtClean="0"/>
              <a:t>Грузоподъемность вагона</a:t>
            </a:r>
            <a:r>
              <a:rPr lang="ru-RU" altLang="ru-RU" smtClean="0"/>
              <a:t> (</a:t>
            </a:r>
            <a:r>
              <a:rPr lang="en-US" altLang="ru-RU" i="1" smtClean="0"/>
              <a:t>q</a:t>
            </a:r>
            <a:r>
              <a:rPr lang="en-US" altLang="ru-RU" smtClean="0"/>
              <a:t>, </a:t>
            </a:r>
            <a:r>
              <a:rPr lang="ru-RU" altLang="ru-RU" smtClean="0"/>
              <a:t>т) – наибольшая допустимая к перевозке масса груза.</a:t>
            </a:r>
          </a:p>
          <a:p>
            <a:pPr eaLnBrk="1" hangingPunct="1"/>
            <a:r>
              <a:rPr lang="ru-RU" altLang="ru-RU" b="1" smtClean="0"/>
              <a:t>Масса тары </a:t>
            </a:r>
            <a:r>
              <a:rPr lang="ru-RU" altLang="ru-RU" smtClean="0"/>
              <a:t>(</a:t>
            </a:r>
            <a:r>
              <a:rPr lang="en-US" altLang="ru-RU" i="1" smtClean="0"/>
              <a:t>q</a:t>
            </a:r>
            <a:r>
              <a:rPr lang="ru-RU" altLang="ru-RU" baseline="-25000" smtClean="0"/>
              <a:t>т</a:t>
            </a:r>
            <a:r>
              <a:rPr lang="en-US" altLang="ru-RU" smtClean="0"/>
              <a:t>, </a:t>
            </a:r>
            <a:r>
              <a:rPr lang="ru-RU" altLang="ru-RU" smtClean="0"/>
              <a:t>т) – собственная масса вагона. Основным параметром, характеризующим техническое совершенство вагона, является </a:t>
            </a:r>
            <a:r>
              <a:rPr lang="ru-RU" altLang="ru-RU" b="1" smtClean="0"/>
              <a:t>технический коэффициент тары</a:t>
            </a:r>
            <a:r>
              <a:rPr lang="ru-RU" altLang="ru-RU" smtClean="0"/>
              <a:t> – отношение массы тары вагона к его грузоподъемности</a:t>
            </a:r>
            <a:endParaRPr lang="ru-RU" altLang="ru-RU" b="1" smtClean="0"/>
          </a:p>
        </p:txBody>
      </p:sp>
      <p:pic>
        <p:nvPicPr>
          <p:cNvPr id="460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913" y="6311900"/>
            <a:ext cx="170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9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686800" cy="5791200"/>
          </a:xfrm>
        </p:spPr>
        <p:txBody>
          <a:bodyPr/>
          <a:lstStyle/>
          <a:p>
            <a:pPr eaLnBrk="1" hangingPunct="1"/>
            <a:r>
              <a:rPr lang="ru-RU" altLang="ru-RU" smtClean="0"/>
              <a:t>Но технический коэффициент тары не всегда отражает эксплуатационные качества вагона, так как не учитывает фактическое использование грузоподъемности вагона. Поэтому применяют </a:t>
            </a:r>
            <a:r>
              <a:rPr lang="ru-RU" altLang="ru-RU" b="1" smtClean="0"/>
              <a:t>погрузочный коэффициент тары</a:t>
            </a:r>
            <a:r>
              <a:rPr lang="ru-RU" altLang="ru-RU" smtClean="0"/>
              <a:t> </a:t>
            </a:r>
            <a:r>
              <a:rPr lang="en-US" altLang="ru-RU" i="1" smtClean="0"/>
              <a:t>k</a:t>
            </a:r>
            <a:r>
              <a:rPr lang="ru-RU" altLang="ru-RU" baseline="-25000" smtClean="0"/>
              <a:t>пт</a:t>
            </a:r>
            <a:r>
              <a:rPr lang="ru-RU" altLang="ru-RU" smtClean="0"/>
              <a:t>, учитывающий фактический объем груза в вагоне </a:t>
            </a:r>
            <a:r>
              <a:rPr lang="en-US" altLang="ru-RU" i="1" smtClean="0"/>
              <a:t>V</a:t>
            </a:r>
            <a:r>
              <a:rPr lang="ru-RU" altLang="ru-RU" baseline="-25000" smtClean="0"/>
              <a:t>ф</a:t>
            </a:r>
            <a:r>
              <a:rPr lang="ru-RU" altLang="ru-RU" smtClean="0"/>
              <a:t> (м</a:t>
            </a:r>
            <a:r>
              <a:rPr lang="ru-RU" altLang="ru-RU" baseline="30000" smtClean="0"/>
              <a:t>3</a:t>
            </a:r>
            <a:r>
              <a:rPr lang="ru-RU" altLang="ru-RU" smtClean="0"/>
              <a:t>) и насыпную плотность транспортируемого материала </a:t>
            </a:r>
            <a:r>
              <a:rPr lang="el-GR" altLang="ru-RU" smtClean="0"/>
              <a:t>γ</a:t>
            </a:r>
            <a:r>
              <a:rPr lang="ru-RU" altLang="ru-RU" baseline="-25000" smtClean="0"/>
              <a:t>р</a:t>
            </a:r>
            <a:r>
              <a:rPr lang="ru-RU" altLang="ru-RU" smtClean="0"/>
              <a:t> (т/м</a:t>
            </a:r>
            <a:r>
              <a:rPr lang="ru-RU" altLang="ru-RU" baseline="30000" smtClean="0"/>
              <a:t>3</a:t>
            </a:r>
            <a:r>
              <a:rPr lang="ru-RU" altLang="ru-RU" smtClean="0"/>
              <a:t>):</a:t>
            </a:r>
          </a:p>
          <a:p>
            <a:pPr eaLnBrk="1" hangingPunct="1"/>
            <a:r>
              <a:rPr lang="ru-RU" altLang="ru-RU" b="1" smtClean="0"/>
              <a:t>Число осей вагона</a:t>
            </a:r>
            <a:r>
              <a:rPr lang="ru-RU" altLang="ru-RU" smtClean="0"/>
              <a:t> обусловливается нагрузкой на ось, которая ограничивается несущей способностью железнодорожных путей.</a:t>
            </a:r>
            <a:endParaRPr lang="ru-RU" altLang="ru-RU" b="1" smtClean="0"/>
          </a:p>
        </p:txBody>
      </p:sp>
      <p:pic>
        <p:nvPicPr>
          <p:cNvPr id="471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3" y="4384675"/>
            <a:ext cx="2762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72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ъект 2"/>
          <p:cNvSpPr>
            <a:spLocks noGrp="1"/>
          </p:cNvSpPr>
          <p:nvPr>
            <p:ph idx="1"/>
          </p:nvPr>
        </p:nvSpPr>
        <p:spPr>
          <a:xfrm>
            <a:off x="250825" y="0"/>
            <a:ext cx="8893175" cy="612457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В карьерах, где земляным полотном служат различные горные породы и движение происходит по балластированным и небалластированным путям, допустимое давление на грунт составляет 0,25-0,3 МПа, что соответствует допустимым нагрузкам на ось </a:t>
            </a:r>
            <a:r>
              <a:rPr lang="en-US" altLang="ru-RU" sz="2800" smtClean="0"/>
              <a:t>[</a:t>
            </a:r>
            <a:r>
              <a:rPr lang="ru-RU" altLang="ru-RU" sz="2800" i="1" smtClean="0"/>
              <a:t>Р</a:t>
            </a:r>
            <a:r>
              <a:rPr lang="en-US" altLang="ru-RU" sz="2800" smtClean="0"/>
              <a:t>]</a:t>
            </a:r>
            <a:r>
              <a:rPr lang="ru-RU" altLang="ru-RU" sz="2800" smtClean="0"/>
              <a:t> = 205÷320 кН.</a:t>
            </a:r>
          </a:p>
          <a:p>
            <a:pPr eaLnBrk="1" hangingPunct="1"/>
            <a:r>
              <a:rPr lang="ru-RU" altLang="ru-RU" sz="2800" smtClean="0"/>
              <a:t>Тогда число осей вагона: </a:t>
            </a:r>
            <a:r>
              <a:rPr lang="en-US" altLang="ru-RU" sz="2800" i="1" smtClean="0"/>
              <a:t>n</a:t>
            </a:r>
            <a:r>
              <a:rPr lang="en-US" altLang="ru-RU" sz="2800" smtClean="0"/>
              <a:t> = (</a:t>
            </a:r>
            <a:r>
              <a:rPr lang="en-US" altLang="ru-RU" sz="2800" i="1" smtClean="0"/>
              <a:t>q</a:t>
            </a:r>
            <a:r>
              <a:rPr lang="en-US" altLang="ru-RU" sz="2800" smtClean="0"/>
              <a:t> +</a:t>
            </a:r>
            <a:r>
              <a:rPr lang="en-US" altLang="ru-RU" sz="2800" i="1" smtClean="0"/>
              <a:t>q</a:t>
            </a:r>
            <a:r>
              <a:rPr lang="ru-RU" altLang="ru-RU" sz="2800" baseline="-25000" smtClean="0"/>
              <a:t>т</a:t>
            </a:r>
            <a:r>
              <a:rPr lang="ru-RU" altLang="ru-RU" sz="2800" smtClean="0"/>
              <a:t>)</a:t>
            </a:r>
            <a:r>
              <a:rPr lang="en-US" altLang="ru-RU" sz="2800" i="1" smtClean="0"/>
              <a:t>g</a:t>
            </a:r>
            <a:r>
              <a:rPr lang="en-US" altLang="ru-RU" sz="2800" smtClean="0"/>
              <a:t>/ [</a:t>
            </a:r>
            <a:r>
              <a:rPr lang="ru-RU" altLang="ru-RU" sz="2800" i="1" smtClean="0"/>
              <a:t>Р</a:t>
            </a:r>
            <a:r>
              <a:rPr lang="en-US" altLang="ru-RU" sz="2800" smtClean="0"/>
              <a:t>].</a:t>
            </a:r>
          </a:p>
          <a:p>
            <a:pPr eaLnBrk="1" hangingPunct="1"/>
            <a:r>
              <a:rPr lang="ru-RU" altLang="ru-RU" sz="2800" smtClean="0"/>
              <a:t>Поперечное сечение вагона ограничивается принятым </a:t>
            </a:r>
            <a:r>
              <a:rPr lang="ru-RU" altLang="ru-RU" sz="2800" b="1" smtClean="0"/>
              <a:t>габаритом</a:t>
            </a:r>
            <a:r>
              <a:rPr lang="ru-RU" altLang="ru-RU" sz="2800" smtClean="0"/>
              <a:t> подвижного состава.</a:t>
            </a:r>
            <a:endParaRPr lang="en-US" altLang="ru-RU" sz="2800" smtClean="0"/>
          </a:p>
          <a:p>
            <a:pPr eaLnBrk="1" hangingPunct="1"/>
            <a:r>
              <a:rPr lang="ru-RU" altLang="ru-RU" sz="2800" b="1" smtClean="0"/>
              <a:t>Геометрическая вместимость кузова вагона</a:t>
            </a:r>
            <a:r>
              <a:rPr lang="ru-RU" altLang="ru-RU" sz="2800" smtClean="0"/>
              <a:t> выбирается с таким расчетом, чтобы при нормальной загрузке кузова грузоподъемность использовалась полностью.</a:t>
            </a: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60829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124575"/>
          </a:xfrm>
        </p:spPr>
        <p:txBody>
          <a:bodyPr/>
          <a:lstStyle/>
          <a:p>
            <a:pPr eaLnBrk="1" hangingPunct="1"/>
            <a:r>
              <a:rPr lang="ru-RU" altLang="ru-RU" smtClean="0"/>
              <a:t>Фактический объем перевозимого груза складывается из двух частей: первая размещается в пределах геометрической вместимости, вторая представляет собой призму (шапку). Объем шапки составляет 20-25 % геометрической вместимости кузова. Поэтому коэффициент использования геометрической вместимости кузова</a:t>
            </a:r>
          </a:p>
          <a:p>
            <a:pPr eaLnBrk="1" hangingPunct="1"/>
            <a:r>
              <a:rPr lang="ru-RU" altLang="ru-RU" i="1" smtClean="0"/>
              <a:t>К</a:t>
            </a:r>
            <a:r>
              <a:rPr lang="en-US" altLang="ru-RU" smtClean="0"/>
              <a:t>’’</a:t>
            </a:r>
            <a:r>
              <a:rPr lang="ru-RU" altLang="ru-RU" baseline="-25000" smtClean="0"/>
              <a:t>Н</a:t>
            </a:r>
            <a:r>
              <a:rPr lang="ru-RU" altLang="ru-RU" smtClean="0"/>
              <a:t> ≈ 1,1÷1,2.</a:t>
            </a:r>
            <a:endParaRPr lang="en-US" altLang="ru-RU" smtClean="0"/>
          </a:p>
          <a:p>
            <a:pPr eaLnBrk="1" hangingPunct="1"/>
            <a:r>
              <a:rPr lang="ru-RU" altLang="ru-RU" smtClean="0"/>
              <a:t>Таким образом, требуемая геометрическая вместимость кузова для грузов с насыпной плотностью </a:t>
            </a:r>
            <a:r>
              <a:rPr lang="el-GR" altLang="ru-RU" smtClean="0"/>
              <a:t>γ</a:t>
            </a:r>
            <a:r>
              <a:rPr lang="ru-RU" altLang="ru-RU" baseline="-25000" smtClean="0"/>
              <a:t>р</a:t>
            </a:r>
            <a:r>
              <a:rPr lang="ru-RU" altLang="ru-RU" smtClean="0"/>
              <a:t> при грузоподъемности </a:t>
            </a:r>
            <a:r>
              <a:rPr lang="en-US" altLang="ru-RU" i="1" smtClean="0"/>
              <a:t>q</a:t>
            </a:r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pic>
        <p:nvPicPr>
          <p:cNvPr id="491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63" y="6372225"/>
            <a:ext cx="25050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4700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2.2. КАРЬЕРНЫЕ ВАГОНЫ 2.2.1. Основные параметры карьерных вагонов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2.2. КАРЬЕРНЫЕ ВАГОНЫ 2.2.1. Основные параметры карьерных вагонов</dc:title>
  <dc:creator>User</dc:creator>
  <cp:lastModifiedBy>User</cp:lastModifiedBy>
  <cp:revision>2</cp:revision>
  <dcterms:modified xsi:type="dcterms:W3CDTF">2020-08-31T13:39:17Z</dcterms:modified>
</cp:coreProperties>
</file>