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540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115A8B-2A0B-428B-91F5-D2A6A45D0F46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B3BD1-CB31-47D1-A57A-17B54AE8602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9681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34643" algn="l"/>
                <a:tab pos="1269286" algn="l"/>
                <a:tab pos="1903929" algn="l"/>
                <a:tab pos="2538573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/>
            <a:fld id="{4F085C0A-14EC-46C7-BEBB-159BDDBD7FF3}" type="slidenum">
              <a:rPr lang="ru-RU" altLang="ru-RU" smtClean="0">
                <a:solidFill>
                  <a:srgbClr val="000000"/>
                </a:solidFill>
                <a:latin typeface="Times New Roman" pitchFamily="16" charset="0"/>
              </a:rPr>
              <a:pPr eaLnBrk="1"/>
              <a:t>1</a:t>
            </a:fld>
            <a:endParaRPr lang="ru-RU" altLang="ru-RU" smtClean="0">
              <a:solidFill>
                <a:srgbClr val="000000"/>
              </a:solidFill>
              <a:latin typeface="Times New Roman" pitchFamily="16" charset="0"/>
            </a:endParaRPr>
          </a:p>
        </p:txBody>
      </p:sp>
      <p:sp>
        <p:nvSpPr>
          <p:cNvPr id="1208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08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31.08.2020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360363" y="0"/>
            <a:ext cx="878363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ru-RU" altLang="ru-RU" sz="3200" b="1">
                <a:solidFill>
                  <a:srgbClr val="000000"/>
                </a:solidFill>
                <a:latin typeface="Calibri" charset="0"/>
              </a:rPr>
              <a:t>2.1.3 Устройство рельсовой колеи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z="3200">
                <a:solidFill>
                  <a:srgbClr val="000000"/>
                </a:solidFill>
              </a:rPr>
              <a:t>Для компенсации центробежной силы и сохранения устойчивости подвижного состава на закруглениях наружный рельс приподнимают по отношению к внутреннему рельсу на величину </a:t>
            </a:r>
            <a:r>
              <a:rPr lang="el-GR" altLang="ru-RU" sz="3200">
                <a:solidFill>
                  <a:srgbClr val="000000"/>
                </a:solidFill>
              </a:rPr>
              <a:t>Δ</a:t>
            </a:r>
            <a:r>
              <a:rPr lang="en-US" altLang="ru-RU" sz="3200" i="1">
                <a:solidFill>
                  <a:srgbClr val="000000"/>
                </a:solidFill>
              </a:rPr>
              <a:t>h</a:t>
            </a:r>
            <a:r>
              <a:rPr lang="ru-RU" altLang="ru-RU" sz="3200">
                <a:solidFill>
                  <a:srgbClr val="000000"/>
                </a:solidFill>
              </a:rPr>
              <a:t>, которая определяется расчетом в зависимости от радиуса закругления и скорости движения состава (обычно </a:t>
            </a:r>
            <a:r>
              <a:rPr lang="el-GR" altLang="ru-RU" sz="3200">
                <a:solidFill>
                  <a:srgbClr val="000000"/>
                </a:solidFill>
              </a:rPr>
              <a:t>Δ</a:t>
            </a:r>
            <a:r>
              <a:rPr lang="en-US" altLang="ru-RU" sz="3200" i="1">
                <a:solidFill>
                  <a:srgbClr val="000000"/>
                </a:solidFill>
              </a:rPr>
              <a:t>h</a:t>
            </a:r>
            <a:r>
              <a:rPr lang="ru-RU" altLang="ru-RU" sz="3200">
                <a:solidFill>
                  <a:srgbClr val="000000"/>
                </a:solidFill>
              </a:rPr>
              <a:t> = 15÷60 мм).</a:t>
            </a:r>
          </a:p>
          <a:p>
            <a:pPr eaLnBrk="1" hangingPunct="1">
              <a:lnSpc>
                <a:spcPct val="100000"/>
              </a:lnSpc>
            </a:pPr>
            <a:endParaRPr lang="ru-RU" altLang="ru-RU" sz="3200" b="1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22151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ru-RU" altLang="ru-RU" smtClean="0"/>
              <a:t>Возвышение наружного рельса над внутренним, позволяющее достигнуть примерно одинаковых нагрузок на оба рельса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mtClean="0"/>
              <a:t>где </a:t>
            </a:r>
            <a:r>
              <a:rPr lang="en-US" altLang="ru-RU" i="1" smtClean="0"/>
              <a:t>R</a:t>
            </a:r>
            <a:r>
              <a:rPr lang="en-US" altLang="ru-RU" smtClean="0"/>
              <a:t> – </a:t>
            </a:r>
            <a:r>
              <a:rPr lang="ru-RU" altLang="ru-RU" smtClean="0"/>
              <a:t>радиус кривой, м;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mtClean="0"/>
              <a:t>	</a:t>
            </a:r>
            <a:r>
              <a:rPr lang="en-US" altLang="ru-RU" i="1" smtClean="0"/>
              <a:t>v</a:t>
            </a:r>
            <a:r>
              <a:rPr lang="ru-RU" altLang="ru-RU" baseline="-25000" smtClean="0"/>
              <a:t>ср</a:t>
            </a:r>
            <a:r>
              <a:rPr lang="ru-RU" altLang="ru-RU" smtClean="0"/>
              <a:t> – средневзвешенная скорость движения поездов, проходящих по данной кривой, км/ч.</a:t>
            </a:r>
          </a:p>
          <a:p>
            <a:pPr eaLnBrk="1" hangingPunct="1">
              <a:lnSpc>
                <a:spcPct val="100000"/>
              </a:lnSpc>
            </a:pPr>
            <a:r>
              <a:rPr lang="ru-RU" altLang="ru-RU" smtClean="0"/>
              <a:t>Расстояние между наружными кантами колесных реборд, входящих внутрь колеи, называется шириной колесной колеи </a:t>
            </a:r>
            <a:r>
              <a:rPr lang="ru-RU" altLang="ru-RU" i="1" smtClean="0"/>
              <a:t>к</a:t>
            </a:r>
            <a:r>
              <a:rPr lang="ru-RU" altLang="ru-RU" baseline="-25000" smtClean="0"/>
              <a:t>к</a:t>
            </a:r>
            <a:r>
              <a:rPr lang="ru-RU" altLang="ru-RU" smtClean="0"/>
              <a:t>, которая меньше рельсовой колеи на величину </a:t>
            </a:r>
            <a:r>
              <a:rPr lang="el-GR" altLang="ru-RU" smtClean="0"/>
              <a:t>δ</a:t>
            </a:r>
            <a:r>
              <a:rPr lang="ru-RU" altLang="ru-RU" smtClean="0"/>
              <a:t> = </a:t>
            </a:r>
            <a:r>
              <a:rPr lang="ru-RU" altLang="ru-RU" i="1" smtClean="0"/>
              <a:t>к</a:t>
            </a:r>
            <a:r>
              <a:rPr lang="ru-RU" altLang="ru-RU" baseline="-25000" smtClean="0"/>
              <a:t>р</a:t>
            </a:r>
            <a:r>
              <a:rPr lang="ru-RU" altLang="ru-RU" smtClean="0"/>
              <a:t> - </a:t>
            </a:r>
            <a:r>
              <a:rPr lang="ru-RU" altLang="ru-RU" i="1" smtClean="0"/>
              <a:t>к</a:t>
            </a:r>
            <a:r>
              <a:rPr lang="ru-RU" altLang="ru-RU" baseline="-25000" smtClean="0"/>
              <a:t>к</a:t>
            </a:r>
            <a:r>
              <a:rPr lang="ru-RU" altLang="ru-RU" smtClean="0"/>
              <a:t>, что исключает зажатие колес подвижного состава между рельсами.</a:t>
            </a:r>
          </a:p>
          <a:p>
            <a:pPr eaLnBrk="1" hangingPunct="1"/>
            <a:endParaRPr lang="ru-RU" altLang="ru-RU" smtClean="0"/>
          </a:p>
        </p:txBody>
      </p:sp>
      <p:pic>
        <p:nvPicPr>
          <p:cNvPr id="3891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1850" y="981075"/>
            <a:ext cx="2276475" cy="1171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00891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ъект 2"/>
          <p:cNvSpPr>
            <a:spLocks noGrp="1"/>
          </p:cNvSpPr>
          <p:nvPr>
            <p:ph idx="1"/>
          </p:nvPr>
        </p:nvSpPr>
        <p:spPr>
          <a:xfrm>
            <a:off x="457200" y="333375"/>
            <a:ext cx="8228013" cy="5791200"/>
          </a:xfrm>
        </p:spPr>
        <p:txBody>
          <a:bodyPr/>
          <a:lstStyle/>
          <a:p>
            <a:pPr eaLnBrk="1" hangingPunct="1"/>
            <a:r>
              <a:rPr lang="ru-RU" altLang="ru-RU" smtClean="0"/>
              <a:t>На главных откаточных выработках продольный профиль путей выбирают с таким углом наклона в сторону околоствольного двора, при котором сопротивление движению порожнего состава на подъем было бы равно сопротивлению при движении груженого состава под уклон к стволу. Такой уклон называется </a:t>
            </a:r>
            <a:r>
              <a:rPr lang="ru-RU" altLang="ru-RU" b="1" smtClean="0"/>
              <a:t>уклоном равного сопротивления</a:t>
            </a:r>
            <a:r>
              <a:rPr lang="ru-RU" altLang="ru-RU" smtClean="0"/>
              <a:t> </a:t>
            </a:r>
            <a:r>
              <a:rPr lang="en-US" altLang="ru-RU" i="1" smtClean="0"/>
              <a:t>i</a:t>
            </a:r>
            <a:r>
              <a:rPr lang="ru-RU" altLang="ru-RU" baseline="-25000" smtClean="0"/>
              <a:t>р.с</a:t>
            </a:r>
            <a:r>
              <a:rPr lang="ru-RU" altLang="ru-RU" smtClean="0"/>
              <a:t> и может быть определен из соотношения</a:t>
            </a:r>
          </a:p>
        </p:txBody>
      </p:sp>
      <p:pic>
        <p:nvPicPr>
          <p:cNvPr id="3993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300" y="5373688"/>
            <a:ext cx="478155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169869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</Words>
  <Application>Microsoft Office PowerPoint</Application>
  <PresentationFormat>Экран (4:3)</PresentationFormat>
  <Paragraphs>8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2016-09-28T19:12:49Z</dcterms:created>
  <dcterms:modified xsi:type="dcterms:W3CDTF">2020-08-31T13:37:39Z</dcterms:modified>
</cp:coreProperties>
</file>