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3.9 ЭКСПЛУАТАЦИОННЫЙ РАСЧЕТ САМОХОДНЫХ МАШИН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Эксплуатационная производительность погрузочно-транспортной машины (т/смену)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V</a:t>
            </a:r>
            <a:r>
              <a:rPr lang="ru-RU" dirty="0" smtClean="0"/>
              <a:t> – вместимость грузонесущего органа, кузова или ковша, м</a:t>
            </a:r>
            <a:r>
              <a:rPr lang="ru-RU" baseline="30000" dirty="0" smtClean="0"/>
              <a:t>3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ru-RU" i="1" dirty="0" err="1" smtClean="0"/>
              <a:t>Т</a:t>
            </a:r>
            <a:r>
              <a:rPr lang="ru-RU" baseline="-25000" dirty="0" err="1" smtClean="0"/>
              <a:t>см</a:t>
            </a:r>
            <a:r>
              <a:rPr lang="ru-RU" dirty="0" smtClean="0"/>
              <a:t> – длительность смены, ч;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l-GR" dirty="0" smtClean="0"/>
              <a:t>γ</a:t>
            </a:r>
            <a:r>
              <a:rPr lang="ru-RU" dirty="0" smtClean="0"/>
              <a:t> – насыпная плотность горной массы, т/м</a:t>
            </a:r>
            <a:r>
              <a:rPr lang="ru-RU" baseline="30000" dirty="0" smtClean="0"/>
              <a:t>3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n-US" i="1" dirty="0" smtClean="0"/>
              <a:t>t</a:t>
            </a:r>
            <a:r>
              <a:rPr lang="ru-RU" baseline="-25000" dirty="0" err="1" smtClean="0"/>
              <a:t>п</a:t>
            </a:r>
            <a:r>
              <a:rPr lang="ru-RU" dirty="0" smtClean="0"/>
              <a:t>, </a:t>
            </a:r>
            <a:r>
              <a:rPr lang="en-US" i="1" dirty="0" smtClean="0"/>
              <a:t>t</a:t>
            </a:r>
            <a:r>
              <a:rPr lang="ru-RU" baseline="-25000" dirty="0" err="1" smtClean="0"/>
              <a:t>дв</a:t>
            </a:r>
            <a:r>
              <a:rPr lang="ru-RU" dirty="0" smtClean="0"/>
              <a:t>,</a:t>
            </a:r>
            <a:r>
              <a:rPr lang="en-US" i="1" dirty="0" smtClean="0"/>
              <a:t> t</a:t>
            </a:r>
            <a:r>
              <a:rPr lang="ru-RU" baseline="-25000" dirty="0" smtClean="0"/>
              <a:t>раз</a:t>
            </a:r>
            <a:r>
              <a:rPr lang="ru-RU" dirty="0" smtClean="0"/>
              <a:t> – время соответственно загрузки грузонесущей емкости, движения машины от забоя до пункта разгрузки и обратно и разгрузки, с;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n-US" i="1" dirty="0" smtClean="0"/>
              <a:t>k</a:t>
            </a:r>
            <a:r>
              <a:rPr lang="en-US" dirty="0" smtClean="0"/>
              <a:t>’</a:t>
            </a:r>
            <a:r>
              <a:rPr lang="ru-RU" baseline="-25000" dirty="0" err="1" smtClean="0"/>
              <a:t>з</a:t>
            </a:r>
            <a:r>
              <a:rPr lang="ru-RU" dirty="0" smtClean="0"/>
              <a:t> – коэффициент заполнения емкости;</a:t>
            </a:r>
          </a:p>
          <a:p>
            <a:pPr>
              <a:buNone/>
            </a:pPr>
            <a:r>
              <a:rPr lang="ru-RU" i="1" dirty="0" smtClean="0"/>
              <a:t>	   </a:t>
            </a:r>
            <a:r>
              <a:rPr lang="en-US" i="1" dirty="0" smtClean="0"/>
              <a:t>k</a:t>
            </a:r>
            <a:r>
              <a:rPr lang="ru-RU" baseline="-25000" dirty="0" smtClean="0"/>
              <a:t>и</a:t>
            </a:r>
            <a:r>
              <a:rPr lang="ru-RU" dirty="0" smtClean="0"/>
              <a:t> – коэффициент использования машины во времени.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5857884" y="1576381"/>
            <a:ext cx="28860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2057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Потребное суммарное число рейсов в смену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Q</a:t>
            </a:r>
            <a:r>
              <a:rPr lang="ru-RU" baseline="-25000" dirty="0" smtClean="0"/>
              <a:t>см</a:t>
            </a:r>
            <a:r>
              <a:rPr lang="ru-RU" dirty="0" smtClean="0"/>
              <a:t> – сменная производительность подготовительных забоев по горной массе, т.</a:t>
            </a:r>
          </a:p>
          <a:p>
            <a:pPr>
              <a:buNone/>
            </a:pPr>
            <a:r>
              <a:rPr lang="ru-RU" dirty="0" smtClean="0"/>
              <a:t>Потребное число одновременно работающих машин </a:t>
            </a:r>
            <a:r>
              <a:rPr lang="en-US" i="1" dirty="0" smtClean="0"/>
              <a:t>z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  <a:r>
              <a:rPr lang="ru-RU" baseline="-25000" dirty="0" smtClean="0"/>
              <a:t>с</a:t>
            </a:r>
            <a:r>
              <a:rPr lang="ru-RU" dirty="0" smtClean="0"/>
              <a:t>/</a:t>
            </a:r>
            <a:r>
              <a:rPr lang="en-US" i="1" dirty="0" smtClean="0"/>
              <a:t> n</a:t>
            </a:r>
            <a:r>
              <a:rPr lang="ru-RU" baseline="-25000" dirty="0" smtClean="0"/>
              <a:t>р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Инвентарное число самоходных машин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l-GR" dirty="0" smtClean="0"/>
              <a:t>Σ</a:t>
            </a:r>
            <a:r>
              <a:rPr lang="en-US" i="1" dirty="0" smtClean="0"/>
              <a:t>Z</a:t>
            </a:r>
            <a:r>
              <a:rPr lang="ru-RU" dirty="0" smtClean="0"/>
              <a:t> – общее число однотипных машин;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n-US" i="1" dirty="0" smtClean="0"/>
              <a:t>k</a:t>
            </a:r>
            <a:r>
              <a:rPr lang="ru-RU" baseline="-25000" dirty="0" err="1" smtClean="0"/>
              <a:t>р</a:t>
            </a:r>
            <a:r>
              <a:rPr lang="ru-RU" dirty="0" smtClean="0"/>
              <a:t> = 1,25÷1,5 – коэффициент, учитывающий нахождение машины в ремонте и резерве (меньшее значение принимают при двухсменном режиме работы, большее – при трехсменном).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028950" y="785794"/>
            <a:ext cx="3086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3757613" y="3714752"/>
            <a:ext cx="16287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6515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Максимальная сила тяги подземного автосамосвала может быть определена из уравнения движения, которое имеет вид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w</a:t>
            </a:r>
            <a:r>
              <a:rPr lang="ru-RU" baseline="-25000" dirty="0" smtClean="0"/>
              <a:t>о</a:t>
            </a:r>
            <a:r>
              <a:rPr lang="ru-RU" dirty="0" smtClean="0"/>
              <a:t> – удельное основное сопротивление (</a:t>
            </a:r>
            <a:r>
              <a:rPr lang="en-US" i="1" dirty="0" smtClean="0"/>
              <a:t>w</a:t>
            </a:r>
            <a:r>
              <a:rPr lang="ru-RU" baseline="-25000" dirty="0" smtClean="0"/>
              <a:t>о</a:t>
            </a:r>
            <a:r>
              <a:rPr lang="ru-RU" dirty="0" smtClean="0"/>
              <a:t> = 150÷180 Н/кН – для забойных дорог с незначительной почвой; </a:t>
            </a:r>
            <a:r>
              <a:rPr lang="en-US" i="1" dirty="0" smtClean="0"/>
              <a:t>w</a:t>
            </a:r>
            <a:r>
              <a:rPr lang="ru-RU" baseline="-25000" dirty="0" smtClean="0"/>
              <a:t>о</a:t>
            </a:r>
            <a:r>
              <a:rPr lang="ru-RU" dirty="0" smtClean="0"/>
              <a:t> = 80÷100 Н/кН – для дорог без покрытия с зачисткой почвы; </a:t>
            </a:r>
            <a:r>
              <a:rPr lang="en-US" i="1" dirty="0" smtClean="0"/>
              <a:t>w</a:t>
            </a:r>
            <a:r>
              <a:rPr lang="ru-RU" baseline="-25000" dirty="0" smtClean="0"/>
              <a:t>о</a:t>
            </a:r>
            <a:r>
              <a:rPr lang="ru-RU" dirty="0" smtClean="0"/>
              <a:t> = 40 Н/кН – для щебеночных дорог с битумной пропиткой; </a:t>
            </a:r>
            <a:r>
              <a:rPr lang="en-US" i="1" dirty="0" smtClean="0"/>
              <a:t>w</a:t>
            </a:r>
            <a:r>
              <a:rPr lang="ru-RU" baseline="-25000" dirty="0" smtClean="0"/>
              <a:t>о</a:t>
            </a:r>
            <a:r>
              <a:rPr lang="ru-RU" dirty="0" smtClean="0"/>
              <a:t> = 25 Н/кН – для дорог с бетонным покрытием);</a:t>
            </a:r>
          </a:p>
          <a:p>
            <a:pPr>
              <a:buNone/>
            </a:pPr>
            <a:r>
              <a:rPr lang="ru-RU" dirty="0" smtClean="0"/>
              <a:t>	 </a:t>
            </a:r>
            <a:r>
              <a:rPr lang="en-US" i="1" dirty="0" smtClean="0"/>
              <a:t>w</a:t>
            </a:r>
            <a:r>
              <a:rPr lang="ru-RU" baseline="-25000" dirty="0" err="1" smtClean="0"/>
              <a:t>кр</a:t>
            </a:r>
            <a:r>
              <a:rPr lang="ru-RU" dirty="0" smtClean="0"/>
              <a:t> – дополнительное сопротивление на криволинейных участках (</a:t>
            </a:r>
            <a:r>
              <a:rPr lang="en-US" i="1" dirty="0" smtClean="0"/>
              <a:t>w</a:t>
            </a:r>
            <a:r>
              <a:rPr lang="ru-RU" baseline="-25000" dirty="0" err="1" smtClean="0"/>
              <a:t>кр</a:t>
            </a:r>
            <a:r>
              <a:rPr lang="ru-RU" dirty="0" smtClean="0"/>
              <a:t> = (0,05÷0,08)·</a:t>
            </a:r>
            <a:r>
              <a:rPr lang="en-US" i="1" dirty="0" smtClean="0"/>
              <a:t> w</a:t>
            </a:r>
            <a:r>
              <a:rPr lang="ru-RU" baseline="-25000" dirty="0" smtClean="0"/>
              <a:t>о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 smtClean="0"/>
              <a:t>	 </a:t>
            </a:r>
            <a:r>
              <a:rPr lang="ru-RU" i="1" dirty="0" smtClean="0"/>
              <a:t>а</a:t>
            </a:r>
            <a:r>
              <a:rPr lang="ru-RU" dirty="0" smtClean="0"/>
              <a:t> – ускорение машины при трогании (</a:t>
            </a:r>
            <a:r>
              <a:rPr lang="ru-RU" i="1" dirty="0" smtClean="0"/>
              <a:t>а</a:t>
            </a:r>
            <a:r>
              <a:rPr lang="ru-RU" dirty="0" smtClean="0"/>
              <a:t> = 0,4÷0,5 м/с</a:t>
            </a:r>
            <a:r>
              <a:rPr lang="ru-RU" baseline="30000" dirty="0" smtClean="0"/>
              <a:t>2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286000" y="1500174"/>
            <a:ext cx="45720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0634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Максимальная сила тяги машин по условию сцепления </a:t>
            </a:r>
            <a:r>
              <a:rPr lang="ru-RU" smtClean="0"/>
              <a:t>ведущих колес </a:t>
            </a:r>
            <a:r>
              <a:rPr lang="ru-RU" dirty="0" smtClean="0"/>
              <a:t>с дорогой (Н)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Сцепной вес </a:t>
            </a:r>
            <a:r>
              <a:rPr lang="ru-RU" i="1" dirty="0" err="1" smtClean="0"/>
              <a:t>Р</a:t>
            </a:r>
            <a:r>
              <a:rPr lang="ru-RU" baseline="-25000" dirty="0" err="1" smtClean="0"/>
              <a:t>сц</a:t>
            </a:r>
            <a:r>
              <a:rPr lang="ru-RU" dirty="0" smtClean="0"/>
              <a:t> (кН) машины при всех ведущих колесах равен общему весу машины, а для подземных автосамосвалов с колесной формулой 4×2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G</a:t>
            </a:r>
            <a:r>
              <a:rPr lang="ru-RU" dirty="0" smtClean="0"/>
              <a:t> и </a:t>
            </a:r>
            <a:r>
              <a:rPr lang="en-US" i="1" dirty="0" smtClean="0"/>
              <a:t>G</a:t>
            </a:r>
            <a:r>
              <a:rPr lang="en-US" baseline="-25000" dirty="0" smtClean="0"/>
              <a:t>0</a:t>
            </a:r>
            <a:r>
              <a:rPr lang="en-US" dirty="0" smtClean="0"/>
              <a:t> – </a:t>
            </a:r>
            <a:r>
              <a:rPr lang="ru-RU" dirty="0" smtClean="0"/>
              <a:t>масса соответственно груза и машины, т.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567113" y="1466839"/>
            <a:ext cx="20097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3157538" y="4133858"/>
            <a:ext cx="28289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896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Из уравнения движения транспортной машины можно определить предельный подъем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(‰), преодолеваемый транспортной машиной: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Основными характеристиками двигателя являются его мощность </a:t>
            </a:r>
            <a:r>
              <a:rPr lang="en-US" i="1" dirty="0" smtClean="0"/>
              <a:t>N</a:t>
            </a:r>
            <a:r>
              <a:rPr lang="ru-RU" dirty="0" smtClean="0"/>
              <a:t>, момент на валу 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дв</a:t>
            </a:r>
            <a:r>
              <a:rPr lang="ru-RU" dirty="0" smtClean="0"/>
              <a:t> и частота вращения двигателя </a:t>
            </a:r>
            <a:r>
              <a:rPr lang="en-US" i="1" dirty="0" smtClean="0"/>
              <a:t>n</a:t>
            </a:r>
            <a:r>
              <a:rPr lang="ru-RU" baseline="-25000" dirty="0" err="1" smtClean="0"/>
              <a:t>дв</a:t>
            </a:r>
            <a:r>
              <a:rPr lang="ru-RU" dirty="0" smtClean="0"/>
              <a:t>. Зависимость частоты вращения </a:t>
            </a:r>
            <a:r>
              <a:rPr lang="en-US" i="1" dirty="0" smtClean="0"/>
              <a:t>n</a:t>
            </a:r>
            <a:r>
              <a:rPr lang="ru-RU" baseline="-25000" dirty="0" err="1" smtClean="0"/>
              <a:t>дв</a:t>
            </a:r>
            <a:r>
              <a:rPr lang="ru-RU" dirty="0" smtClean="0"/>
              <a:t> от момента 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дв</a:t>
            </a:r>
            <a:r>
              <a:rPr lang="ru-RU" dirty="0" smtClean="0"/>
              <a:t>, выраженную графически, называют механической характеристикой двигателя, а зависимость касательной силы тяги </a:t>
            </a:r>
            <a:r>
              <a:rPr lang="en-US" i="1" dirty="0" smtClean="0"/>
              <a:t>F</a:t>
            </a:r>
            <a:r>
              <a:rPr lang="ru-RU" baseline="-25000" dirty="0" err="1" smtClean="0"/>
              <a:t>кас</a:t>
            </a:r>
            <a:r>
              <a:rPr lang="ru-RU" dirty="0" smtClean="0"/>
              <a:t> от скорости ее движения </a:t>
            </a:r>
            <a:r>
              <a:rPr lang="en-US" i="1" dirty="0" smtClean="0"/>
              <a:t>v</a:t>
            </a:r>
            <a:r>
              <a:rPr lang="ru-RU" dirty="0" smtClean="0"/>
              <a:t> – тяговой характеристикой.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581275" y="1500174"/>
            <a:ext cx="3981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6558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0" y="616319"/>
            <a:ext cx="9143999" cy="5509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Зависимости преодолеваемого подъема от силы тяги, суммарной рабочей массы и скорости движения автосамосвалов</a:t>
            </a:r>
          </a:p>
        </p:txBody>
      </p:sp>
    </p:spTree>
    <p:extLst>
      <p:ext uri="{BB962C8B-B14F-4D97-AF65-F5344CB8AC3E}">
        <p14:creationId xmlns:p14="http://schemas.microsoft.com/office/powerpoint/2010/main" val="257171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Значение коэффициента сцепления </a:t>
            </a:r>
            <a:r>
              <a:rPr lang="el-GR" b="1" dirty="0" smtClean="0"/>
              <a:t>ψ</a:t>
            </a:r>
            <a:r>
              <a:rPr lang="ru-RU" b="1" dirty="0" smtClean="0"/>
              <a:t> </a:t>
            </a:r>
            <a:r>
              <a:rPr lang="ru-RU" b="1" dirty="0" err="1" smtClean="0"/>
              <a:t>пневмошин</a:t>
            </a:r>
            <a:r>
              <a:rPr lang="ru-RU" b="1" dirty="0" smtClean="0"/>
              <a:t> с дорогой</a:t>
            </a:r>
            <a:endParaRPr lang="ru-RU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0" y="2516075"/>
            <a:ext cx="9144000" cy="2449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9624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Касательная сила тяги </a:t>
            </a:r>
            <a:r>
              <a:rPr lang="en-US" i="1" dirty="0" smtClean="0"/>
              <a:t>F</a:t>
            </a:r>
            <a:r>
              <a:rPr lang="ru-RU" baseline="-25000" dirty="0" err="1" smtClean="0"/>
              <a:t>кас</a:t>
            </a:r>
            <a:r>
              <a:rPr lang="ru-RU" dirty="0" smtClean="0"/>
              <a:t> (Н) может быть определена в зависимости от момента двигателя 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дв</a:t>
            </a:r>
            <a:r>
              <a:rPr lang="ru-RU" dirty="0" smtClean="0"/>
              <a:t> (Н·м):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err="1" smtClean="0"/>
              <a:t>i</a:t>
            </a:r>
            <a:r>
              <a:rPr lang="ru-RU" baseline="-25000" dirty="0" err="1" smtClean="0"/>
              <a:t>тр</a:t>
            </a:r>
            <a:r>
              <a:rPr lang="ru-RU" dirty="0" smtClean="0"/>
              <a:t> – передаточное число трансмиссии от вала двигателя к оси приводной колесной пары;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n-US" i="1" dirty="0" smtClean="0"/>
              <a:t>R</a:t>
            </a:r>
            <a:r>
              <a:rPr lang="ru-RU" dirty="0" smtClean="0"/>
              <a:t> – радиус качения колеса (принят постоянным), м;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l-GR" dirty="0" smtClean="0"/>
              <a:t>η</a:t>
            </a:r>
            <a:r>
              <a:rPr lang="ru-RU" dirty="0" smtClean="0"/>
              <a:t> – КПД передачи.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305175" y="1928802"/>
            <a:ext cx="2533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487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0" y="857232"/>
            <a:ext cx="9144000" cy="4397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5226784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Характеристики тяговых двигателей:</a:t>
            </a:r>
            <a:endParaRPr lang="ru-RU" sz="2000" b="1" i="1" dirty="0" smtClean="0"/>
          </a:p>
          <a:p>
            <a:pPr algn="ctr"/>
            <a:r>
              <a:rPr lang="ru-RU" sz="2000" i="1" dirty="0" smtClean="0"/>
              <a:t>а</a:t>
            </a:r>
            <a:r>
              <a:rPr lang="ru-RU" sz="2000" dirty="0" smtClean="0"/>
              <a:t> – обращенная механическая характеристика тягового электродвигателя постоянного тока (</a:t>
            </a:r>
            <a:r>
              <a:rPr lang="en-US" sz="2000" i="1" dirty="0" smtClean="0"/>
              <a:t>1</a:t>
            </a:r>
            <a:r>
              <a:rPr lang="en-US" sz="2000" dirty="0" smtClean="0"/>
              <a:t>) </a:t>
            </a:r>
            <a:r>
              <a:rPr lang="ru-RU" sz="2000" dirty="0" smtClean="0"/>
              <a:t>и пневмодвигателя (</a:t>
            </a:r>
            <a:r>
              <a:rPr lang="ru-RU" sz="2000" i="1" dirty="0" smtClean="0"/>
              <a:t>2</a:t>
            </a:r>
            <a:r>
              <a:rPr lang="ru-RU" sz="2000" dirty="0" smtClean="0"/>
              <a:t>);</a:t>
            </a:r>
            <a:endParaRPr lang="ru-RU" sz="2000" b="1" dirty="0" smtClean="0"/>
          </a:p>
          <a:p>
            <a:pPr algn="ctr"/>
            <a:r>
              <a:rPr lang="ru-RU" sz="2000" i="1" dirty="0" smtClean="0"/>
              <a:t>б</a:t>
            </a:r>
            <a:r>
              <a:rPr lang="ru-RU" sz="2000" dirty="0" smtClean="0"/>
              <a:t> – дизельного двигателя погрузочно-транспортной машины ПД-4 с четырехступенчатой коробкой передач (</a:t>
            </a:r>
            <a:r>
              <a:rPr lang="en-US" sz="2000" dirty="0" smtClean="0"/>
              <a:t>I-IV</a:t>
            </a:r>
            <a:r>
              <a:rPr lang="ru-RU" sz="2000" dirty="0" smtClean="0"/>
              <a:t> – ступени коробки передач)</a:t>
            </a:r>
          </a:p>
        </p:txBody>
      </p:sp>
    </p:spTree>
    <p:extLst>
      <p:ext uri="{BB962C8B-B14F-4D97-AF65-F5344CB8AC3E}">
        <p14:creationId xmlns:p14="http://schemas.microsoft.com/office/powerpoint/2010/main" val="19287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 постоянном передаточном числе </a:t>
            </a:r>
            <a:r>
              <a:rPr lang="en-US" i="1" dirty="0" err="1" smtClean="0"/>
              <a:t>i</a:t>
            </a:r>
            <a:r>
              <a:rPr lang="ru-RU" baseline="-25000" dirty="0" err="1" smtClean="0"/>
              <a:t>тр</a:t>
            </a:r>
            <a:r>
              <a:rPr lang="ru-RU" dirty="0" smtClean="0"/>
              <a:t> (например, в машинах с </a:t>
            </a:r>
            <a:r>
              <a:rPr lang="ru-RU" dirty="0" err="1" smtClean="0"/>
              <a:t>пневмо</a:t>
            </a:r>
            <a:r>
              <a:rPr lang="ru-RU" dirty="0" smtClean="0"/>
              <a:t>- или электроприводом) мягкая тяговая характеристика подобна обращенной механической характеристике.</a:t>
            </a:r>
          </a:p>
          <a:p>
            <a:pPr>
              <a:buNone/>
            </a:pPr>
            <a:r>
              <a:rPr lang="ru-RU" dirty="0" smtClean="0"/>
              <a:t>На рисунке </a:t>
            </a:r>
            <a:r>
              <a:rPr lang="ru-RU" i="1" dirty="0" smtClean="0"/>
              <a:t>б</a:t>
            </a:r>
            <a:r>
              <a:rPr lang="ru-RU" dirty="0" smtClean="0"/>
              <a:t> по оси ординат откладывают силу тяги </a:t>
            </a:r>
            <a:r>
              <a:rPr lang="en-US" i="1" dirty="0" smtClean="0"/>
              <a:t>F</a:t>
            </a:r>
            <a:r>
              <a:rPr lang="ru-RU" dirty="0" smtClean="0"/>
              <a:t> или динамический фактор </a:t>
            </a:r>
            <a:r>
              <a:rPr lang="en-US" i="1" dirty="0" smtClean="0"/>
              <a:t>D</a:t>
            </a:r>
            <a:r>
              <a:rPr lang="ru-RU" baseline="-25000" dirty="0" err="1" smtClean="0"/>
              <a:t>ф</a:t>
            </a:r>
            <a:r>
              <a:rPr lang="ru-RU" dirty="0" smtClean="0"/>
              <a:t> = </a:t>
            </a:r>
            <a:r>
              <a:rPr lang="en-US" i="1" dirty="0" smtClean="0"/>
              <a:t>F</a:t>
            </a:r>
            <a:r>
              <a:rPr lang="en-US" dirty="0" smtClean="0"/>
              <a:t>/((</a:t>
            </a:r>
            <a:r>
              <a:rPr lang="en-US" i="1" dirty="0" smtClean="0"/>
              <a:t>G</a:t>
            </a:r>
            <a:r>
              <a:rPr lang="en-US" dirty="0" smtClean="0"/>
              <a:t> + </a:t>
            </a:r>
            <a:r>
              <a:rPr lang="en-US" i="1" dirty="0" smtClean="0"/>
              <a:t>G</a:t>
            </a:r>
            <a:r>
              <a:rPr lang="en-US" baseline="-25000" dirty="0" smtClean="0"/>
              <a:t>0</a:t>
            </a:r>
            <a:r>
              <a:rPr lang="en-US" dirty="0" smtClean="0"/>
              <a:t>)·</a:t>
            </a:r>
            <a:r>
              <a:rPr lang="en-US" i="1" dirty="0" smtClean="0"/>
              <a:t>g</a:t>
            </a:r>
            <a:r>
              <a:rPr lang="en-US" dirty="0" smtClean="0"/>
              <a:t>) – </a:t>
            </a:r>
            <a:r>
              <a:rPr lang="ru-RU" dirty="0" smtClean="0"/>
              <a:t>отношение силы тяги </a:t>
            </a:r>
            <a:r>
              <a:rPr lang="en-US" i="1" dirty="0" smtClean="0"/>
              <a:t>F </a:t>
            </a:r>
            <a:r>
              <a:rPr lang="ru-RU" dirty="0" smtClean="0"/>
              <a:t>к массе самоходной машины и перевозимого груза, а по оси абсцисс – скорость движения машины </a:t>
            </a:r>
            <a:r>
              <a:rPr lang="en-US" i="1" dirty="0" smtClean="0"/>
              <a:t>v</a:t>
            </a:r>
            <a:r>
              <a:rPr lang="ru-RU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325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Время загрузки (с) для машин с ковшом и грузонесущим кузовом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V</a:t>
            </a:r>
            <a:r>
              <a:rPr lang="ru-RU" baseline="-25000" dirty="0" err="1" smtClean="0"/>
              <a:t>куз</a:t>
            </a:r>
            <a:r>
              <a:rPr lang="ru-RU" dirty="0" smtClean="0"/>
              <a:t> и </a:t>
            </a:r>
            <a:r>
              <a:rPr lang="en-US" i="1" dirty="0" smtClean="0"/>
              <a:t>V</a:t>
            </a:r>
            <a:r>
              <a:rPr lang="ru-RU" baseline="-25000" dirty="0" smtClean="0"/>
              <a:t>к</a:t>
            </a:r>
            <a:r>
              <a:rPr lang="ru-RU" dirty="0" smtClean="0"/>
              <a:t> – геометрическая вместимость соответственно кузова и ковша, м</a:t>
            </a:r>
            <a:r>
              <a:rPr lang="ru-RU" baseline="30000" dirty="0" smtClean="0"/>
              <a:t>3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n-US" i="1" dirty="0" smtClean="0"/>
              <a:t>t</a:t>
            </a:r>
            <a:r>
              <a:rPr lang="ru-RU" baseline="-25000" dirty="0" err="1" smtClean="0"/>
              <a:t>ц</a:t>
            </a:r>
            <a:r>
              <a:rPr lang="ru-RU" dirty="0" smtClean="0"/>
              <a:t> – время цикла черпания погрузочным ковшом, с;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l-GR" dirty="0" smtClean="0">
                <a:cs typeface="Times New Roman"/>
              </a:rPr>
              <a:t>ζ</a:t>
            </a:r>
            <a:r>
              <a:rPr lang="ru-RU" dirty="0" smtClean="0">
                <a:cs typeface="Times New Roman"/>
              </a:rPr>
              <a:t> = 1,15÷1,2 – коэффициент, учитывающий время, затрачиваемое на разборку негабарита в забое;</a:t>
            </a:r>
          </a:p>
          <a:p>
            <a:pPr>
              <a:buNone/>
            </a:pPr>
            <a:r>
              <a:rPr lang="ru-RU" dirty="0" smtClean="0">
                <a:cs typeface="Times New Roman"/>
              </a:rPr>
              <a:t>	   </a:t>
            </a:r>
            <a:r>
              <a:rPr lang="en-US" i="1" dirty="0" smtClean="0">
                <a:cs typeface="Times New Roman"/>
              </a:rPr>
              <a:t>k</a:t>
            </a:r>
            <a:r>
              <a:rPr lang="ru-RU" baseline="-25000" dirty="0" err="1" smtClean="0">
                <a:cs typeface="Times New Roman"/>
              </a:rPr>
              <a:t>ман</a:t>
            </a:r>
            <a:r>
              <a:rPr lang="ru-RU" dirty="0" smtClean="0">
                <a:cs typeface="Times New Roman"/>
              </a:rPr>
              <a:t> = 1,3 – коэффициент, учитывающий время на маневры машины в забое;</a:t>
            </a:r>
          </a:p>
          <a:p>
            <a:pPr>
              <a:buNone/>
            </a:pPr>
            <a:r>
              <a:rPr lang="ru-RU" dirty="0" smtClean="0">
                <a:cs typeface="Times New Roman"/>
              </a:rPr>
              <a:t>	 </a:t>
            </a:r>
            <a:r>
              <a:rPr lang="en-US" i="1" dirty="0" smtClean="0">
                <a:cs typeface="Times New Roman"/>
              </a:rPr>
              <a:t>k</a:t>
            </a:r>
            <a:r>
              <a:rPr lang="ru-RU" baseline="-25000" dirty="0" err="1" smtClean="0">
                <a:cs typeface="Times New Roman"/>
              </a:rPr>
              <a:t>з</a:t>
            </a:r>
            <a:r>
              <a:rPr lang="ru-RU" baseline="-25000" dirty="0" smtClean="0">
                <a:cs typeface="Times New Roman"/>
              </a:rPr>
              <a:t> </a:t>
            </a:r>
            <a:r>
              <a:rPr lang="ru-RU" dirty="0" smtClean="0">
                <a:cs typeface="Times New Roman"/>
              </a:rPr>
              <a:t>– коэффициент заполнения ковша.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962275" y="1142984"/>
            <a:ext cx="32194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0137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Время загрузки (с) для машин с грузонесущим ковшом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t</a:t>
            </a:r>
            <a:r>
              <a:rPr lang="en-US" dirty="0" smtClean="0"/>
              <a:t>’</a:t>
            </a:r>
            <a:r>
              <a:rPr lang="ru-RU" baseline="-25000" dirty="0" err="1" smtClean="0"/>
              <a:t>ц</a:t>
            </a:r>
            <a:r>
              <a:rPr lang="ru-RU" dirty="0" smtClean="0"/>
              <a:t> – время цикла черпания грузонесущим ковшом, с (обычно </a:t>
            </a:r>
            <a:r>
              <a:rPr lang="en-US" i="1" dirty="0" smtClean="0"/>
              <a:t>t</a:t>
            </a:r>
            <a:r>
              <a:rPr lang="en-US" dirty="0" smtClean="0"/>
              <a:t>’</a:t>
            </a:r>
            <a:r>
              <a:rPr lang="ru-RU" baseline="-25000" dirty="0" err="1" smtClean="0"/>
              <a:t>ц</a:t>
            </a:r>
            <a:r>
              <a:rPr lang="ru-RU" dirty="0" smtClean="0"/>
              <a:t> = 50 с).</a:t>
            </a:r>
          </a:p>
          <a:p>
            <a:pPr>
              <a:buNone/>
            </a:pPr>
            <a:r>
              <a:rPr lang="ru-RU" dirty="0" smtClean="0"/>
              <a:t>Время движения машины (с)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L</a:t>
            </a:r>
            <a:r>
              <a:rPr lang="en-US" dirty="0" smtClean="0"/>
              <a:t> – </a:t>
            </a:r>
            <a:r>
              <a:rPr lang="ru-RU" dirty="0" smtClean="0"/>
              <a:t>длина транспортирования, км;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n-US" i="1" dirty="0" smtClean="0"/>
              <a:t>v</a:t>
            </a:r>
            <a:r>
              <a:rPr lang="ru-RU" baseline="-25000" dirty="0" err="1" smtClean="0"/>
              <a:t>гр</a:t>
            </a:r>
            <a:r>
              <a:rPr lang="ru-RU" dirty="0" smtClean="0"/>
              <a:t> и </a:t>
            </a:r>
            <a:r>
              <a:rPr lang="en-US" i="1" dirty="0" smtClean="0"/>
              <a:t>v</a:t>
            </a:r>
            <a:r>
              <a:rPr lang="ru-RU" baseline="-25000" dirty="0" err="1" smtClean="0"/>
              <a:t>п</a:t>
            </a:r>
            <a:r>
              <a:rPr lang="ru-RU" dirty="0" smtClean="0"/>
              <a:t> – скорость движения соответственно груженой и порожней машины, км/ч (в забое обычно </a:t>
            </a:r>
            <a:r>
              <a:rPr lang="en-US" i="1" dirty="0" smtClean="0"/>
              <a:t>v</a:t>
            </a:r>
            <a:r>
              <a:rPr lang="ru-RU" baseline="-25000" dirty="0" err="1" smtClean="0"/>
              <a:t>гр</a:t>
            </a:r>
            <a:r>
              <a:rPr lang="ru-RU" dirty="0" smtClean="0"/>
              <a:t> = 6 км/ч и </a:t>
            </a:r>
            <a:r>
              <a:rPr lang="en-US" i="1" dirty="0" smtClean="0"/>
              <a:t>v</a:t>
            </a:r>
            <a:r>
              <a:rPr lang="ru-RU" baseline="-25000" dirty="0" err="1" smtClean="0"/>
              <a:t>п</a:t>
            </a:r>
            <a:r>
              <a:rPr lang="ru-RU" dirty="0" smtClean="0"/>
              <a:t> = 8 км/ч);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n-US" i="1" dirty="0" smtClean="0"/>
              <a:t>k</a:t>
            </a:r>
            <a:r>
              <a:rPr lang="ru-RU" baseline="-25000" dirty="0" err="1" smtClean="0"/>
              <a:t>дв</a:t>
            </a:r>
            <a:r>
              <a:rPr lang="en-US" dirty="0" smtClean="0"/>
              <a:t> </a:t>
            </a:r>
            <a:r>
              <a:rPr lang="ru-RU" dirty="0" smtClean="0"/>
              <a:t>= 1,25÷1,3 – коэффициент, учитывающий неравномерность движения машины.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738563" y="1000108"/>
            <a:ext cx="16668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5310218" y="2357430"/>
            <a:ext cx="36195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191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Время разгрузки машины </a:t>
            </a:r>
            <a:r>
              <a:rPr lang="en-US" i="1" dirty="0" smtClean="0"/>
              <a:t>t</a:t>
            </a:r>
            <a:r>
              <a:rPr lang="ru-RU" baseline="-25000" dirty="0" smtClean="0"/>
              <a:t>раз</a:t>
            </a:r>
            <a:r>
              <a:rPr lang="ru-RU" dirty="0" smtClean="0"/>
              <a:t> = 30÷40 с.</a:t>
            </a:r>
          </a:p>
          <a:p>
            <a:pPr>
              <a:buNone/>
            </a:pPr>
            <a:r>
              <a:rPr lang="ru-RU" dirty="0" smtClean="0"/>
              <a:t>Эксплуатационная производительность (т/смену) погрузочно-транспортной машины с ковшом и кузовом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Для машины с грузонесущим ковшом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438275" y="2428868"/>
            <a:ext cx="62674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1738313" y="4810145"/>
            <a:ext cx="5667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474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Для крепких пород коэффициент заполнения ковша может быть принят </a:t>
            </a:r>
            <a:r>
              <a:rPr lang="en-US" i="1" dirty="0" smtClean="0"/>
              <a:t>k</a:t>
            </a:r>
            <a:r>
              <a:rPr lang="ru-RU" baseline="-25000" dirty="0" err="1" smtClean="0"/>
              <a:t>з</a:t>
            </a:r>
            <a:r>
              <a:rPr lang="ru-RU" dirty="0" smtClean="0"/>
              <a:t> = 0,75, а кузова </a:t>
            </a:r>
            <a:r>
              <a:rPr lang="en-US" i="1" dirty="0" smtClean="0"/>
              <a:t>k</a:t>
            </a:r>
            <a:r>
              <a:rPr lang="en-US" dirty="0" smtClean="0"/>
              <a:t>’</a:t>
            </a:r>
            <a:r>
              <a:rPr lang="ru-RU" baseline="-25000" dirty="0" err="1" smtClean="0"/>
              <a:t>з</a:t>
            </a:r>
            <a:r>
              <a:rPr lang="ru-RU" dirty="0" smtClean="0"/>
              <a:t> = 0,</a:t>
            </a:r>
            <a:r>
              <a:rPr lang="en-US" dirty="0" smtClean="0"/>
              <a:t>9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Эксплуатационная производительность </a:t>
            </a:r>
            <a:r>
              <a:rPr lang="en-US" i="1" dirty="0" smtClean="0"/>
              <a:t>Q</a:t>
            </a:r>
            <a:r>
              <a:rPr lang="ru-RU" baseline="-25000" dirty="0" smtClean="0"/>
              <a:t>э</a:t>
            </a:r>
            <a:r>
              <a:rPr lang="ru-RU" dirty="0" smtClean="0"/>
              <a:t> ( т/смену) автосамосвала или самоходного вагона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k</a:t>
            </a:r>
            <a:r>
              <a:rPr lang="ru-RU" baseline="-25000" dirty="0" err="1" smtClean="0"/>
              <a:t>н</a:t>
            </a:r>
            <a:r>
              <a:rPr lang="ru-RU" dirty="0" smtClean="0"/>
              <a:t> – коэффициент неравномерности грузопотока, равный 1,5 и  1,25 соответственно при отсутствии и наличии аккумулирующей емкости;</a:t>
            </a:r>
          </a:p>
          <a:p>
            <a:pPr>
              <a:buNone/>
            </a:pPr>
            <a:r>
              <a:rPr lang="ru-RU" dirty="0" smtClean="0"/>
              <a:t>	  </a:t>
            </a:r>
            <a:r>
              <a:rPr lang="en-US" i="1" dirty="0" smtClean="0"/>
              <a:t>t</a:t>
            </a:r>
            <a:r>
              <a:rPr lang="ru-RU" baseline="-25000" dirty="0" err="1" smtClean="0"/>
              <a:t>р</a:t>
            </a:r>
            <a:r>
              <a:rPr lang="ru-RU" dirty="0" smtClean="0"/>
              <a:t> – продолжительность одного рейса, мин;</a:t>
            </a:r>
          </a:p>
          <a:p>
            <a:pPr>
              <a:buNone/>
            </a:pPr>
            <a:r>
              <a:rPr lang="ru-RU" dirty="0" smtClean="0"/>
              <a:t>	  </a:t>
            </a:r>
            <a:r>
              <a:rPr lang="en-US" i="1" dirty="0" smtClean="0"/>
              <a:t>k</a:t>
            </a:r>
            <a:r>
              <a:rPr lang="ru-RU" baseline="-25000" dirty="0" err="1" smtClean="0"/>
              <a:t>з.к</a:t>
            </a:r>
            <a:r>
              <a:rPr lang="ru-RU" dirty="0" smtClean="0"/>
              <a:t> – коэффициент заполнения кузова (для самоходных вагонов - </a:t>
            </a:r>
            <a:r>
              <a:rPr lang="en-US" i="1" dirty="0" smtClean="0"/>
              <a:t>k</a:t>
            </a:r>
            <a:r>
              <a:rPr lang="ru-RU" baseline="-25000" dirty="0" err="1" smtClean="0"/>
              <a:t>з.к</a:t>
            </a:r>
            <a:r>
              <a:rPr lang="ru-RU" dirty="0" smtClean="0"/>
              <a:t> = 0,8; для автосамосвалов </a:t>
            </a:r>
            <a:r>
              <a:rPr lang="en-US" i="1" dirty="0" smtClean="0"/>
              <a:t>k</a:t>
            </a:r>
            <a:r>
              <a:rPr lang="ru-RU" baseline="-25000" dirty="0" err="1" smtClean="0"/>
              <a:t>з.к</a:t>
            </a:r>
            <a:r>
              <a:rPr lang="ru-RU" dirty="0" smtClean="0"/>
              <a:t> = 0,95).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562225" y="2428868"/>
            <a:ext cx="40195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7422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Продолжительность рейса (мин)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Время </a:t>
            </a:r>
            <a:r>
              <a:rPr lang="en-US" i="1" dirty="0" smtClean="0"/>
              <a:t>t</a:t>
            </a:r>
            <a:r>
              <a:rPr lang="ru-RU" baseline="-25000" dirty="0" err="1" smtClean="0"/>
              <a:t>п</a:t>
            </a:r>
            <a:r>
              <a:rPr lang="ru-RU" dirty="0" smtClean="0"/>
              <a:t>, затрачиваемое на погрузку машины, зависит от ее грузоподъемности и производительности средств погрузки.</a:t>
            </a:r>
          </a:p>
          <a:p>
            <a:pPr>
              <a:buNone/>
            </a:pPr>
            <a:r>
              <a:rPr lang="ru-RU" dirty="0" smtClean="0"/>
              <a:t>При работе с погрузчиком с ковшовым рабочим органом время погрузки (мин)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t</a:t>
            </a:r>
            <a:r>
              <a:rPr lang="ru-RU" baseline="-25000" dirty="0" err="1" smtClean="0"/>
              <a:t>ц</a:t>
            </a:r>
            <a:r>
              <a:rPr lang="ru-RU" dirty="0" smtClean="0"/>
              <a:t> – продолжительность цикла средств погрузки, с.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862138" y="1009636"/>
            <a:ext cx="5419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2914650" y="4138621"/>
            <a:ext cx="33147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1469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 работе комплекса с погрузочной машиной непрерывного действия время погрузки (мин)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Q</a:t>
            </a:r>
            <a:r>
              <a:rPr lang="ru-RU" baseline="-25000" dirty="0" err="1" smtClean="0"/>
              <a:t>н</a:t>
            </a:r>
            <a:r>
              <a:rPr lang="ru-RU" dirty="0" smtClean="0"/>
              <a:t> – производительность погрузочной машины непрерывного действия, м</a:t>
            </a:r>
            <a:r>
              <a:rPr lang="ru-RU" baseline="30000" dirty="0" smtClean="0"/>
              <a:t>3</a:t>
            </a:r>
            <a:r>
              <a:rPr lang="ru-RU" dirty="0" smtClean="0"/>
              <a:t>/мин.</a:t>
            </a:r>
          </a:p>
          <a:p>
            <a:pPr>
              <a:buNone/>
            </a:pPr>
            <a:r>
              <a:rPr lang="ru-RU" dirty="0" smtClean="0"/>
              <a:t>Время движения машины (мин)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438525" y="1928802"/>
            <a:ext cx="22669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2990850" y="4100525"/>
            <a:ext cx="31623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867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Скорости движения </a:t>
            </a:r>
            <a:r>
              <a:rPr lang="en-US" i="1" dirty="0" smtClean="0"/>
              <a:t>v</a:t>
            </a:r>
            <a:r>
              <a:rPr lang="ru-RU" baseline="-25000" dirty="0" err="1" smtClean="0"/>
              <a:t>гр</a:t>
            </a:r>
            <a:r>
              <a:rPr lang="ru-RU" dirty="0" smtClean="0"/>
              <a:t> и </a:t>
            </a:r>
            <a:r>
              <a:rPr lang="en-US" i="1" dirty="0" smtClean="0"/>
              <a:t>v</a:t>
            </a:r>
            <a:r>
              <a:rPr lang="ru-RU" baseline="-25000" dirty="0" smtClean="0"/>
              <a:t>пор</a:t>
            </a:r>
            <a:r>
              <a:rPr lang="ru-RU" dirty="0" smtClean="0"/>
              <a:t> (км/ч) определяются по хронометражным наблюдениям или по тяговым характеристикам двигателя машины. Коэффициент среднеходовой скорости движения </a:t>
            </a:r>
            <a:r>
              <a:rPr lang="en-US" i="1" dirty="0" smtClean="0"/>
              <a:t>k</a:t>
            </a:r>
            <a:r>
              <a:rPr lang="ru-RU" baseline="-25000" dirty="0" err="1" smtClean="0"/>
              <a:t>с.х</a:t>
            </a:r>
            <a:r>
              <a:rPr lang="ru-RU" dirty="0" smtClean="0"/>
              <a:t> принимают равным 0,6 при длине транспортирования </a:t>
            </a:r>
            <a:r>
              <a:rPr lang="en-US" i="1" dirty="0" smtClean="0"/>
              <a:t>L</a:t>
            </a:r>
            <a:r>
              <a:rPr lang="en-US" dirty="0" smtClean="0"/>
              <a:t> &lt; 0</a:t>
            </a:r>
            <a:r>
              <a:rPr lang="ru-RU" dirty="0" smtClean="0"/>
              <a:t>,3 км и 0,75 при </a:t>
            </a:r>
            <a:r>
              <a:rPr lang="en-US" i="1" dirty="0" smtClean="0"/>
              <a:t>L</a:t>
            </a:r>
            <a:r>
              <a:rPr lang="en-US" dirty="0" smtClean="0"/>
              <a:t> &gt; 0</a:t>
            </a:r>
            <a:r>
              <a:rPr lang="ru-RU" dirty="0" smtClean="0"/>
              <a:t>,3 км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ru-RU" dirty="0" smtClean="0"/>
              <a:t>Время разгрузки </a:t>
            </a:r>
            <a:r>
              <a:rPr lang="en-US" i="1" dirty="0" smtClean="0"/>
              <a:t>t</a:t>
            </a:r>
            <a:r>
              <a:rPr lang="ru-RU" baseline="-25000" dirty="0" smtClean="0"/>
              <a:t>раз</a:t>
            </a:r>
            <a:r>
              <a:rPr lang="ru-RU" dirty="0" smtClean="0"/>
              <a:t> для автосамосвалов с опрокидным кузовом составляет около 0,7 мин, для самоходных вагонов – 2-3 мин.</a:t>
            </a:r>
          </a:p>
          <a:p>
            <a:pPr>
              <a:buNone/>
            </a:pPr>
            <a:r>
              <a:rPr lang="ru-RU" dirty="0" smtClean="0"/>
              <a:t>Время (мин) маневров в забое </a:t>
            </a:r>
            <a:r>
              <a:rPr lang="en-US" i="1" dirty="0" smtClean="0"/>
              <a:t>t</a:t>
            </a:r>
            <a:r>
              <a:rPr lang="ru-RU" baseline="-25000" dirty="0" err="1" smtClean="0"/>
              <a:t>м.з</a:t>
            </a:r>
            <a:r>
              <a:rPr lang="ru-RU" dirty="0" smtClean="0"/>
              <a:t> и у мест разгрузки </a:t>
            </a:r>
            <a:r>
              <a:rPr lang="en-US" i="1" dirty="0" smtClean="0"/>
              <a:t>t</a:t>
            </a:r>
            <a:r>
              <a:rPr lang="ru-RU" baseline="-25000" dirty="0" err="1" smtClean="0"/>
              <a:t>м.р</a:t>
            </a:r>
            <a:r>
              <a:rPr lang="ru-RU" dirty="0" smtClean="0"/>
              <a:t> определяют в конкретных условиях эксплуатации согласно хронометражным данным.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6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При движении нескольких машин в однополосной выработке время ожидания на разминовках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n</a:t>
            </a:r>
            <a:r>
              <a:rPr lang="ru-RU" baseline="-25000" dirty="0" err="1" smtClean="0"/>
              <a:t>разм</a:t>
            </a:r>
            <a:r>
              <a:rPr lang="ru-RU" dirty="0" smtClean="0"/>
              <a:t> – число разминовок;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ru-RU" dirty="0" smtClean="0"/>
              <a:t> = 3 мин – время ожидания на разминовке.</a:t>
            </a:r>
          </a:p>
          <a:p>
            <a:pPr>
              <a:buNone/>
            </a:pPr>
            <a:r>
              <a:rPr lang="ru-RU" dirty="0" smtClean="0"/>
              <a:t>Возможное число рейсов машины за смену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i="1" dirty="0" err="1" smtClean="0"/>
              <a:t>Т</a:t>
            </a:r>
            <a:r>
              <a:rPr lang="ru-RU" baseline="-25000" dirty="0" err="1" smtClean="0"/>
              <a:t>см</a:t>
            </a:r>
            <a:r>
              <a:rPr lang="ru-RU" dirty="0" smtClean="0"/>
              <a:t> – длительность смены, ч;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ru-RU" i="1" dirty="0" err="1" smtClean="0"/>
              <a:t>Т</a:t>
            </a:r>
            <a:r>
              <a:rPr lang="ru-RU" baseline="-25000" dirty="0" err="1" smtClean="0"/>
              <a:t>п.з</a:t>
            </a:r>
            <a:r>
              <a:rPr lang="ru-RU" dirty="0" smtClean="0"/>
              <a:t> = 0,7÷0,8 – время, затрачиваемое на прием и сдачу смены и профилактическое обслуживание, ч.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633788" y="1571612"/>
            <a:ext cx="18764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3067050" y="3681418"/>
            <a:ext cx="3009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2729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768</Words>
  <Application>Microsoft Office PowerPoint</Application>
  <PresentationFormat>Экран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3.9 ЭКСПЛУАТАЦИОННЫЙ РАСЧЕТ САМОХОДНЫХ МАШИН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Значение коэффициента сцепления ψ пневмошин с дорогой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3.9 ЭКСПЛУАТАЦИОННЫЙ РАСЧЕТ САМОХОДНЫХ МАШИН</dc:title>
  <dc:creator>User</dc:creator>
  <cp:lastModifiedBy>User</cp:lastModifiedBy>
  <cp:revision>1</cp:revision>
  <dcterms:created xsi:type="dcterms:W3CDTF">2016-11-16T13:48:38Z</dcterms:created>
  <dcterms:modified xsi:type="dcterms:W3CDTF">2020-08-31T13:58:35Z</dcterms:modified>
</cp:coreProperties>
</file>