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12481-8E90-48C2-8BC7-C70D31C64C85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BE163-CDCB-4B15-84CD-9F942234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611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56924D7B-938A-4B34-8900-0EF22A1FFAAB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673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E89F8D15-C0A5-4A45-A7FF-880B93E9B5C8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674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D2233DEE-88B8-4914-8EE4-D0B3105D7AA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6741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88FCC358-E49C-4A1D-A3C7-4C1FC4FC6BE5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6742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3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51DFFF19-B83A-4ADB-AD00-0E99FC5283CE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776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BF7AC10-117C-4F9A-9403-952449E8142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7764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F00C3E8A-02EF-47C0-9E62-9EDB0795397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7765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80EF1531-6C55-48B5-A5A5-923EEE5ECE2F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7766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7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FF744672-313F-4290-8F8A-57E0A61FD397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8787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BE9AE31-542B-41FA-B5E6-1E73541790B5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8788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6A285FB1-D531-4B84-904B-0D88881DD9BB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8789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90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5536" cy="41137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690F97D9-92D0-4703-AAA8-7032FB87669E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9811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A825483-3360-4B12-835F-29CFFE78645F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9812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B62CEF99-9CFF-49FD-BAFE-54A123E49CF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9813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19ADC2A-1C26-42AD-A167-A1C08D1C277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9814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5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7CE77F46-0771-4639-B56F-FABF4963471B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083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BE616094-87FC-4265-9330-98793C513ED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083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C40437C8-063B-44EE-AAD7-9DB247135E28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0837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8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5536" cy="41137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9F2C8C8B-E30F-49EF-B837-7504B4C22DEC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185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364D2136-9D19-4308-86A8-17562B06FA38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6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186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7C0BBE8-1444-4D06-B409-7783D985689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6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1861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2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5536" cy="41137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DC30A6F1-53E1-4E7E-AFBD-70EC62FC5CFF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288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27A730F-9025-4D2A-93A4-2D5651A8C04F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7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2884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78D1FD69-D146-4CB9-9C62-F8086F06ADBB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7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2885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6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5536" cy="41137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4E99F0F0-FA2C-4184-A6AF-CDA7D1874096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3907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38256AFD-D53F-486E-B4C3-CA6A784DA9F4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8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3908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1FB25BB8-E750-4046-8190-00EB3DBE67AB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8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3909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10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5536" cy="41137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65DC3555-3490-4E8C-9E88-ABB11F5EA9A9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9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4931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316F0407-CDCD-421E-AD83-AC8320481BF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9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4932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360B7428-517A-4500-A446-18DC381F80EF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9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4933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4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5536" cy="41137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5857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1.1.2. Генеральный план карьера. Основные принципы его проектирования. Обоснование расчетной трассы</a:t>
            </a:r>
          </a:p>
        </p:txBody>
      </p:sp>
    </p:spTree>
    <p:extLst>
      <p:ext uri="{BB962C8B-B14F-4D97-AF65-F5344CB8AC3E}">
        <p14:creationId xmlns:p14="http://schemas.microsoft.com/office/powerpoint/2010/main" val="3225088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6584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Генеральный план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является масштабным ситуационным планом поверхности карьера.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На генеральный план наносят:</a:t>
            </a:r>
          </a:p>
          <a:p>
            <a:pPr eaLnBrk="1">
              <a:lnSpc>
                <a:spcPct val="95000"/>
              </a:lnSpc>
              <a:buFont typeface="Times New Roman" pitchFamily="16" charset="0"/>
              <a:buChar char="-"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координатную сетку,</a:t>
            </a:r>
          </a:p>
          <a:p>
            <a:pPr eaLnBrk="1">
              <a:lnSpc>
                <a:spcPct val="95000"/>
              </a:lnSpc>
              <a:buFont typeface="Times New Roman" pitchFamily="16" charset="0"/>
              <a:buChar char="-"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характеристику рельефа местности (отметки поверхности, водные бассейны, реки, леса и т.д.),</a:t>
            </a:r>
          </a:p>
          <a:p>
            <a:pPr eaLnBrk="1">
              <a:lnSpc>
                <a:spcPct val="95000"/>
              </a:lnSpc>
              <a:buFont typeface="Times New Roman" pitchFamily="16" charset="0"/>
              <a:buChar char="-"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границы месторождения и карьерного поля,</a:t>
            </a:r>
          </a:p>
          <a:p>
            <a:pPr eaLnBrk="1">
              <a:lnSpc>
                <a:spcPct val="95000"/>
              </a:lnSpc>
              <a:buFont typeface="Times New Roman" pitchFamily="16" charset="0"/>
              <a:buChar char="-"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отвалы,</a:t>
            </a:r>
          </a:p>
          <a:p>
            <a:pPr eaLnBrk="1">
              <a:lnSpc>
                <a:spcPct val="95000"/>
              </a:lnSpc>
              <a:buFont typeface="Times New Roman" pitchFamily="16" charset="0"/>
              <a:buChar char="-"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промышленные площадки с основными и вспомогательными зданиями и сооружениями,</a:t>
            </a:r>
          </a:p>
          <a:p>
            <a:pPr eaLnBrk="1">
              <a:lnSpc>
                <a:spcPct val="95000"/>
              </a:lnSpc>
              <a:buFont typeface="Times New Roman" pitchFamily="16" charset="0"/>
              <a:buChar char="-"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гражданские сооружения,</a:t>
            </a:r>
          </a:p>
          <a:p>
            <a:pPr eaLnBrk="1">
              <a:lnSpc>
                <a:spcPct val="95000"/>
              </a:lnSpc>
              <a:buFont typeface="Times New Roman" pitchFamily="16" charset="0"/>
              <a:buChar char="-"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гражданские и промышленные транспортные коммуникации (железные дороги, станции, рельсовые пути, автодороги и т.д.),</a:t>
            </a:r>
          </a:p>
          <a:p>
            <a:pPr eaLnBrk="1">
              <a:lnSpc>
                <a:spcPct val="95000"/>
              </a:lnSpc>
              <a:buFont typeface="Times New Roman" pitchFamily="16" charset="0"/>
              <a:buChar char="-"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подземные и наземные сооружения и элементы благоустройства территории.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85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6720" cy="114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ru-RU" sz="4000">
                <a:solidFill>
                  <a:srgbClr val="000000"/>
                </a:solidFill>
              </a:rPr>
              <a:t>Генеральный план поверхности карьера</a:t>
            </a:r>
          </a:p>
        </p:txBody>
      </p:sp>
      <p:grpSp>
        <p:nvGrpSpPr>
          <p:cNvPr id="12291" name="Group 2"/>
          <p:cNvGrpSpPr>
            <a:grpSpLocks/>
          </p:cNvGrpSpPr>
          <p:nvPr/>
        </p:nvGrpSpPr>
        <p:grpSpPr bwMode="auto">
          <a:xfrm>
            <a:off x="0" y="1419990"/>
            <a:ext cx="9129600" cy="5077973"/>
            <a:chOff x="0" y="986"/>
            <a:chExt cx="6340" cy="3526"/>
          </a:xfrm>
        </p:grpSpPr>
        <p:pic>
          <p:nvPicPr>
            <p:cNvPr id="12292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86"/>
              <a:ext cx="6340" cy="3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2293" name="Text Box 4"/>
            <p:cNvSpPr txBox="1">
              <a:spLocks noChangeArrowheads="1"/>
            </p:cNvSpPr>
            <p:nvPr/>
          </p:nvSpPr>
          <p:spPr bwMode="auto">
            <a:xfrm>
              <a:off x="0" y="986"/>
              <a:ext cx="6340" cy="3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57075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6584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Роза ветров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график, изображающий режим ветра в данной местности (обычно строится по многолетним данным для месяца, сезона, года).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Для уменьшения размеров промышленной площадки и протяженности транспортных и инженерных коммуникаций следует стремиться к блочному расположению производственных зданий и сооружений, что позволяет снизить их стоимость.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9816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0" y="0"/>
            <a:ext cx="9144000" cy="6804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Наиболее характерные блоки :</a:t>
            </a:r>
          </a:p>
          <a:p>
            <a:pPr>
              <a:lnSpc>
                <a:spcPct val="95000"/>
              </a:lnSpc>
              <a:buFont typeface="Times New Roman" pitchFamily="16" charset="0"/>
              <a:buAutoNum type="arabicPeriod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Блок ремонтного хозяйства, включающий в себя механические и электромеханические мастерские.</a:t>
            </a:r>
          </a:p>
          <a:p>
            <a:pPr>
              <a:lnSpc>
                <a:spcPct val="95000"/>
              </a:lnSpc>
              <a:buFont typeface="Times New Roman" pitchFamily="16" charset="0"/>
              <a:buAutoNum type="arabicPeriod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Блок складского хозяйства, включающий в себя склады запасных частей, материалов и оборудования.</a:t>
            </a:r>
          </a:p>
          <a:p>
            <a:pPr>
              <a:lnSpc>
                <a:spcPct val="95000"/>
              </a:lnSpc>
              <a:buFont typeface="Times New Roman" pitchFamily="16" charset="0"/>
              <a:buAutoNum type="arabicPeriod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Административно-бытовой блок, включающий в себя контору, диспетчерский пункт, химическую лабораторию, здравпункт, столовые.</a:t>
            </a:r>
          </a:p>
          <a:p>
            <a:pPr>
              <a:lnSpc>
                <a:spcPct val="95000"/>
              </a:lnSpc>
              <a:buFont typeface="Times New Roman" pitchFamily="16" charset="0"/>
              <a:buAutoNum type="arabicPeriod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Блок железнодорожного хозяйства, включающий в себя локомотивное и вагонное депо, экипировочные пути и т.д.</a:t>
            </a:r>
          </a:p>
          <a:p>
            <a:pPr>
              <a:lnSpc>
                <a:spcPct val="95000"/>
              </a:lnSpc>
              <a:buFont typeface="Times New Roman" pitchFamily="16" charset="0"/>
              <a:buAutoNum type="arabicPeriod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Блок автомобильного хозяйства, включающий в себя площадки для хранения автосамосвалов, технического обслуживания и ремонта, гараж хозяйственных и дорожных машин.</a:t>
            </a:r>
          </a:p>
          <a:p>
            <a:pPr>
              <a:lnSpc>
                <a:spcPct val="95000"/>
              </a:lnSpc>
              <a:buFont typeface="Times New Roman" pitchFamily="16" charset="0"/>
              <a:buAutoNum type="arabicPeriod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Склады полезных ископаемых разного назначения.</a:t>
            </a:r>
          </a:p>
        </p:txBody>
      </p:sp>
    </p:spTree>
    <p:extLst>
      <p:ext uri="{BB962C8B-B14F-4D97-AF65-F5344CB8AC3E}">
        <p14:creationId xmlns:p14="http://schemas.microsoft.com/office/powerpoint/2010/main" val="1433065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0"/>
            <a:ext cx="9144000" cy="7062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Для упрощения транспортных расчетов принято заменять несколько рядом лежащих действительных элементов профиля одним элементом с условным профилем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или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h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к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h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н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— конечная и начальная отметки спрямляемого участка;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    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i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</a:rPr>
              <a:t>i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l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</a:rPr>
              <a:t>i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 —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уклон (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‰) и длина (м) каждого из элементов профиля, замененного условным.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Условным профилем по этим формулам можно заменять только элементы профиля, которые близки по величине и одного знака. Условие возможности замены можно записать следующим образом: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где ∆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— абсолютная разность отметок между условным профилем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ус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и реальным уклоном участка.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320" y="1273094"/>
            <a:ext cx="3456000" cy="48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681" y="1731062"/>
            <a:ext cx="2122560" cy="48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881" y="5351602"/>
            <a:ext cx="1913760" cy="39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696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0" y="0"/>
            <a:ext cx="9144000" cy="559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Сопряжение элементов продольного профиля карьерных путей без переходных кривых допускается при разности уклонов смежных элементов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≤ 8÷9 ‰.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Криволинейные участки профиля длиной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R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можно заменить дополнительным подъемом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д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на длине условного профиля Ʃ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в соответствии с равенством работы сил сопротивления на кривой и дополнительном уклоне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где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w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R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— дополнительное удельное сопротивление от кривой, Н/кН.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Откуда величина дополнительного уклона составляет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080" y="3289305"/>
            <a:ext cx="2194560" cy="466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60" y="5160063"/>
            <a:ext cx="2194560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45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260641" y="1"/>
            <a:ext cx="8664480" cy="439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При наличии нескольких криволинейных участков на спрямляемом уклоне величина полного условного уклона составит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где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д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' 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д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'' — соответственно дополнительные подъемы от замены первого и второго криволинейных участков.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При нескольких уступных или отвальных путях величину уклона также можно (если они близки по значению) взять средневзвешенную среди условных уступных или отвальных. 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960" y="875612"/>
            <a:ext cx="4345920" cy="56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713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-38880" y="1"/>
            <a:ext cx="9263520" cy="223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В том же случае средневзвешенная длина уступных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у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и отвальных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о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путей, а также средневзвешенная длина съездов (с уклоном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c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) карьера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с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и подъема (с уклоном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о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) до отвала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по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определяется с учетом грузопотоков: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ru-RU" sz="290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ru-RU" sz="290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ru-RU" sz="290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ru-RU" sz="290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где Σ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Q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iy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Σ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Q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io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— объем горной массы, поступающей с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-го уступа или на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-й отвал, м</a:t>
            </a:r>
            <a:r>
              <a:rPr lang="ru-RU" sz="2900" baseline="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3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   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 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iy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io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— средняя длина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-го уступа или отвала, м;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   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 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iy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io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— высота подъема с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-го уступа карьера или на отвал, м.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1" y="2024853"/>
            <a:ext cx="8614080" cy="1667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4878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578</Words>
  <Application>Microsoft Office PowerPoint</Application>
  <PresentationFormat>Экран (4:3)</PresentationFormat>
  <Paragraphs>73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modified xsi:type="dcterms:W3CDTF">2020-08-31T13:29:36Z</dcterms:modified>
</cp:coreProperties>
</file>