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93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/>
              <a:t>2.2.3. Устройство основных узлов вагонов</a:t>
            </a: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 </a:t>
            </a:r>
            <a:r>
              <a:rPr lang="ru-RU" b="1" smtClean="0"/>
              <a:t>ходовым частям </a:t>
            </a:r>
            <a:r>
              <a:rPr lang="ru-RU" smtClean="0"/>
              <a:t>вагонов относятся тележки с колесными парами, буксами и комплектами рессорного подвешивания.</a:t>
            </a:r>
          </a:p>
          <a:p>
            <a:r>
              <a:rPr lang="ru-RU" smtClean="0"/>
              <a:t>Наиболее распространенным типом ходовых тележек являются двухосные тележки с одинарным рессорным подвешиванием (модель ЦНИИ-Х3-0).</a:t>
            </a:r>
          </a:p>
        </p:txBody>
      </p:sp>
    </p:spTree>
    <p:extLst>
      <p:ext uri="{BB962C8B-B14F-4D97-AF65-F5344CB8AC3E}">
        <p14:creationId xmlns:p14="http://schemas.microsoft.com/office/powerpoint/2010/main" xmlns="" val="67065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4575"/>
          </a:xfrm>
        </p:spPr>
        <p:txBody>
          <a:bodyPr/>
          <a:lstStyle/>
          <a:p>
            <a:r>
              <a:rPr lang="ru-RU" b="1" smtClean="0"/>
              <a:t>Рамой вагона</a:t>
            </a:r>
            <a:r>
              <a:rPr lang="ru-RU" smtClean="0"/>
              <a:t> называют нижнюю часть несущей конструкции кузова.</a:t>
            </a:r>
          </a:p>
          <a:p>
            <a:r>
              <a:rPr lang="ru-RU" smtClean="0"/>
              <a:t>У вагонов-самосвалов различают две рамы – нижнюю и верхнюю.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2133600"/>
            <a:ext cx="3209925" cy="443865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Нижняя рама вагона-самосвала ВС-66:</a:t>
            </a:r>
          </a:p>
          <a:p>
            <a:pPr>
              <a:defRPr/>
            </a:pPr>
            <a:r>
              <a:rPr lang="ru-RU" sz="2400" i="1" dirty="0" smtClean="0"/>
              <a:t>1</a:t>
            </a:r>
            <a:r>
              <a:rPr lang="ru-RU" sz="2400" dirty="0" smtClean="0"/>
              <a:t> – хребтовая балка;</a:t>
            </a:r>
          </a:p>
          <a:p>
            <a:pPr>
              <a:defRPr/>
            </a:pPr>
            <a:r>
              <a:rPr lang="ru-RU" sz="2400" i="1" dirty="0" smtClean="0"/>
              <a:t>2</a:t>
            </a:r>
            <a:r>
              <a:rPr lang="ru-RU" sz="2400" dirty="0" smtClean="0"/>
              <a:t> и </a:t>
            </a:r>
            <a:r>
              <a:rPr lang="ru-RU" sz="2400" i="1" dirty="0" smtClean="0"/>
              <a:t>3</a:t>
            </a:r>
            <a:r>
              <a:rPr lang="ru-RU" sz="2400" dirty="0" smtClean="0"/>
              <a:t> – цилиндровые и шкворневые кронштейны;</a:t>
            </a:r>
            <a:endParaRPr lang="ru-RU" sz="2400" i="1" dirty="0"/>
          </a:p>
          <a:p>
            <a:pPr>
              <a:defRPr/>
            </a:pPr>
            <a:r>
              <a:rPr lang="ru-RU" sz="2400" i="1" dirty="0" smtClean="0"/>
              <a:t>4</a:t>
            </a:r>
            <a:r>
              <a:rPr lang="ru-RU" sz="2400" dirty="0" smtClean="0"/>
              <a:t> – упоры кузова;</a:t>
            </a:r>
          </a:p>
          <a:p>
            <a:pPr>
              <a:defRPr/>
            </a:pPr>
            <a:r>
              <a:rPr lang="ru-RU" sz="2400" i="1" dirty="0" smtClean="0"/>
              <a:t>5</a:t>
            </a:r>
            <a:r>
              <a:rPr lang="ru-RU" sz="2400" dirty="0" smtClean="0"/>
              <a:t> – лобовые листы;</a:t>
            </a:r>
          </a:p>
          <a:p>
            <a:pPr>
              <a:defRPr/>
            </a:pPr>
            <a:r>
              <a:rPr lang="ru-RU" sz="2400" i="1" dirty="0" smtClean="0"/>
              <a:t>6</a:t>
            </a:r>
            <a:r>
              <a:rPr lang="ru-RU" sz="2400" dirty="0" smtClean="0"/>
              <a:t> и </a:t>
            </a:r>
            <a:r>
              <a:rPr lang="ru-RU" sz="2400" i="1" dirty="0" smtClean="0"/>
              <a:t>7</a:t>
            </a:r>
            <a:r>
              <a:rPr lang="ru-RU" sz="2400" dirty="0" smtClean="0"/>
              <a:t> – опоры кузова вагона;</a:t>
            </a:r>
          </a:p>
          <a:p>
            <a:pPr>
              <a:defRPr/>
            </a:pPr>
            <a:r>
              <a:rPr lang="ru-RU" sz="2400" i="1" dirty="0" smtClean="0"/>
              <a:t>8</a:t>
            </a:r>
            <a:r>
              <a:rPr lang="ru-RU" sz="2400" dirty="0" smtClean="0"/>
              <a:t> – подшипники;</a:t>
            </a:r>
          </a:p>
          <a:p>
            <a:pPr>
              <a:defRPr/>
            </a:pPr>
            <a:r>
              <a:rPr lang="ru-RU" sz="2400" i="1" dirty="0" smtClean="0"/>
              <a:t>9</a:t>
            </a:r>
            <a:r>
              <a:rPr lang="ru-RU" sz="2400" dirty="0" smtClean="0"/>
              <a:t> – пятники;</a:t>
            </a:r>
          </a:p>
          <a:p>
            <a:pPr>
              <a:defRPr/>
            </a:pPr>
            <a:r>
              <a:rPr lang="ru-RU" sz="2400" i="1" dirty="0" smtClean="0"/>
              <a:t>10</a:t>
            </a:r>
            <a:r>
              <a:rPr lang="ru-RU" sz="2400" dirty="0" smtClean="0"/>
              <a:t> - скользуны</a:t>
            </a: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133600"/>
            <a:ext cx="59340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08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smtClean="0"/>
              <a:t>Нижняя рама думпкаров воспринимает ударно-тяговые усилия при движении вагона. Состоит она из хребтовой балки </a:t>
            </a:r>
            <a:r>
              <a:rPr lang="ru-RU" i="1" smtClean="0"/>
              <a:t>1</a:t>
            </a:r>
            <a:r>
              <a:rPr lang="ru-RU" smtClean="0"/>
              <a:t> коробчатого сечения, к которой приварены цилиндровые </a:t>
            </a:r>
            <a:r>
              <a:rPr lang="ru-RU" i="1" smtClean="0"/>
              <a:t>2</a:t>
            </a:r>
            <a:r>
              <a:rPr lang="ru-RU" smtClean="0"/>
              <a:t> и шкворневые </a:t>
            </a:r>
            <a:r>
              <a:rPr lang="ru-RU" i="1" smtClean="0"/>
              <a:t>3</a:t>
            </a:r>
            <a:r>
              <a:rPr lang="ru-RU" smtClean="0"/>
              <a:t> кронштейны, упоры кузова </a:t>
            </a:r>
            <a:r>
              <a:rPr lang="ru-RU" i="1" smtClean="0"/>
              <a:t>4</a:t>
            </a:r>
            <a:r>
              <a:rPr lang="ru-RU" smtClean="0"/>
              <a:t>, лобовые листы </a:t>
            </a:r>
            <a:r>
              <a:rPr lang="ru-RU" i="1" smtClean="0"/>
              <a:t>5</a:t>
            </a:r>
            <a:r>
              <a:rPr lang="ru-RU" smtClean="0"/>
              <a:t> с кронштейнами механизма открывания бортов.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441972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smtClean="0"/>
              <a:t>На цилиндровых и шкворневых кронштейнах установлены упоры </a:t>
            </a:r>
            <a:r>
              <a:rPr lang="ru-RU" i="1" smtClean="0"/>
              <a:t>6</a:t>
            </a:r>
            <a:r>
              <a:rPr lang="ru-RU" smtClean="0"/>
              <a:t> и </a:t>
            </a:r>
            <a:r>
              <a:rPr lang="ru-RU" i="1" smtClean="0"/>
              <a:t>7</a:t>
            </a:r>
            <a:r>
              <a:rPr lang="ru-RU" smtClean="0"/>
              <a:t>, на которые опирается</a:t>
            </a:r>
            <a:r>
              <a:rPr lang="ru-RU" i="1" smtClean="0"/>
              <a:t> </a:t>
            </a:r>
            <a:r>
              <a:rPr lang="ru-RU" smtClean="0"/>
              <a:t>кузов вагона. На цилиндровых кронштейнах размещены подшипники </a:t>
            </a:r>
            <a:r>
              <a:rPr lang="ru-RU" i="1" smtClean="0"/>
              <a:t>8</a:t>
            </a:r>
            <a:r>
              <a:rPr lang="ru-RU" smtClean="0"/>
              <a:t>, в которых закреплены цапфы опрокидывания кузова. Упор </a:t>
            </a:r>
            <a:r>
              <a:rPr lang="ru-RU" i="1" smtClean="0"/>
              <a:t>4</a:t>
            </a:r>
            <a:r>
              <a:rPr lang="ru-RU" smtClean="0"/>
              <a:t> служит для разгрузки опор кузова от продольных нагрузок. Через скользуны </a:t>
            </a:r>
            <a:r>
              <a:rPr lang="ru-RU" i="1" smtClean="0"/>
              <a:t>10</a:t>
            </a:r>
            <a:r>
              <a:rPr lang="ru-RU" smtClean="0"/>
              <a:t> и пятники </a:t>
            </a:r>
            <a:r>
              <a:rPr lang="ru-RU" i="1" smtClean="0"/>
              <a:t>9</a:t>
            </a:r>
            <a:r>
              <a:rPr lang="ru-RU" smtClean="0"/>
              <a:t> нижняя рама опирается на тележки вагона.</a:t>
            </a:r>
          </a:p>
        </p:txBody>
      </p:sp>
    </p:spTree>
    <p:extLst>
      <p:ext uri="{BB962C8B-B14F-4D97-AF65-F5344CB8AC3E}">
        <p14:creationId xmlns:p14="http://schemas.microsoft.com/office/powerpoint/2010/main" xmlns="" val="109817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b="1" smtClean="0"/>
              <a:t>Автосцепное устройство</a:t>
            </a:r>
            <a:r>
              <a:rPr lang="ru-RU" smtClean="0"/>
              <a:t> предназначено для сцепления вагонов между собой и локомотивом, передачи растягивающих и сжимающих усилий от одного вагона к другому, а также для смягчения действия продольных усилий.</a:t>
            </a:r>
          </a:p>
          <a:p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4831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12700" y="4437063"/>
            <a:ext cx="9144000" cy="69215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Автосцепное устройство:</a:t>
            </a:r>
          </a:p>
          <a:p>
            <a:pPr algn="ctr">
              <a:defRPr/>
            </a:pPr>
            <a:r>
              <a:rPr lang="ru-RU" sz="3200" i="1" dirty="0" smtClean="0"/>
              <a:t>1</a:t>
            </a:r>
            <a:r>
              <a:rPr lang="ru-RU" sz="3200" dirty="0" smtClean="0"/>
              <a:t> – автосцепка; </a:t>
            </a:r>
            <a:r>
              <a:rPr lang="ru-RU" sz="3200" i="1" dirty="0" smtClean="0"/>
              <a:t>2</a:t>
            </a:r>
            <a:r>
              <a:rPr lang="ru-RU" sz="3200" dirty="0" smtClean="0"/>
              <a:t> – поглощающий аппарат;</a:t>
            </a:r>
          </a:p>
          <a:p>
            <a:pPr algn="ctr">
              <a:defRPr/>
            </a:pPr>
            <a:r>
              <a:rPr lang="ru-RU" sz="3200" i="1" dirty="0" smtClean="0"/>
              <a:t>3</a:t>
            </a:r>
            <a:r>
              <a:rPr lang="ru-RU" sz="3200" dirty="0" smtClean="0"/>
              <a:t> – тяговый хомут; </a:t>
            </a:r>
            <a:r>
              <a:rPr lang="ru-RU" sz="3200" i="1" dirty="0" smtClean="0"/>
              <a:t>4</a:t>
            </a:r>
            <a:r>
              <a:rPr lang="ru-RU" sz="3200" dirty="0" smtClean="0"/>
              <a:t> – центрирующий прибор;</a:t>
            </a:r>
          </a:p>
          <a:p>
            <a:pPr algn="ctr">
              <a:defRPr/>
            </a:pPr>
            <a:r>
              <a:rPr lang="ru-RU" sz="3200" i="1" dirty="0" smtClean="0"/>
              <a:t>5</a:t>
            </a:r>
            <a:r>
              <a:rPr lang="ru-RU" sz="3200" dirty="0" smtClean="0"/>
              <a:t> – расцепное устройство;</a:t>
            </a:r>
          </a:p>
          <a:p>
            <a:pPr algn="ctr">
              <a:defRPr/>
            </a:pPr>
            <a:r>
              <a:rPr lang="ru-RU" sz="3200" i="1" dirty="0" smtClean="0"/>
              <a:t>6</a:t>
            </a:r>
            <a:r>
              <a:rPr lang="ru-RU" sz="3200" dirty="0" smtClean="0"/>
              <a:t>, </a:t>
            </a:r>
            <a:r>
              <a:rPr lang="ru-RU" sz="3200" i="1" dirty="0" smtClean="0"/>
              <a:t>7</a:t>
            </a:r>
            <a:r>
              <a:rPr lang="ru-RU" sz="3200" dirty="0" smtClean="0"/>
              <a:t> – большие и малые зубья; </a:t>
            </a:r>
            <a:r>
              <a:rPr lang="ru-RU" sz="3200" i="1" dirty="0" smtClean="0"/>
              <a:t>8</a:t>
            </a:r>
            <a:r>
              <a:rPr lang="ru-RU" sz="3200" dirty="0" smtClean="0"/>
              <a:t> - замок</a:t>
            </a:r>
            <a:endParaRPr lang="ru-RU" sz="3200" i="1" dirty="0"/>
          </a:p>
        </p:txBody>
      </p:sp>
      <p:pic>
        <p:nvPicPr>
          <p:cNvPr id="778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9900" y="-34925"/>
            <a:ext cx="8228013" cy="45085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825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smtClean="0"/>
              <a:t>Автосцепное устройство, расположенное вдоль вагона внутри коробчатого сечения хребтовой балки, состоит из корпуса и механизма автосцепки </a:t>
            </a:r>
            <a:r>
              <a:rPr lang="ru-RU" i="1" smtClean="0"/>
              <a:t>1</a:t>
            </a:r>
            <a:r>
              <a:rPr lang="ru-RU" smtClean="0"/>
              <a:t>, ударно-центрирующего прибора </a:t>
            </a:r>
            <a:r>
              <a:rPr lang="ru-RU" i="1" smtClean="0"/>
              <a:t>4</a:t>
            </a:r>
            <a:r>
              <a:rPr lang="ru-RU" smtClean="0"/>
              <a:t>, поглощающего аппарата </a:t>
            </a:r>
            <a:r>
              <a:rPr lang="ru-RU" i="1" smtClean="0"/>
              <a:t>2</a:t>
            </a:r>
            <a:r>
              <a:rPr lang="ru-RU" smtClean="0"/>
              <a:t>, тягового хомута </a:t>
            </a:r>
            <a:r>
              <a:rPr lang="ru-RU" i="1" smtClean="0"/>
              <a:t>3</a:t>
            </a:r>
            <a:r>
              <a:rPr lang="ru-RU" smtClean="0"/>
              <a:t>, расцепного привода </a:t>
            </a:r>
            <a:r>
              <a:rPr lang="ru-RU" i="1" smtClean="0"/>
              <a:t>5</a:t>
            </a:r>
            <a:r>
              <a:rPr lang="ru-RU" smtClean="0"/>
              <a:t>.</a:t>
            </a:r>
          </a:p>
          <a:p>
            <a:r>
              <a:rPr lang="ru-RU" smtClean="0"/>
              <a:t>Головная часть автосцепки имеет большой </a:t>
            </a:r>
            <a:r>
              <a:rPr lang="ru-RU" i="1" smtClean="0"/>
              <a:t>6</a:t>
            </a:r>
            <a:r>
              <a:rPr lang="ru-RU" smtClean="0"/>
              <a:t> и малый </a:t>
            </a:r>
            <a:r>
              <a:rPr lang="ru-RU" i="1" smtClean="0"/>
              <a:t>7</a:t>
            </a:r>
            <a:r>
              <a:rPr lang="ru-RU" smtClean="0"/>
              <a:t> зубья. Пространство между неподвижными зубьями </a:t>
            </a:r>
            <a:r>
              <a:rPr lang="ru-RU" i="1" smtClean="0"/>
              <a:t>6</a:t>
            </a:r>
            <a:r>
              <a:rPr lang="ru-RU" smtClean="0"/>
              <a:t> и </a:t>
            </a:r>
            <a:r>
              <a:rPr lang="ru-RU" i="1" smtClean="0"/>
              <a:t>7</a:t>
            </a:r>
            <a:r>
              <a:rPr lang="ru-RU" smtClean="0"/>
              <a:t> называют зевом автосцепки. В зев автосцепки выступает рабочая часть замка </a:t>
            </a:r>
            <a:r>
              <a:rPr lang="ru-RU" i="1" smtClean="0"/>
              <a:t>8</a:t>
            </a:r>
            <a:r>
              <a:rPr lang="ru-RU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8074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b="1" smtClean="0"/>
              <a:t>Тормозные устройства</a:t>
            </a:r>
            <a:r>
              <a:rPr lang="ru-RU" smtClean="0"/>
              <a:t> вагонов предназначены для снижения скорости движения поезда или его остановки.</a:t>
            </a:r>
          </a:p>
          <a:p>
            <a:r>
              <a:rPr lang="ru-RU" smtClean="0"/>
              <a:t>Тормозное оборудование вагона состоит из пневматической части и рычажной передачи.</a:t>
            </a:r>
          </a:p>
          <a:p>
            <a:r>
              <a:rPr lang="ru-RU" smtClean="0"/>
              <a:t>Пневматическая часть включает в себя тормозную магистраль </a:t>
            </a:r>
            <a:r>
              <a:rPr lang="ru-RU" i="1" smtClean="0"/>
              <a:t>3</a:t>
            </a:r>
            <a:r>
              <a:rPr lang="ru-RU" smtClean="0"/>
              <a:t> с соединительными межвагонными рукавами </a:t>
            </a:r>
            <a:r>
              <a:rPr lang="ru-RU" i="1" smtClean="0"/>
              <a:t>1</a:t>
            </a:r>
            <a:r>
              <a:rPr lang="ru-RU" smtClean="0"/>
              <a:t> и концевыми кранами </a:t>
            </a:r>
            <a:r>
              <a:rPr lang="ru-RU" i="1" smtClean="0"/>
              <a:t>2</a:t>
            </a:r>
            <a:r>
              <a:rPr lang="ru-RU" smtClean="0"/>
              <a:t>, воздухораспределитель </a:t>
            </a:r>
            <a:r>
              <a:rPr lang="ru-RU" i="1" smtClean="0"/>
              <a:t>5</a:t>
            </a:r>
            <a:r>
              <a:rPr lang="ru-RU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54692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4321175"/>
            <a:ext cx="9144000" cy="763588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/>
              <a:t>Схема фрикционного тормоза:</a:t>
            </a:r>
          </a:p>
          <a:p>
            <a:pPr algn="ctr">
              <a:defRPr/>
            </a:pPr>
            <a:r>
              <a:rPr lang="ru-RU" sz="2800" i="1" dirty="0" smtClean="0"/>
              <a:t>1</a:t>
            </a:r>
            <a:r>
              <a:rPr lang="ru-RU" sz="2800" dirty="0" smtClean="0"/>
              <a:t> – соединительные межвагонные рукава;</a:t>
            </a:r>
          </a:p>
          <a:p>
            <a:pPr algn="ctr">
              <a:defRPr/>
            </a:pPr>
            <a:r>
              <a:rPr lang="ru-RU" sz="2800" i="1" dirty="0" smtClean="0"/>
              <a:t>2</a:t>
            </a:r>
            <a:r>
              <a:rPr lang="ru-RU" sz="2800" dirty="0" smtClean="0"/>
              <a:t> – концевые краны; </a:t>
            </a:r>
            <a:r>
              <a:rPr lang="ru-RU" sz="2800" i="1" dirty="0" smtClean="0"/>
              <a:t>3</a:t>
            </a:r>
            <a:r>
              <a:rPr lang="ru-RU" sz="2800" dirty="0" smtClean="0"/>
              <a:t> – тормозная магистраль;</a:t>
            </a:r>
          </a:p>
          <a:p>
            <a:pPr algn="ctr">
              <a:defRPr/>
            </a:pPr>
            <a:r>
              <a:rPr lang="ru-RU" sz="2800" i="1" dirty="0" smtClean="0"/>
              <a:t>4</a:t>
            </a:r>
            <a:r>
              <a:rPr lang="ru-RU" sz="2800" dirty="0" smtClean="0"/>
              <a:t> – запасной резервуар;</a:t>
            </a:r>
          </a:p>
          <a:p>
            <a:pPr algn="ctr">
              <a:defRPr/>
            </a:pPr>
            <a:r>
              <a:rPr lang="ru-RU" sz="2800" i="1" dirty="0" smtClean="0"/>
              <a:t>5</a:t>
            </a:r>
            <a:r>
              <a:rPr lang="ru-RU" sz="2800" dirty="0" smtClean="0"/>
              <a:t> – воздухораспределитель; </a:t>
            </a:r>
            <a:r>
              <a:rPr lang="ru-RU" sz="2800" i="1" dirty="0" smtClean="0"/>
              <a:t>6</a:t>
            </a:r>
            <a:r>
              <a:rPr lang="ru-RU" sz="2800" dirty="0" smtClean="0"/>
              <a:t> – авторежим;</a:t>
            </a:r>
          </a:p>
          <a:p>
            <a:pPr algn="ctr">
              <a:defRPr/>
            </a:pPr>
            <a:r>
              <a:rPr lang="ru-RU" sz="2800" i="1" dirty="0" smtClean="0"/>
              <a:t>7</a:t>
            </a:r>
            <a:r>
              <a:rPr lang="ru-RU" sz="2800" dirty="0" smtClean="0"/>
              <a:t> – тормозной цилиндр; </a:t>
            </a:r>
            <a:r>
              <a:rPr lang="ru-RU" sz="2800" i="1" dirty="0" smtClean="0"/>
              <a:t>8</a:t>
            </a:r>
            <a:r>
              <a:rPr lang="ru-RU" sz="2800" dirty="0" smtClean="0"/>
              <a:t> - рычаги</a:t>
            </a:r>
            <a:endParaRPr lang="ru-RU" sz="2800" dirty="0"/>
          </a:p>
        </p:txBody>
      </p:sp>
      <p:pic>
        <p:nvPicPr>
          <p:cNvPr id="808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-26988"/>
            <a:ext cx="8228013" cy="44878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099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4575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Воздухораспределитель соединен трубами с тормозной магистралью, с запасным резервуаром </a:t>
            </a:r>
            <a:r>
              <a:rPr lang="ru-RU" i="1" smtClean="0"/>
              <a:t>4</a:t>
            </a:r>
            <a:r>
              <a:rPr lang="ru-RU" smtClean="0"/>
              <a:t> и тормозным цилиндром </a:t>
            </a:r>
            <a:r>
              <a:rPr lang="ru-RU" i="1" smtClean="0"/>
              <a:t>7</a:t>
            </a:r>
            <a:r>
              <a:rPr lang="ru-RU" smtClean="0"/>
              <a:t>. Между тормозным цилиндром и воздухораспределителем установлен авторежим </a:t>
            </a:r>
            <a:r>
              <a:rPr lang="ru-RU" i="1" smtClean="0"/>
              <a:t>6</a:t>
            </a:r>
            <a:r>
              <a:rPr lang="ru-RU" smtClean="0"/>
              <a:t>, который автоматически изменяет давление в тормозном цилиндре в зависимости от загрузки вагона. Рычажная передача </a:t>
            </a:r>
            <a:r>
              <a:rPr lang="ru-RU" i="1" smtClean="0"/>
              <a:t>8</a:t>
            </a:r>
            <a:r>
              <a:rPr lang="ru-RU" smtClean="0"/>
              <a:t> служит для передачи усилия, развиваемого посредством воздействия сжатого воздуха на поршень тормозного цилиндра, на тормозные колодки, которые прижимаются к колесам.</a:t>
            </a: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913747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179388">
              <a:lnSpc>
                <a:spcPct val="100000"/>
              </a:lnSpc>
              <a:spcAft>
                <a:spcPct val="0"/>
              </a:spcAft>
            </a:pPr>
            <a:endParaRPr lang="ru-RU" sz="2800" b="1" smtClean="0"/>
          </a:p>
          <a:p>
            <a:pPr marL="0" indent="179388">
              <a:lnSpc>
                <a:spcPct val="100000"/>
              </a:lnSpc>
              <a:spcAft>
                <a:spcPct val="0"/>
              </a:spcAft>
            </a:pPr>
            <a:r>
              <a:rPr lang="ru-RU" sz="2800" b="1" smtClean="0"/>
              <a:t>Пневматическая система</a:t>
            </a:r>
            <a:r>
              <a:rPr lang="ru-RU" sz="2800" smtClean="0"/>
              <a:t> вагона предназначена для приведения в действие тормозного оборудования вагона и цилиндров разгрузки и вагонов-самосвалов (думпкаров).</a:t>
            </a:r>
          </a:p>
          <a:p>
            <a:pPr marL="0" indent="179388">
              <a:lnSpc>
                <a:spcPct val="100000"/>
              </a:lnSpc>
              <a:spcAft>
                <a:spcPct val="0"/>
              </a:spcAft>
            </a:pPr>
            <a:r>
              <a:rPr lang="ru-RU" sz="2800" smtClean="0"/>
              <a:t>Пневматическая система разгрузки думпкара включает в себя разгрузочную магистраль </a:t>
            </a:r>
            <a:r>
              <a:rPr lang="ru-RU" sz="2800" i="1" smtClean="0"/>
              <a:t>9</a:t>
            </a:r>
            <a:r>
              <a:rPr lang="ru-RU" sz="2800" smtClean="0"/>
              <a:t> с концевыми кранами </a:t>
            </a:r>
            <a:r>
              <a:rPr lang="ru-RU" sz="2800" i="1" smtClean="0"/>
              <a:t>10</a:t>
            </a:r>
            <a:r>
              <a:rPr lang="ru-RU" sz="2800" smtClean="0"/>
              <a:t>, кран разгрузки </a:t>
            </a:r>
            <a:r>
              <a:rPr lang="ru-RU" sz="2800" i="1" smtClean="0"/>
              <a:t>1</a:t>
            </a:r>
            <a:r>
              <a:rPr lang="ru-RU" sz="2800" smtClean="0"/>
              <a:t>, воздухораспределители </a:t>
            </a:r>
            <a:r>
              <a:rPr lang="ru-RU" sz="2800" i="1" smtClean="0"/>
              <a:t>2</a:t>
            </a:r>
            <a:r>
              <a:rPr lang="ru-RU" sz="2800" smtClean="0"/>
              <a:t>, цилиндры </a:t>
            </a:r>
            <a:r>
              <a:rPr lang="ru-RU" sz="2800" i="1" smtClean="0"/>
              <a:t>3</a:t>
            </a:r>
            <a:r>
              <a:rPr lang="ru-RU" sz="2800" smtClean="0"/>
              <a:t> одинарного действия, при помощи которых наклоняется кузов, а возвращение кузова в транспортное положение происходит под действием его собственного веса.</a:t>
            </a:r>
          </a:p>
          <a:p>
            <a:pPr marL="0" indent="179388">
              <a:lnSpc>
                <a:spcPct val="100000"/>
              </a:lnSpc>
              <a:spcAft>
                <a:spcPct val="0"/>
              </a:spcAft>
            </a:pPr>
            <a:r>
              <a:rPr lang="ru-RU" sz="2800" smtClean="0"/>
              <a:t>Воздухозамедлитель </a:t>
            </a:r>
            <a:r>
              <a:rPr lang="ru-RU" sz="2800" i="1" smtClean="0"/>
              <a:t>2</a:t>
            </a:r>
            <a:r>
              <a:rPr lang="ru-RU" sz="2800" smtClean="0"/>
              <a:t> предназначен для непосредственного соединения цилиндров разгрузки с разгрузочной магистралью, а также для отключения от магистрали при достижении кузовом заданного угла поворота.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39264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-14288" y="4868863"/>
            <a:ext cx="9144001" cy="1997075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Вагонная двухосная тележка:</a:t>
            </a:r>
          </a:p>
          <a:p>
            <a:pPr algn="ctr">
              <a:defRPr/>
            </a:pPr>
            <a:r>
              <a:rPr lang="ru-RU" sz="3200" i="1" dirty="0" smtClean="0"/>
              <a:t>1</a:t>
            </a:r>
            <a:r>
              <a:rPr lang="ru-RU" sz="3200" dirty="0" smtClean="0"/>
              <a:t> – колесная пара; </a:t>
            </a:r>
            <a:r>
              <a:rPr lang="ru-RU" sz="3200" i="1" dirty="0" smtClean="0"/>
              <a:t>2</a:t>
            </a:r>
            <a:r>
              <a:rPr lang="ru-RU" sz="3200" dirty="0" smtClean="0"/>
              <a:t> – букса; </a:t>
            </a:r>
            <a:r>
              <a:rPr lang="ru-RU" sz="3200" i="1" dirty="0" smtClean="0"/>
              <a:t>3</a:t>
            </a:r>
            <a:r>
              <a:rPr lang="ru-RU" sz="3200" dirty="0" smtClean="0"/>
              <a:t> – боковая рама;</a:t>
            </a:r>
          </a:p>
          <a:p>
            <a:pPr algn="ctr">
              <a:defRPr/>
            </a:pPr>
            <a:r>
              <a:rPr lang="ru-RU" sz="3200" i="1" dirty="0" smtClean="0"/>
              <a:t>4</a:t>
            </a:r>
            <a:r>
              <a:rPr lang="ru-RU" sz="3200" dirty="0" smtClean="0"/>
              <a:t> – надрессорная балка; </a:t>
            </a:r>
            <a:r>
              <a:rPr lang="ru-RU" sz="3200" i="1" dirty="0" smtClean="0"/>
              <a:t>5</a:t>
            </a:r>
            <a:r>
              <a:rPr lang="ru-RU" sz="3200" dirty="0" smtClean="0"/>
              <a:t> – рессорные комплекты; </a:t>
            </a:r>
            <a:endParaRPr lang="ru-RU" sz="3200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06145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3547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Дата 3"/>
          <p:cNvSpPr txBox="1">
            <a:spLocks/>
          </p:cNvSpPr>
          <p:nvPr/>
        </p:nvSpPr>
        <p:spPr bwMode="auto">
          <a:xfrm>
            <a:off x="-1588" y="3190875"/>
            <a:ext cx="9144001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eaLnBrk="0" hangingPunct="0"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eaLnBrk="0" hangingPunct="0"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eaLnBrk="0" hangingPunct="0"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eaLnBrk="0" hangingPunct="0"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sz="2400" b="1"/>
              <a:t>Схема пневматической системы разгрузки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b="1"/>
              <a:t>вагона-самосвала 6ВС-60: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1</a:t>
            </a:r>
            <a:r>
              <a:rPr lang="ru-RU" sz="2400"/>
              <a:t> – кран разгрузки; </a:t>
            </a:r>
            <a:r>
              <a:rPr lang="ru-RU" sz="2400" i="1"/>
              <a:t>2</a:t>
            </a:r>
            <a:r>
              <a:rPr lang="ru-RU" sz="2400"/>
              <a:t> – воздухораспределитель;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3</a:t>
            </a:r>
            <a:r>
              <a:rPr lang="ru-RU" sz="2400"/>
              <a:t> – цилиндр опрокидывания;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4</a:t>
            </a:r>
            <a:r>
              <a:rPr lang="ru-RU" sz="2400"/>
              <a:t> – магистраль воздухораспределителя;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5</a:t>
            </a:r>
            <a:r>
              <a:rPr lang="ru-RU" sz="2400"/>
              <a:t> – запасной резервуар тормоза;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6</a:t>
            </a:r>
            <a:r>
              <a:rPr lang="ru-RU" sz="2400"/>
              <a:t>, </a:t>
            </a:r>
            <a:r>
              <a:rPr lang="ru-RU" sz="2400" i="1"/>
              <a:t>10</a:t>
            </a:r>
            <a:r>
              <a:rPr lang="ru-RU" sz="2400"/>
              <a:t> – краны концевые;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7</a:t>
            </a:r>
            <a:r>
              <a:rPr lang="ru-RU" sz="2400"/>
              <a:t> – камера воздухораспределителя;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8 </a:t>
            </a:r>
            <a:r>
              <a:rPr lang="ru-RU" sz="2400"/>
              <a:t>– тормозной цилиндр;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9</a:t>
            </a:r>
            <a:r>
              <a:rPr lang="ru-RU" sz="2400"/>
              <a:t> – магистраль разгрузочная</a:t>
            </a:r>
            <a:endParaRPr lang="ru-RU" sz="2400" i="1"/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850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smtClean="0"/>
              <a:t>Тележки состоят из двух колесных пар </a:t>
            </a:r>
            <a:r>
              <a:rPr lang="ru-RU" i="1" smtClean="0"/>
              <a:t>1</a:t>
            </a:r>
            <a:r>
              <a:rPr lang="ru-RU" smtClean="0"/>
              <a:t>, боковой рамы</a:t>
            </a:r>
            <a:r>
              <a:rPr lang="ru-RU" i="1" smtClean="0"/>
              <a:t> 3</a:t>
            </a:r>
            <a:r>
              <a:rPr lang="ru-RU" smtClean="0"/>
              <a:t>, в которой предусмотрен проем (окно) для размещения двухрядных пружин рессорного комплекта </a:t>
            </a:r>
            <a:r>
              <a:rPr lang="ru-RU" i="1" smtClean="0"/>
              <a:t>5</a:t>
            </a:r>
            <a:r>
              <a:rPr lang="ru-RU" smtClean="0"/>
              <a:t>. По концам боковой рамы имеются проемы для размещения букс </a:t>
            </a:r>
            <a:r>
              <a:rPr lang="ru-RU" i="1" smtClean="0"/>
              <a:t>2</a:t>
            </a:r>
            <a:r>
              <a:rPr lang="ru-RU" smtClean="0"/>
              <a:t> колесных пар. Литая надрессорная балка коробчатого сечения </a:t>
            </a:r>
            <a:r>
              <a:rPr lang="ru-RU" i="1" smtClean="0"/>
              <a:t>4</a:t>
            </a:r>
            <a:r>
              <a:rPr lang="ru-RU" smtClean="0"/>
              <a:t> опирается на клиновые амортизаторы и через них на комплекты пружин.</a:t>
            </a:r>
          </a:p>
        </p:txBody>
      </p:sp>
    </p:spTree>
    <p:extLst>
      <p:ext uri="{BB962C8B-B14F-4D97-AF65-F5344CB8AC3E}">
        <p14:creationId xmlns:p14="http://schemas.microsoft.com/office/powerpoint/2010/main" xmlns="" val="228023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ъект 2"/>
          <p:cNvSpPr>
            <a:spLocks noGrp="1"/>
          </p:cNvSpPr>
          <p:nvPr>
            <p:ph idx="1"/>
          </p:nvPr>
        </p:nvSpPr>
        <p:spPr>
          <a:xfrm>
            <a:off x="-23813" y="7938"/>
            <a:ext cx="9167813" cy="5864225"/>
          </a:xfrm>
        </p:spPr>
        <p:txBody>
          <a:bodyPr/>
          <a:lstStyle/>
          <a:p>
            <a:r>
              <a:rPr lang="ru-RU" sz="2800" dirty="0" smtClean="0"/>
              <a:t>Трехосная тележка оборудована боковинами сочлененного типа </a:t>
            </a:r>
            <a:r>
              <a:rPr lang="ru-RU" sz="2800" i="1" dirty="0" smtClean="0"/>
              <a:t>7</a:t>
            </a:r>
            <a:r>
              <a:rPr lang="ru-RU" sz="2800" dirty="0" smtClean="0"/>
              <a:t>. Каждая часть боковины опирается на буксу крайней оси, а другим концом через балансир </a:t>
            </a:r>
            <a:r>
              <a:rPr lang="ru-RU" sz="2800" i="1" dirty="0" smtClean="0"/>
              <a:t>6</a:t>
            </a:r>
            <a:r>
              <a:rPr lang="ru-RU" sz="2800" dirty="0" smtClean="0"/>
              <a:t> на буксу средней оси</a:t>
            </a:r>
            <a:r>
              <a:rPr lang="ru-RU" dirty="0" smtClean="0"/>
              <a:t>.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85927"/>
            <a:ext cx="9144000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14288" y="5214950"/>
            <a:ext cx="9144000" cy="1500198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/>
              <a:t>Вагонная трехосная тележка:</a:t>
            </a:r>
          </a:p>
          <a:p>
            <a:pPr algn="ctr">
              <a:defRPr/>
            </a:pPr>
            <a:r>
              <a:rPr lang="ru-RU" sz="2400" i="1" dirty="0" smtClean="0"/>
              <a:t>1</a:t>
            </a:r>
            <a:r>
              <a:rPr lang="ru-RU" sz="2400" dirty="0" smtClean="0"/>
              <a:t> – колесная пара; </a:t>
            </a:r>
            <a:r>
              <a:rPr lang="ru-RU" sz="2400" i="1" dirty="0" smtClean="0"/>
              <a:t>2</a:t>
            </a:r>
            <a:r>
              <a:rPr lang="ru-RU" sz="2400" dirty="0" smtClean="0"/>
              <a:t> – букса;</a:t>
            </a:r>
          </a:p>
          <a:p>
            <a:pPr algn="ctr">
              <a:defRPr/>
            </a:pPr>
            <a:r>
              <a:rPr lang="ru-RU" sz="2400" i="1" dirty="0" smtClean="0"/>
              <a:t>4</a:t>
            </a:r>
            <a:r>
              <a:rPr lang="ru-RU" sz="2400" dirty="0" smtClean="0"/>
              <a:t> – надрессорная балка; </a:t>
            </a:r>
            <a:r>
              <a:rPr lang="ru-RU" sz="2400" i="1" dirty="0" smtClean="0"/>
              <a:t>5</a:t>
            </a:r>
            <a:r>
              <a:rPr lang="ru-RU" sz="2400" dirty="0" smtClean="0"/>
              <a:t> – рессорные комплекты; </a:t>
            </a:r>
            <a:r>
              <a:rPr lang="ru-RU" sz="2400" i="1" dirty="0" smtClean="0"/>
              <a:t>6</a:t>
            </a:r>
            <a:r>
              <a:rPr lang="ru-RU" sz="2400" dirty="0" smtClean="0"/>
              <a:t> – балансир; </a:t>
            </a:r>
            <a:endParaRPr lang="en-US" sz="2400" dirty="0" smtClean="0"/>
          </a:p>
          <a:p>
            <a:pPr algn="ctr">
              <a:defRPr/>
            </a:pPr>
            <a:r>
              <a:rPr lang="ru-RU" sz="2400" i="1" dirty="0" smtClean="0"/>
              <a:t>7</a:t>
            </a:r>
            <a:r>
              <a:rPr lang="ru-RU" sz="2400" dirty="0" smtClean="0"/>
              <a:t> </a:t>
            </a:r>
            <a:r>
              <a:rPr lang="ru-RU" sz="2400" dirty="0" smtClean="0"/>
              <a:t>– боковая полурама</a:t>
            </a:r>
            <a:r>
              <a:rPr lang="ru-RU" sz="32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216962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smtClean="0"/>
              <a:t>Четырехосная тележка состоит из двух двухосных тележек, связанных между собой соединительной балкой </a:t>
            </a:r>
            <a:r>
              <a:rPr lang="ru-RU" i="1" smtClean="0"/>
              <a:t>8</a:t>
            </a:r>
            <a:r>
              <a:rPr lang="ru-RU" smtClean="0"/>
              <a:t> с подпятниками </a:t>
            </a:r>
            <a:r>
              <a:rPr lang="ru-RU" i="1" smtClean="0"/>
              <a:t>9</a:t>
            </a:r>
            <a:r>
              <a:rPr lang="ru-RU" smtClean="0"/>
              <a:t>. Кузов опирается на подпятник </a:t>
            </a:r>
            <a:r>
              <a:rPr lang="ru-RU" i="1" smtClean="0"/>
              <a:t>10</a:t>
            </a:r>
            <a:r>
              <a:rPr lang="ru-RU" smtClean="0"/>
              <a:t>.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28913"/>
            <a:ext cx="91440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14288" y="4797425"/>
            <a:ext cx="9144000" cy="3455988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Вагонная четырехосная тележка:</a:t>
            </a:r>
          </a:p>
          <a:p>
            <a:pPr algn="ctr">
              <a:defRPr/>
            </a:pPr>
            <a:r>
              <a:rPr lang="ru-RU" sz="3200" i="1" dirty="0" smtClean="0"/>
              <a:t>8</a:t>
            </a:r>
            <a:r>
              <a:rPr lang="ru-RU" sz="3200" dirty="0" smtClean="0"/>
              <a:t> – соединительная балка;</a:t>
            </a:r>
          </a:p>
          <a:p>
            <a:pPr algn="ctr">
              <a:defRPr/>
            </a:pPr>
            <a:r>
              <a:rPr lang="ru-RU" sz="3200" i="1" dirty="0" smtClean="0"/>
              <a:t>9</a:t>
            </a:r>
            <a:r>
              <a:rPr lang="ru-RU" sz="3200" dirty="0" smtClean="0"/>
              <a:t> – подпятник соединительной балки;</a:t>
            </a:r>
          </a:p>
          <a:p>
            <a:pPr algn="ctr">
              <a:defRPr/>
            </a:pPr>
            <a:r>
              <a:rPr lang="ru-RU" sz="3200" i="1" dirty="0" smtClean="0"/>
              <a:t>10</a:t>
            </a:r>
            <a:r>
              <a:rPr lang="ru-RU" sz="3200" dirty="0" smtClean="0"/>
              <a:t> – подпятник для кузова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26879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b="1" smtClean="0"/>
              <a:t>Колесная пара</a:t>
            </a:r>
            <a:r>
              <a:rPr lang="ru-RU" smtClean="0"/>
              <a:t> является одним из самых ответственных узлов вагона, от исправности которого зависит безопасность движения поездов.</a:t>
            </a:r>
          </a:p>
          <a:p>
            <a:r>
              <a:rPr lang="ru-RU" smtClean="0"/>
              <a:t>Колесная пара состоит из оси и двух жестко насаженных колес.</a:t>
            </a:r>
          </a:p>
          <a:p>
            <a:r>
              <a:rPr lang="ru-RU" smtClean="0"/>
              <a:t>Ось колесной пары </a:t>
            </a:r>
            <a:r>
              <a:rPr lang="ru-RU" i="1" smtClean="0"/>
              <a:t>1</a:t>
            </a:r>
            <a:r>
              <a:rPr lang="ru-RU" smtClean="0"/>
              <a:t> состоит из шейки </a:t>
            </a:r>
            <a:r>
              <a:rPr lang="ru-RU" i="1" smtClean="0"/>
              <a:t>5</a:t>
            </a:r>
            <a:r>
              <a:rPr lang="ru-RU" smtClean="0"/>
              <a:t>, предподступичной, подступичной и средней частей.</a:t>
            </a:r>
          </a:p>
          <a:p>
            <a:r>
              <a:rPr lang="ru-RU" smtClean="0"/>
              <a:t>На подступичные части насаживаются колеса: бандажное или цельнокатаное.</a:t>
            </a:r>
          </a:p>
        </p:txBody>
      </p:sp>
    </p:spTree>
    <p:extLst>
      <p:ext uri="{BB962C8B-B14F-4D97-AF65-F5344CB8AC3E}">
        <p14:creationId xmlns:p14="http://schemas.microsoft.com/office/powerpoint/2010/main" xmlns="" val="201820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4554538"/>
            <a:ext cx="9144000" cy="112395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Колесная пара:</a:t>
            </a:r>
          </a:p>
          <a:p>
            <a:pPr algn="ctr">
              <a:defRPr/>
            </a:pPr>
            <a:r>
              <a:rPr lang="ru-RU" sz="3200" i="1" dirty="0" smtClean="0"/>
              <a:t>1</a:t>
            </a:r>
            <a:r>
              <a:rPr lang="ru-RU" sz="3200" dirty="0" smtClean="0"/>
              <a:t> – ось колесной пары; </a:t>
            </a:r>
            <a:r>
              <a:rPr lang="ru-RU" sz="3200" i="1" dirty="0" smtClean="0"/>
              <a:t>2</a:t>
            </a:r>
            <a:r>
              <a:rPr lang="ru-RU" sz="3200" dirty="0" smtClean="0"/>
              <a:t> – колесный центр;</a:t>
            </a:r>
          </a:p>
          <a:p>
            <a:pPr algn="ctr">
              <a:defRPr/>
            </a:pPr>
            <a:r>
              <a:rPr lang="ru-RU" sz="3200" i="1" dirty="0" smtClean="0"/>
              <a:t>3</a:t>
            </a:r>
            <a:r>
              <a:rPr lang="ru-RU" sz="3200" dirty="0" smtClean="0"/>
              <a:t> – бандаж; </a:t>
            </a:r>
            <a:r>
              <a:rPr lang="ru-RU" sz="3200" i="1" dirty="0" smtClean="0"/>
              <a:t>4</a:t>
            </a:r>
            <a:r>
              <a:rPr lang="ru-RU" sz="3200" dirty="0" smtClean="0"/>
              <a:t> – запорное кольцо; </a:t>
            </a:r>
            <a:r>
              <a:rPr lang="ru-RU" sz="3200" i="1" dirty="0" smtClean="0"/>
              <a:t>5</a:t>
            </a:r>
            <a:r>
              <a:rPr lang="ru-RU" sz="3200" dirty="0" smtClean="0"/>
              <a:t> – шейка оси</a:t>
            </a:r>
            <a:endParaRPr lang="ru-RU" sz="3200" i="1" dirty="0"/>
          </a:p>
        </p:txBody>
      </p:sp>
      <p:pic>
        <p:nvPicPr>
          <p:cNvPr id="706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836613"/>
            <a:ext cx="8228013" cy="36925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289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450000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 smtClean="0"/>
              <a:t>Буксы</a:t>
            </a:r>
            <a:r>
              <a:rPr lang="ru-RU" dirty="0" smtClean="0"/>
              <a:t> обеспечивают соединение колесных пар с рамой тележки и вагона в целом, передачу нагрузки от кузова вагона через подшипники на шейки колесных пар, а также ограничение поперечного и продольного смещений колесных пар относительно тележки вагона.</a:t>
            </a:r>
          </a:p>
          <a:p>
            <a:pPr marL="0" indent="450000">
              <a:lnSpc>
                <a:spcPct val="100000"/>
              </a:lnSpc>
              <a:spcAft>
                <a:spcPts val="0"/>
              </a:spcAft>
              <a:defRPr/>
            </a:pPr>
            <a:r>
              <a:rPr lang="ru-RU" dirty="0" smtClean="0"/>
              <a:t>На грузовых вагонах массовое распространение получила конструкция буксы с двумя цилиндрическими роликовыми подшипниками с горячей посадкой внутренних колец на шейку оси.</a:t>
            </a:r>
          </a:p>
          <a:p>
            <a:pPr marL="0" indent="450000">
              <a:lnSpc>
                <a:spcPct val="100000"/>
              </a:lnSpc>
              <a:spcAft>
                <a:spcPts val="0"/>
              </a:spcAft>
              <a:defRPr/>
            </a:pPr>
            <a:r>
              <a:rPr lang="ru-RU" dirty="0" smtClean="0"/>
              <a:t>Букса состоит из корпуса </a:t>
            </a:r>
            <a:r>
              <a:rPr lang="ru-RU" i="1" dirty="0" smtClean="0"/>
              <a:t>1</a:t>
            </a:r>
            <a:r>
              <a:rPr lang="ru-RU" dirty="0" smtClean="0"/>
              <a:t>, лабиринтного кольца </a:t>
            </a:r>
            <a:r>
              <a:rPr lang="ru-RU" i="1" dirty="0" smtClean="0"/>
              <a:t>3</a:t>
            </a:r>
            <a:r>
              <a:rPr lang="ru-RU" dirty="0" smtClean="0"/>
              <a:t>, переднего и заднего подшипников </a:t>
            </a:r>
            <a:r>
              <a:rPr lang="ru-RU" i="1" dirty="0" smtClean="0"/>
              <a:t>2</a:t>
            </a:r>
            <a:r>
              <a:rPr lang="ru-RU" dirty="0" smtClean="0"/>
              <a:t>, крепительной крышки </a:t>
            </a:r>
            <a:r>
              <a:rPr lang="ru-RU" i="1" dirty="0" smtClean="0"/>
              <a:t>4</a:t>
            </a:r>
            <a:r>
              <a:rPr lang="ru-RU" dirty="0" smtClean="0"/>
              <a:t> и торцовой гайки </a:t>
            </a:r>
            <a:r>
              <a:rPr lang="ru-RU" i="1" dirty="0" smtClean="0"/>
              <a:t>5</a:t>
            </a:r>
            <a:r>
              <a:rPr lang="ru-RU" dirty="0" smtClean="0"/>
              <a:t>.</a:t>
            </a:r>
          </a:p>
          <a:p>
            <a:pPr indent="450000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270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-20638" y="4913313"/>
            <a:ext cx="9144001" cy="1944687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Букса с роликовым подшипником:</a:t>
            </a:r>
          </a:p>
          <a:p>
            <a:pPr algn="ctr">
              <a:defRPr/>
            </a:pPr>
            <a:r>
              <a:rPr lang="ru-RU" sz="3200" i="1" dirty="0" smtClean="0"/>
              <a:t>1</a:t>
            </a:r>
            <a:r>
              <a:rPr lang="ru-RU" sz="3200" dirty="0" smtClean="0"/>
              <a:t> – корпус; </a:t>
            </a:r>
            <a:r>
              <a:rPr lang="ru-RU" sz="3200" i="1" dirty="0" smtClean="0"/>
              <a:t>2</a:t>
            </a:r>
            <a:r>
              <a:rPr lang="ru-RU" sz="3200" dirty="0" smtClean="0"/>
              <a:t> – подшипник;</a:t>
            </a:r>
          </a:p>
          <a:p>
            <a:pPr algn="ctr">
              <a:defRPr/>
            </a:pPr>
            <a:r>
              <a:rPr lang="ru-RU" sz="3200" i="1" dirty="0" smtClean="0"/>
              <a:t>3</a:t>
            </a:r>
            <a:r>
              <a:rPr lang="ru-RU" sz="3200" dirty="0" smtClean="0"/>
              <a:t> – лабиринтное кольцо; </a:t>
            </a:r>
            <a:r>
              <a:rPr lang="ru-RU" sz="3200" i="1" dirty="0" smtClean="0"/>
              <a:t>4</a:t>
            </a:r>
            <a:r>
              <a:rPr lang="ru-RU" sz="3200" dirty="0" smtClean="0"/>
              <a:t> – крышка;</a:t>
            </a:r>
          </a:p>
          <a:p>
            <a:pPr algn="ctr">
              <a:defRPr/>
            </a:pPr>
            <a:r>
              <a:rPr lang="ru-RU" sz="3200" i="1" dirty="0" smtClean="0"/>
              <a:t>5</a:t>
            </a:r>
            <a:r>
              <a:rPr lang="ru-RU" sz="3200" dirty="0" smtClean="0"/>
              <a:t> – торцовая гайка</a:t>
            </a:r>
            <a:endParaRPr lang="ru-RU" sz="3200" i="1" dirty="0"/>
          </a:p>
        </p:txBody>
      </p:sp>
      <p:pic>
        <p:nvPicPr>
          <p:cNvPr id="727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90775" y="0"/>
            <a:ext cx="4413250" cy="5073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9043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1014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2.2.3. Устройство основных узлов вагонов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2.2.3. Устройство основных узлов вагонов</dc:title>
  <dc:creator>User</dc:creator>
  <cp:lastModifiedBy>v.novoselov</cp:lastModifiedBy>
  <cp:revision>2</cp:revision>
  <dcterms:created xsi:type="dcterms:W3CDTF">2016-09-28T19:16:07Z</dcterms:created>
  <dcterms:modified xsi:type="dcterms:W3CDTF">2020-09-03T04:26:27Z</dcterms:modified>
</cp:coreProperties>
</file>