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686800" cy="1141412"/>
          </a:xfrm>
        </p:spPr>
        <p:txBody>
          <a:bodyPr/>
          <a:lstStyle/>
          <a:p>
            <a:pPr eaLnBrk="1" hangingPunct="1"/>
            <a:r>
              <a:rPr lang="en-US" altLang="ru-RU" sz="3200" dirty="0" smtClean="0"/>
              <a:t>2</a:t>
            </a:r>
            <a:r>
              <a:rPr lang="ru-RU" altLang="ru-RU" sz="3200" dirty="0" smtClean="0"/>
              <a:t>.2.2. Типы вагонов и их конструктивные схемы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765175"/>
            <a:ext cx="8820150" cy="53594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  <a:defRPr/>
            </a:pPr>
            <a:r>
              <a:rPr lang="ru-RU" sz="2800" dirty="0" smtClean="0"/>
              <a:t>Вагоны для открытых работ разделяют: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ru-RU" sz="2800" dirty="0" smtClean="0"/>
              <a:t>по условиям эксплуатации: на вагоны общей сети железных дорог и вагоны промышленного транспорта, габариты и осевые нагрузки которых допускают обращение только на промышленных путях без выхода на общую сеть;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ru-RU" sz="2800" dirty="0" smtClean="0"/>
              <a:t>по типу конструкции: на крытые вагоны, открытые вагоны (полувагоны), платформы, цистерны и вагоны специального назначения;</a:t>
            </a:r>
          </a:p>
          <a:p>
            <a:pPr marL="457200" indent="-457200" eaLnBrk="1" hangingPunct="1">
              <a:buFontTx/>
              <a:buChar char="-"/>
              <a:defRPr/>
            </a:pPr>
            <a:r>
              <a:rPr lang="ru-RU" sz="2800" dirty="0" smtClean="0"/>
              <a:t>по способу передвижению: перемещаемые локомотивами или имеющие собственные тяговые двигатели.</a:t>
            </a:r>
          </a:p>
        </p:txBody>
      </p:sp>
    </p:spTree>
    <p:extLst>
      <p:ext uri="{BB962C8B-B14F-4D97-AF65-F5344CB8AC3E}">
        <p14:creationId xmlns:p14="http://schemas.microsoft.com/office/powerpoint/2010/main" val="1274338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0" y="17463"/>
            <a:ext cx="4427538" cy="4891087"/>
          </a:xfrm>
        </p:spPr>
        <p:txBody>
          <a:bodyPr/>
          <a:lstStyle/>
          <a:p>
            <a:pPr>
              <a:defRPr/>
            </a:pPr>
            <a:r>
              <a:rPr lang="ru-RU" sz="2000" b="1" dirty="0"/>
              <a:t>Думпкар с</a:t>
            </a:r>
          </a:p>
          <a:p>
            <a:pPr>
              <a:defRPr/>
            </a:pPr>
            <a:r>
              <a:rPr lang="ru-RU" sz="2000" b="1" dirty="0"/>
              <a:t>подъемным</a:t>
            </a:r>
          </a:p>
          <a:p>
            <a:pPr>
              <a:defRPr/>
            </a:pPr>
            <a:r>
              <a:rPr lang="ru-RU" sz="2000" b="1" dirty="0"/>
              <a:t>бортом ВС-50:</a:t>
            </a:r>
          </a:p>
          <a:p>
            <a:pPr>
              <a:defRPr/>
            </a:pPr>
            <a:r>
              <a:rPr lang="ru-RU" sz="2000" i="1" dirty="0"/>
              <a:t>1</a:t>
            </a:r>
            <a:r>
              <a:rPr lang="ru-RU" sz="2000" dirty="0"/>
              <a:t> – тележка;</a:t>
            </a:r>
          </a:p>
          <a:p>
            <a:pPr>
              <a:defRPr/>
            </a:pPr>
            <a:r>
              <a:rPr lang="ru-RU" sz="2000" i="1" dirty="0"/>
              <a:t>2</a:t>
            </a:r>
            <a:r>
              <a:rPr lang="ru-RU" sz="2000" dirty="0"/>
              <a:t> – механизм</a:t>
            </a:r>
          </a:p>
          <a:p>
            <a:pPr>
              <a:defRPr/>
            </a:pPr>
            <a:r>
              <a:rPr lang="ru-RU" sz="2000" dirty="0"/>
              <a:t>опрокидывания;</a:t>
            </a:r>
          </a:p>
          <a:p>
            <a:pPr>
              <a:defRPr/>
            </a:pPr>
            <a:r>
              <a:rPr lang="ru-RU" sz="2000" i="1" dirty="0"/>
              <a:t>3</a:t>
            </a:r>
            <a:r>
              <a:rPr lang="ru-RU" sz="2000" dirty="0"/>
              <a:t> – тормозной</a:t>
            </a:r>
          </a:p>
          <a:p>
            <a:pPr>
              <a:defRPr/>
            </a:pPr>
            <a:r>
              <a:rPr lang="ru-RU" sz="2000" dirty="0"/>
              <a:t>цилиндр;</a:t>
            </a:r>
          </a:p>
          <a:p>
            <a:pPr>
              <a:defRPr/>
            </a:pPr>
            <a:r>
              <a:rPr lang="ru-RU" sz="2000" i="1" dirty="0"/>
              <a:t>4</a:t>
            </a:r>
            <a:r>
              <a:rPr lang="ru-RU" sz="2000" dirty="0"/>
              <a:t> – воздушный</a:t>
            </a:r>
          </a:p>
          <a:p>
            <a:pPr>
              <a:defRPr/>
            </a:pPr>
            <a:r>
              <a:rPr lang="ru-RU" sz="2000" dirty="0"/>
              <a:t>резервуар;</a:t>
            </a:r>
          </a:p>
          <a:p>
            <a:pPr>
              <a:defRPr/>
            </a:pPr>
            <a:r>
              <a:rPr lang="ru-RU" sz="2000" i="1" dirty="0"/>
              <a:t>5</a:t>
            </a:r>
            <a:r>
              <a:rPr lang="ru-RU" sz="2000" dirty="0"/>
              <a:t> – нижняя рама;</a:t>
            </a:r>
          </a:p>
          <a:p>
            <a:pPr>
              <a:defRPr/>
            </a:pPr>
            <a:r>
              <a:rPr lang="ru-RU" sz="2000" i="1" dirty="0"/>
              <a:t>6</a:t>
            </a:r>
            <a:r>
              <a:rPr lang="ru-RU" sz="2000" dirty="0"/>
              <a:t> – автосцепка;</a:t>
            </a:r>
          </a:p>
          <a:p>
            <a:pPr>
              <a:defRPr/>
            </a:pPr>
            <a:r>
              <a:rPr lang="ru-RU" sz="2000" i="1" dirty="0"/>
              <a:t>7</a:t>
            </a:r>
            <a:r>
              <a:rPr lang="ru-RU" sz="2000" dirty="0"/>
              <a:t> – тормозная площадка;</a:t>
            </a:r>
          </a:p>
          <a:p>
            <a:pPr>
              <a:defRPr/>
            </a:pPr>
            <a:r>
              <a:rPr lang="ru-RU" sz="2000" i="1" dirty="0"/>
              <a:t>8</a:t>
            </a:r>
            <a:r>
              <a:rPr lang="ru-RU" sz="2000" dirty="0"/>
              <a:t> – торцевая стенка;</a:t>
            </a:r>
          </a:p>
          <a:p>
            <a:pPr>
              <a:defRPr/>
            </a:pPr>
            <a:r>
              <a:rPr lang="ru-RU" sz="2000" i="1" dirty="0"/>
              <a:t>9</a:t>
            </a:r>
            <a:r>
              <a:rPr lang="ru-RU" sz="2000" dirty="0"/>
              <a:t> – настил пола кузова;</a:t>
            </a:r>
          </a:p>
          <a:p>
            <a:pPr>
              <a:defRPr/>
            </a:pPr>
            <a:r>
              <a:rPr lang="ru-RU" sz="2000" i="1" dirty="0"/>
              <a:t>10</a:t>
            </a:r>
            <a:r>
              <a:rPr lang="ru-RU" sz="2000" dirty="0"/>
              <a:t> – верхняя рама кузова;</a:t>
            </a:r>
          </a:p>
          <a:p>
            <a:pPr>
              <a:defRPr/>
            </a:pPr>
            <a:r>
              <a:rPr lang="ru-RU" sz="2000" i="1" dirty="0"/>
              <a:t>11</a:t>
            </a:r>
            <a:r>
              <a:rPr lang="ru-RU" sz="2000" dirty="0"/>
              <a:t> – трансмиссия;</a:t>
            </a:r>
          </a:p>
          <a:p>
            <a:pPr>
              <a:defRPr/>
            </a:pPr>
            <a:r>
              <a:rPr lang="ru-RU" sz="2000" i="1" dirty="0"/>
              <a:t>12</a:t>
            </a:r>
            <a:r>
              <a:rPr lang="ru-RU" sz="2000" dirty="0"/>
              <a:t> – опоры;</a:t>
            </a:r>
          </a:p>
          <a:p>
            <a:pPr>
              <a:defRPr/>
            </a:pPr>
            <a:r>
              <a:rPr lang="ru-RU" sz="2000" i="1" dirty="0"/>
              <a:t>13</a:t>
            </a:r>
            <a:r>
              <a:rPr lang="ru-RU" sz="2000" dirty="0"/>
              <a:t> – продольные борта;</a:t>
            </a:r>
          </a:p>
          <a:p>
            <a:pPr>
              <a:defRPr/>
            </a:pPr>
            <a:r>
              <a:rPr lang="ru-RU" sz="2000" i="1" dirty="0"/>
              <a:t>14</a:t>
            </a:r>
            <a:r>
              <a:rPr lang="ru-RU" sz="2000" dirty="0"/>
              <a:t> – механизм запора;</a:t>
            </a:r>
          </a:p>
          <a:p>
            <a:pPr>
              <a:defRPr/>
            </a:pPr>
            <a:r>
              <a:rPr lang="ru-RU" sz="2000" i="1" dirty="0"/>
              <a:t>15</a:t>
            </a:r>
            <a:r>
              <a:rPr lang="ru-RU" sz="2000" dirty="0"/>
              <a:t> – механизм открывания борта</a:t>
            </a:r>
            <a:endParaRPr lang="ru-RU" sz="2000" i="1" dirty="0"/>
          </a:p>
        </p:txBody>
      </p:sp>
      <p:pic>
        <p:nvPicPr>
          <p:cNvPr id="593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788" y="333375"/>
            <a:ext cx="7161212" cy="335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613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Думпкары с комбинированным бортом </a:t>
            </a:r>
            <a:r>
              <a:rPr lang="ru-RU" altLang="ru-RU" smtClean="0"/>
              <a:t>обладают эксплуатационными преимуществами думпкаров с опрокидывающимся бортом, но имеют большую устойчивость, благодаря этому допускаются повышенные значения удельного объема кузова.</a:t>
            </a:r>
          </a:p>
        </p:txBody>
      </p:sp>
    </p:spTree>
    <p:extLst>
      <p:ext uri="{BB962C8B-B14F-4D97-AF65-F5344CB8AC3E}">
        <p14:creationId xmlns:p14="http://schemas.microsoft.com/office/powerpoint/2010/main" val="234233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smtClean="0"/>
              <a:t>Саморазгружающиеся вагоны типа </a:t>
            </a:r>
            <a:r>
              <a:rPr lang="ru-RU" altLang="ru-RU" b="1" smtClean="0"/>
              <a:t>тальбот</a:t>
            </a:r>
            <a:r>
              <a:rPr lang="ru-RU" altLang="ru-RU" smtClean="0"/>
              <a:t> имеют седлообразное дно и крышки в боковых бортах, закрывающие разгрузочные люки.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24.4.16</a:t>
            </a:r>
          </a:p>
        </p:txBody>
      </p:sp>
      <p:pic>
        <p:nvPicPr>
          <p:cNvPr id="614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349500"/>
            <a:ext cx="8628063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051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smtClean="0"/>
              <a:t>Государственное унитарное предприятие ПО «Уралвагонзавод» выпускает </a:t>
            </a:r>
            <a:r>
              <a:rPr lang="ru-RU" altLang="ru-RU" b="1" smtClean="0"/>
              <a:t>вагоны-хопперы</a:t>
            </a:r>
            <a:r>
              <a:rPr lang="ru-RU" altLang="ru-RU" smtClean="0"/>
              <a:t> грузоподъемностью 68-74,5 т для минеральных удобрений.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477838" y="5162550"/>
            <a:ext cx="8147050" cy="501650"/>
          </a:xfrm>
        </p:spPr>
        <p:txBody>
          <a:bodyPr/>
          <a:lstStyle/>
          <a:p>
            <a:pPr algn="ctr">
              <a:defRPr/>
            </a:pPr>
            <a:r>
              <a:rPr lang="ru-RU" sz="2000" b="1" dirty="0"/>
              <a:t>Полувагон-хоппер</a:t>
            </a:r>
          </a:p>
        </p:txBody>
      </p:sp>
      <p:pic>
        <p:nvPicPr>
          <p:cNvPr id="624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2552700"/>
            <a:ext cx="8945562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1477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686800" cy="5791200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Платформы</a:t>
            </a:r>
            <a:r>
              <a:rPr lang="ru-RU" altLang="ru-RU" smtClean="0"/>
              <a:t> (грузоподъемность 63, 90 т) используются на карьерах для доставки материалов, оборудования, при укладке звеньев пути кранами.</a:t>
            </a:r>
          </a:p>
          <a:p>
            <a:pPr eaLnBrk="1" hangingPunct="1"/>
            <a:r>
              <a:rPr lang="ru-RU" altLang="ru-RU" smtClean="0"/>
              <a:t>Находят применение на карьерах и </a:t>
            </a:r>
            <a:r>
              <a:rPr lang="ru-RU" altLang="ru-RU" b="1" smtClean="0"/>
              <a:t>вагоны узкой колеи:</a:t>
            </a:r>
            <a:r>
              <a:rPr lang="ru-RU" altLang="ru-RU" smtClean="0"/>
              <a:t> четырехосные </a:t>
            </a:r>
            <a:r>
              <a:rPr lang="ru-RU" altLang="ru-RU" b="1" smtClean="0"/>
              <a:t>полувагон ТСВ-6</a:t>
            </a:r>
            <a:r>
              <a:rPr lang="ru-RU" altLang="ru-RU" smtClean="0"/>
              <a:t> и </a:t>
            </a:r>
            <a:r>
              <a:rPr lang="ru-RU" altLang="ru-RU" b="1" smtClean="0"/>
              <a:t>вагон-самосвал УВС-22 (модель 47-641).</a:t>
            </a: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68726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124575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Универсальные полувагоны</a:t>
            </a:r>
            <a:r>
              <a:rPr lang="ru-RU" altLang="ru-RU" smtClean="0"/>
              <a:t> (гондолы) применяют для транспортирования легких мелкокусковых полезных ископаемых на внешнюю сеть потребителю и на обогатительную фабрику. Кузов такого вагона имеет вертикальные стенки и горизонтальный пол.</a:t>
            </a:r>
            <a:endParaRPr lang="ru-RU" altLang="ru-RU" b="1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0" y="4697413"/>
            <a:ext cx="3995738" cy="2160587"/>
          </a:xfrm>
        </p:spPr>
        <p:txBody>
          <a:bodyPr/>
          <a:lstStyle/>
          <a:p>
            <a:pPr>
              <a:defRPr/>
            </a:pPr>
            <a:r>
              <a:rPr lang="ru-RU" sz="2000" b="1" dirty="0"/>
              <a:t>Универсальный полувагон:</a:t>
            </a:r>
          </a:p>
          <a:p>
            <a:pPr>
              <a:defRPr/>
            </a:pPr>
            <a:r>
              <a:rPr lang="ru-RU" sz="2000" i="1" dirty="0"/>
              <a:t>а</a:t>
            </a:r>
            <a:r>
              <a:rPr lang="ru-RU" sz="2000" dirty="0"/>
              <a:t> – поперечное сечение в транспортном положении;</a:t>
            </a:r>
          </a:p>
          <a:p>
            <a:pPr>
              <a:defRPr/>
            </a:pPr>
            <a:r>
              <a:rPr lang="ru-RU" sz="2000" i="1" dirty="0"/>
              <a:t>б</a:t>
            </a:r>
            <a:r>
              <a:rPr lang="ru-RU" sz="2000" dirty="0"/>
              <a:t> – то же, в положении разгрузки;</a:t>
            </a:r>
          </a:p>
          <a:p>
            <a:pPr>
              <a:defRPr/>
            </a:pPr>
            <a:r>
              <a:rPr lang="ru-RU" sz="2000" i="1" dirty="0"/>
              <a:t>1</a:t>
            </a:r>
            <a:r>
              <a:rPr lang="ru-RU" sz="2000" dirty="0"/>
              <a:t> – вертикальные стенки;</a:t>
            </a:r>
          </a:p>
          <a:p>
            <a:pPr>
              <a:defRPr/>
            </a:pPr>
            <a:r>
              <a:rPr lang="ru-RU" sz="2000" i="1" dirty="0"/>
              <a:t>2 </a:t>
            </a:r>
            <a:r>
              <a:rPr lang="ru-RU" sz="2000" dirty="0"/>
              <a:t>– горизонтальный пол;</a:t>
            </a:r>
          </a:p>
          <a:p>
            <a:pPr>
              <a:defRPr/>
            </a:pPr>
            <a:r>
              <a:rPr lang="ru-RU" sz="2000" i="1" dirty="0"/>
              <a:t>3</a:t>
            </a:r>
            <a:r>
              <a:rPr lang="ru-RU" sz="2000" dirty="0"/>
              <a:t> – разгрузочные люки</a:t>
            </a:r>
            <a:endParaRPr lang="ru-RU" sz="2000" i="1" dirty="0"/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3362325"/>
            <a:ext cx="584835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193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124575"/>
          </a:xfrm>
        </p:spPr>
        <p:txBody>
          <a:bodyPr/>
          <a:lstStyle/>
          <a:p>
            <a:pPr eaLnBrk="1" hangingPunct="1"/>
            <a:r>
              <a:rPr lang="ru-RU" altLang="ru-RU" smtClean="0"/>
              <a:t>Универсальные полувагоны могут и не иметь люков для разгрузки (полувагоны с глухим, </a:t>
            </a:r>
            <a:r>
              <a:rPr lang="ru-RU" altLang="ru-RU" b="1" smtClean="0"/>
              <a:t>несаморазгружающимся</a:t>
            </a:r>
            <a:r>
              <a:rPr lang="ru-RU" altLang="ru-RU" smtClean="0"/>
              <a:t> кузовом).</a:t>
            </a: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570038"/>
            <a:ext cx="60198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8454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smtClean="0"/>
              <a:t>Для упрощения выгрузки материала находят незначительное применение полувагоны с подъемным кузовом.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14288" y="5608638"/>
            <a:ext cx="4429125" cy="1249362"/>
          </a:xfrm>
        </p:spPr>
        <p:txBody>
          <a:bodyPr/>
          <a:lstStyle/>
          <a:p>
            <a:pPr>
              <a:defRPr/>
            </a:pPr>
            <a:r>
              <a:rPr lang="ru-RU" sz="2000" b="1" dirty="0"/>
              <a:t>Полувагон с подъемным кузовом:</a:t>
            </a:r>
          </a:p>
          <a:p>
            <a:pPr>
              <a:defRPr/>
            </a:pPr>
            <a:r>
              <a:rPr lang="ru-RU" sz="2000" i="1" dirty="0"/>
              <a:t>а</a:t>
            </a:r>
            <a:r>
              <a:rPr lang="ru-RU" sz="2000" dirty="0"/>
              <a:t> – поперечное сечение в транспортном положении;</a:t>
            </a:r>
          </a:p>
          <a:p>
            <a:pPr>
              <a:defRPr/>
            </a:pPr>
            <a:r>
              <a:rPr lang="ru-RU" sz="2000" i="1" dirty="0"/>
              <a:t>б</a:t>
            </a:r>
            <a:r>
              <a:rPr lang="ru-RU" sz="2000" dirty="0"/>
              <a:t> – то же, в положении разгрузки</a:t>
            </a:r>
            <a:endParaRPr lang="ru-RU" sz="2000" i="1" dirty="0"/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663" y="1989138"/>
            <a:ext cx="5240337" cy="486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9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b="1" smtClean="0"/>
              <a:t>Вагоны-самосвалы (думпкары)</a:t>
            </a:r>
            <a:r>
              <a:rPr lang="ru-RU" altLang="ru-RU" smtClean="0"/>
              <a:t> – вагоны, разгружаемые наклоном кузова в сторону при одновременном опускании или поднятии борта, а комбинации этих двух движений.</a:t>
            </a:r>
            <a:endParaRPr lang="ru-RU" altLang="ru-RU" b="1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>
          <a:xfrm>
            <a:off x="0" y="3544888"/>
            <a:ext cx="4065588" cy="3313112"/>
          </a:xfrm>
        </p:spPr>
        <p:txBody>
          <a:bodyPr/>
          <a:lstStyle/>
          <a:p>
            <a:pPr>
              <a:defRPr/>
            </a:pPr>
            <a:r>
              <a:rPr lang="ru-RU" b="1" dirty="0"/>
              <a:t>Шестиосный думпкар с откидывающимся бортом ВС-105:</a:t>
            </a:r>
          </a:p>
          <a:p>
            <a:pPr>
              <a:defRPr/>
            </a:pPr>
            <a:r>
              <a:rPr lang="ru-RU" i="1" dirty="0"/>
              <a:t>а</a:t>
            </a:r>
            <a:r>
              <a:rPr lang="ru-RU" dirty="0"/>
              <a:t> – поперечное сечение в транспортном положении;</a:t>
            </a:r>
          </a:p>
          <a:p>
            <a:pPr>
              <a:defRPr/>
            </a:pPr>
            <a:r>
              <a:rPr lang="ru-RU" i="1" dirty="0"/>
              <a:t>б</a:t>
            </a:r>
            <a:r>
              <a:rPr lang="ru-RU" dirty="0"/>
              <a:t> – то же, в положении разгрузки;</a:t>
            </a:r>
          </a:p>
          <a:p>
            <a:pPr>
              <a:defRPr/>
            </a:pPr>
            <a:r>
              <a:rPr lang="ru-RU" i="1" dirty="0"/>
              <a:t>1</a:t>
            </a:r>
            <a:r>
              <a:rPr lang="ru-RU" dirty="0"/>
              <a:t> – автосцепка;</a:t>
            </a:r>
          </a:p>
          <a:p>
            <a:pPr>
              <a:defRPr/>
            </a:pPr>
            <a:r>
              <a:rPr lang="ru-RU" i="1" dirty="0"/>
              <a:t>2</a:t>
            </a:r>
            <a:r>
              <a:rPr lang="ru-RU" dirty="0"/>
              <a:t> – лобовая стенка;</a:t>
            </a:r>
          </a:p>
          <a:p>
            <a:pPr>
              <a:defRPr/>
            </a:pPr>
            <a:r>
              <a:rPr lang="ru-RU" i="1" dirty="0"/>
              <a:t>3</a:t>
            </a:r>
            <a:r>
              <a:rPr lang="ru-RU" dirty="0"/>
              <a:t> – продольный рельс;</a:t>
            </a:r>
          </a:p>
          <a:p>
            <a:pPr>
              <a:defRPr/>
            </a:pPr>
            <a:r>
              <a:rPr lang="ru-RU" i="1" dirty="0"/>
              <a:t>4</a:t>
            </a:r>
            <a:r>
              <a:rPr lang="ru-RU" dirty="0"/>
              <a:t> – нижняя рама;</a:t>
            </a:r>
          </a:p>
          <a:p>
            <a:pPr>
              <a:defRPr/>
            </a:pPr>
            <a:r>
              <a:rPr lang="ru-RU" i="1" dirty="0"/>
              <a:t>5</a:t>
            </a:r>
            <a:r>
              <a:rPr lang="ru-RU" dirty="0"/>
              <a:t> – верхняя рама;</a:t>
            </a:r>
          </a:p>
          <a:p>
            <a:pPr>
              <a:defRPr/>
            </a:pPr>
            <a:r>
              <a:rPr lang="ru-RU" i="1" dirty="0"/>
              <a:t>6 </a:t>
            </a:r>
            <a:r>
              <a:rPr lang="ru-RU" dirty="0"/>
              <a:t>– тележка;</a:t>
            </a:r>
          </a:p>
          <a:p>
            <a:pPr>
              <a:defRPr/>
            </a:pPr>
            <a:r>
              <a:rPr lang="ru-RU" i="1" dirty="0"/>
              <a:t>7 </a:t>
            </a:r>
            <a:r>
              <a:rPr lang="ru-RU" dirty="0"/>
              <a:t>– пневматическая система</a:t>
            </a:r>
          </a:p>
        </p:txBody>
      </p:sp>
      <p:pic>
        <p:nvPicPr>
          <p:cNvPr id="542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725" y="3716338"/>
            <a:ext cx="5424488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541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smtClean="0"/>
              <a:t>Калининградским вагоностроительным заводом в разное время выпускались думпкары грузоподъемностью 60, 66, 85, 105, 145 и 180 т.</a:t>
            </a:r>
          </a:p>
        </p:txBody>
      </p:sp>
      <p:pic>
        <p:nvPicPr>
          <p:cNvPr id="5529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276475"/>
            <a:ext cx="8828087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4178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ъект 2"/>
          <p:cNvSpPr>
            <a:spLocks noGrp="1"/>
          </p:cNvSpPr>
          <p:nvPr>
            <p:ph idx="1"/>
          </p:nvPr>
        </p:nvSpPr>
        <p:spPr>
          <a:xfrm>
            <a:off x="179388" y="333375"/>
            <a:ext cx="8964612" cy="5791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smtClean="0"/>
              <a:t>Большое распространение на карьерах получил </a:t>
            </a:r>
            <a:r>
              <a:rPr lang="ru-RU" altLang="ru-RU" b="1" smtClean="0"/>
              <a:t>вагон-самосвал 2ВС-105</a:t>
            </a:r>
            <a:r>
              <a:rPr lang="ru-RU" altLang="ru-RU" smtClean="0"/>
              <a:t>, предназначенный для перевозки рыхлых и скальных пород и руд насыпной плотностью от 2 до 2,2 т/м</a:t>
            </a:r>
            <a:r>
              <a:rPr lang="ru-RU" altLang="ru-RU" baseline="30000" smtClean="0"/>
              <a:t>3</a:t>
            </a:r>
            <a:r>
              <a:rPr lang="ru-RU" altLang="ru-RU" smtClean="0"/>
              <a:t> при погрузке экскаваторами с ковшом вместимостью до 8 м</a:t>
            </a:r>
            <a:r>
              <a:rPr lang="ru-RU" altLang="ru-RU" baseline="30000" smtClean="0"/>
              <a:t>3</a:t>
            </a:r>
            <a:r>
              <a:rPr lang="ru-RU" altLang="ru-RU" smtClean="0"/>
              <a:t>.</a:t>
            </a:r>
          </a:p>
          <a:p>
            <a:pPr eaLnBrk="1" hangingPunct="1"/>
            <a:r>
              <a:rPr lang="ru-RU" altLang="ru-RU" b="1" smtClean="0"/>
              <a:t>Вагон-самосвал ВС-145</a:t>
            </a:r>
            <a:r>
              <a:rPr lang="ru-RU" altLang="ru-RU" smtClean="0"/>
              <a:t> (модели 34-66 и 34-669), выпускавшийся Калининградским вагоностроительным заводом, предназначен для перевозки горной массы насыпной плотностью 1,7 т/м</a:t>
            </a:r>
            <a:r>
              <a:rPr lang="ru-RU" altLang="ru-RU" baseline="30000" smtClean="0"/>
              <a:t>3</a:t>
            </a:r>
            <a:r>
              <a:rPr lang="ru-RU" altLang="ru-RU" smtClean="0"/>
              <a:t> при погрузке экскаваторами с ковшом вместимостью 12,5 м</a:t>
            </a:r>
            <a:r>
              <a:rPr lang="ru-RU" altLang="ru-RU" baseline="30000" smtClean="0"/>
              <a:t>3</a:t>
            </a:r>
            <a:r>
              <a:rPr lang="ru-RU" altLang="ru-RU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85462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686800" cy="5791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altLang="ru-RU" b="1" smtClean="0"/>
              <a:t>Вагон-самосвал ВС-180</a:t>
            </a:r>
            <a:r>
              <a:rPr lang="ru-RU" altLang="ru-RU" smtClean="0"/>
              <a:t>, также выпускавшийся Калининградским вагоностроительным заводом, предназначен для перевозки мягких и скальных пород и руд насыпной плотностью 1,75-2,25 т/м</a:t>
            </a:r>
            <a:r>
              <a:rPr lang="ru-RU" altLang="ru-RU" baseline="30000" smtClean="0"/>
              <a:t>3</a:t>
            </a:r>
            <a:r>
              <a:rPr lang="ru-RU" altLang="ru-RU" smtClean="0"/>
              <a:t> при погрузке экскаваторами с ковшом вместимостью до 12,5 м</a:t>
            </a:r>
            <a:r>
              <a:rPr lang="ru-RU" altLang="ru-RU" baseline="30000" smtClean="0"/>
              <a:t>3</a:t>
            </a:r>
            <a:r>
              <a:rPr lang="ru-RU" altLang="ru-RU" smtClean="0"/>
              <a:t>.</a:t>
            </a:r>
          </a:p>
          <a:p>
            <a:pPr eaLnBrk="1" hangingPunct="1"/>
            <a:r>
              <a:rPr lang="ru-RU" altLang="ru-RU" smtClean="0"/>
              <a:t>Думпкары </a:t>
            </a:r>
            <a:r>
              <a:rPr lang="ru-RU" altLang="ru-RU" b="1" smtClean="0"/>
              <a:t>с подъемным бортом</a:t>
            </a:r>
            <a:r>
              <a:rPr lang="ru-RU" altLang="ru-RU" smtClean="0"/>
              <a:t> при разгрузке образуют щель (между поднявшимися бортами и наклонным днищем кузова) сравнительно ограниченных размеров, что может привести к застреванию крупных глыб и вызвать поломки бортов.</a:t>
            </a:r>
          </a:p>
        </p:txBody>
      </p:sp>
    </p:spTree>
    <p:extLst>
      <p:ext uri="{BB962C8B-B14F-4D97-AF65-F5344CB8AC3E}">
        <p14:creationId xmlns:p14="http://schemas.microsoft.com/office/powerpoint/2010/main" val="3311385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smtClean="0"/>
              <a:t>Калининградским вагоностроительным заводом выпускался думпкар с подъемным при разгрузке бортом ВС-50 для легких условий эксплуатации.</a:t>
            </a:r>
          </a:p>
        </p:txBody>
      </p:sp>
    </p:spTree>
    <p:extLst>
      <p:ext uri="{BB962C8B-B14F-4D97-AF65-F5344CB8AC3E}">
        <p14:creationId xmlns:p14="http://schemas.microsoft.com/office/powerpoint/2010/main" val="530441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2.2.2. Типы вагонов и их конструктивные схемы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2.2.2. Типы вагонов и их конструктивные схемы</dc:title>
  <dc:creator>User</dc:creator>
  <cp:lastModifiedBy>User</cp:lastModifiedBy>
  <cp:revision>1</cp:revision>
  <dcterms:created xsi:type="dcterms:W3CDTF">2016-09-28T19:14:53Z</dcterms:created>
  <dcterms:modified xsi:type="dcterms:W3CDTF">2020-08-31T13:39:57Z</dcterms:modified>
</cp:coreProperties>
</file>