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54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8869D-00BD-4D86-80B7-98F5F4CC02A1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91132-1E26-43DF-B228-D0AEEEEC7A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212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7A34ED32-36FC-4EC4-B483-D710F2B3E0C5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1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7699" name="Text Box 1"/>
          <p:cNvSpPr txBox="1">
            <a:spLocks noChangeArrowheads="1"/>
          </p:cNvSpPr>
          <p:nvPr/>
        </p:nvSpPr>
        <p:spPr bwMode="auto">
          <a:xfrm>
            <a:off x="3881208" y="8685103"/>
            <a:ext cx="2963831" cy="44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2A6A2EDB-60C8-4291-8D26-61C3F05C966F}" type="slidenum">
              <a:rPr lang="en-US" sz="1200">
                <a:solidFill>
                  <a:srgbClr val="000000"/>
                </a:solidFill>
                <a:latin typeface="Times New Roman" pitchFamily="16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</a:t>
            </a:fld>
            <a:endParaRPr lang="en-US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770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56125" cy="34178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70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75455" cy="410427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0AB3C42A-69E8-4C93-8976-7EE78F094992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10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66915" name="Text Box 1"/>
          <p:cNvSpPr txBox="1">
            <a:spLocks noChangeArrowheads="1"/>
          </p:cNvSpPr>
          <p:nvPr/>
        </p:nvSpPr>
        <p:spPr bwMode="auto">
          <a:xfrm>
            <a:off x="3881208" y="8685103"/>
            <a:ext cx="2963831" cy="44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8B830BC6-0D94-468E-A998-F0673ABDCD93}" type="slidenum">
              <a:rPr lang="en-US" sz="1200">
                <a:solidFill>
                  <a:srgbClr val="000000"/>
                </a:solidFill>
                <a:latin typeface="Times New Roman" pitchFamily="16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10</a:t>
            </a:fld>
            <a:endParaRPr lang="en-US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6691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56125" cy="34178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75455" cy="410427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84493C52-76EA-43EA-9494-461274218199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11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67939" name="Text Box 1"/>
          <p:cNvSpPr txBox="1">
            <a:spLocks noChangeArrowheads="1"/>
          </p:cNvSpPr>
          <p:nvPr/>
        </p:nvSpPr>
        <p:spPr bwMode="auto">
          <a:xfrm>
            <a:off x="3881208" y="8685103"/>
            <a:ext cx="2963831" cy="44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09FB311F-3729-45EF-8FF7-314021FABA74}" type="slidenum">
              <a:rPr lang="en-US" sz="1200">
                <a:solidFill>
                  <a:srgbClr val="000000"/>
                </a:solidFill>
                <a:latin typeface="Times New Roman" pitchFamily="16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11</a:t>
            </a:fld>
            <a:endParaRPr lang="en-US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6794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56125" cy="34178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4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75455" cy="410427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BC44642D-780F-4DA0-8BA9-CA101E9EA6B9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12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68963" name="Text Box 1"/>
          <p:cNvSpPr txBox="1">
            <a:spLocks noChangeArrowheads="1"/>
          </p:cNvSpPr>
          <p:nvPr/>
        </p:nvSpPr>
        <p:spPr bwMode="auto">
          <a:xfrm>
            <a:off x="3881208" y="8685103"/>
            <a:ext cx="2963831" cy="44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07717558-07BE-4E6B-8162-9F0E917491D4}" type="slidenum">
              <a:rPr lang="en-US" sz="1200">
                <a:solidFill>
                  <a:srgbClr val="000000"/>
                </a:solidFill>
                <a:latin typeface="Times New Roman" pitchFamily="16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12</a:t>
            </a:fld>
            <a:endParaRPr lang="en-US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6896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56125" cy="34178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75455" cy="410427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A4324C00-C832-4787-9935-9E4772D1A77C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13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69987" name="Text Box 1"/>
          <p:cNvSpPr txBox="1">
            <a:spLocks noChangeArrowheads="1"/>
          </p:cNvSpPr>
          <p:nvPr/>
        </p:nvSpPr>
        <p:spPr bwMode="auto">
          <a:xfrm>
            <a:off x="3881208" y="8685103"/>
            <a:ext cx="2963831" cy="44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4FA48F64-D498-4A97-9A2B-7B65A6E69DCC}" type="slidenum">
              <a:rPr lang="en-US" sz="1200">
                <a:solidFill>
                  <a:srgbClr val="000000"/>
                </a:solidFill>
                <a:latin typeface="Times New Roman" pitchFamily="16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13</a:t>
            </a:fld>
            <a:endParaRPr lang="en-US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6998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56125" cy="34178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75455" cy="410427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E2DE2616-E676-4205-A3CB-56CCF6D0817D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14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71011" name="Text Box 1"/>
          <p:cNvSpPr txBox="1">
            <a:spLocks noChangeArrowheads="1"/>
          </p:cNvSpPr>
          <p:nvPr/>
        </p:nvSpPr>
        <p:spPr bwMode="auto">
          <a:xfrm>
            <a:off x="3881208" y="8685103"/>
            <a:ext cx="2963831" cy="44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E94D7D7D-0A59-4ED0-A76E-1F8F577D17D2}" type="slidenum">
              <a:rPr lang="en-US" sz="1200">
                <a:solidFill>
                  <a:srgbClr val="000000"/>
                </a:solidFill>
                <a:latin typeface="Times New Roman" pitchFamily="16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14</a:t>
            </a:fld>
            <a:endParaRPr lang="en-US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7101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56125" cy="34178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75455" cy="410427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E177A17B-6063-4B6C-9053-5C1DCAA4B0B6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15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72035" name="Text Box 1"/>
          <p:cNvSpPr txBox="1">
            <a:spLocks noChangeArrowheads="1"/>
          </p:cNvSpPr>
          <p:nvPr/>
        </p:nvSpPr>
        <p:spPr bwMode="auto">
          <a:xfrm>
            <a:off x="3881208" y="8685103"/>
            <a:ext cx="2963831" cy="44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214C163C-19A7-4165-9718-18C841A92CE2}" type="slidenum">
              <a:rPr lang="en-US" sz="1200">
                <a:solidFill>
                  <a:srgbClr val="000000"/>
                </a:solidFill>
                <a:latin typeface="Times New Roman" pitchFamily="16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15</a:t>
            </a:fld>
            <a:endParaRPr lang="en-US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7203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56125" cy="34178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75455" cy="410427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4D2768B4-1071-4244-88CC-8C4D07593BDF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16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73059" name="Text Box 1"/>
          <p:cNvSpPr txBox="1">
            <a:spLocks noChangeArrowheads="1"/>
          </p:cNvSpPr>
          <p:nvPr/>
        </p:nvSpPr>
        <p:spPr bwMode="auto">
          <a:xfrm>
            <a:off x="3881208" y="8685103"/>
            <a:ext cx="2963831" cy="44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84B7FEAE-44D8-4AA5-8DC9-AFF683254079}" type="slidenum">
              <a:rPr lang="en-US" sz="1200">
                <a:solidFill>
                  <a:srgbClr val="000000"/>
                </a:solidFill>
                <a:latin typeface="Times New Roman" pitchFamily="16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16</a:t>
            </a:fld>
            <a:endParaRPr lang="en-US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7306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56125" cy="34178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75455" cy="410427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000D8765-73CC-4196-A1CA-5E39C663203F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17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74083" name="Text Box 1"/>
          <p:cNvSpPr txBox="1">
            <a:spLocks noChangeArrowheads="1"/>
          </p:cNvSpPr>
          <p:nvPr/>
        </p:nvSpPr>
        <p:spPr bwMode="auto">
          <a:xfrm>
            <a:off x="3881208" y="8685103"/>
            <a:ext cx="2963831" cy="44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F70BFAF8-EC27-4AE2-A50D-35C8B554A5E6}" type="slidenum">
              <a:rPr lang="en-US" sz="1200">
                <a:solidFill>
                  <a:srgbClr val="000000"/>
                </a:solidFill>
                <a:latin typeface="Times New Roman" pitchFamily="16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17</a:t>
            </a:fld>
            <a:endParaRPr lang="en-US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7408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56125" cy="34178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75455" cy="410427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C3EDF6A3-8553-4DBF-BA5C-6F0D7B14B2DE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18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751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54537" cy="34163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74015" cy="41029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71BB9ED2-04A4-46FC-AD2E-0261DFC08C12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19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7613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54537" cy="34163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74015" cy="41029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2C1554D5-87C7-471C-BD7E-288C1F261D2E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2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8723" name="Text Box 1"/>
          <p:cNvSpPr txBox="1">
            <a:spLocks noChangeArrowheads="1"/>
          </p:cNvSpPr>
          <p:nvPr/>
        </p:nvSpPr>
        <p:spPr bwMode="auto">
          <a:xfrm>
            <a:off x="3881208" y="8685103"/>
            <a:ext cx="2963831" cy="44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8C4DC91F-E420-4C59-B270-0C7A8D4BE07F}" type="slidenum">
              <a:rPr lang="en-US" sz="1200">
                <a:solidFill>
                  <a:srgbClr val="000000"/>
                </a:solidFill>
                <a:latin typeface="Times New Roman" pitchFamily="16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2</a:t>
            </a:fld>
            <a:endParaRPr lang="en-US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872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56125" cy="34178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75455" cy="410427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A991619C-5395-4576-A911-FA065F0F518E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20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771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54537" cy="34163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74015" cy="41029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68956C18-92FE-4283-AAE3-32306B57C742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21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781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54537" cy="34163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74015" cy="41029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FADFF995-94FE-4645-81D7-3A963188EE86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3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9747" name="Text Box 1"/>
          <p:cNvSpPr txBox="1">
            <a:spLocks noChangeArrowheads="1"/>
          </p:cNvSpPr>
          <p:nvPr/>
        </p:nvSpPr>
        <p:spPr bwMode="auto">
          <a:xfrm>
            <a:off x="3881208" y="8685103"/>
            <a:ext cx="2963831" cy="44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F3A5229E-1FC1-4D0D-B724-280902F0C1FA}" type="slidenum">
              <a:rPr lang="en-US" sz="1200">
                <a:solidFill>
                  <a:srgbClr val="000000"/>
                </a:solidFill>
                <a:latin typeface="Times New Roman" pitchFamily="16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3</a:t>
            </a:fld>
            <a:endParaRPr lang="en-US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974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56125" cy="34178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75455" cy="410427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2BD89F51-9230-4360-A034-6E1874AA1EE3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4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60771" name="Text Box 1"/>
          <p:cNvSpPr txBox="1">
            <a:spLocks noChangeArrowheads="1"/>
          </p:cNvSpPr>
          <p:nvPr/>
        </p:nvSpPr>
        <p:spPr bwMode="auto">
          <a:xfrm>
            <a:off x="3881208" y="8685103"/>
            <a:ext cx="2963831" cy="44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1A536E6C-D18F-4135-A5F2-24CAE92E66CC}" type="slidenum">
              <a:rPr lang="en-US" sz="1200">
                <a:solidFill>
                  <a:srgbClr val="000000"/>
                </a:solidFill>
                <a:latin typeface="Times New Roman" pitchFamily="16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4</a:t>
            </a:fld>
            <a:endParaRPr lang="en-US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6077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56125" cy="34178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75455" cy="410427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2E34B453-3F80-4F00-854B-1588B71ECEE5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5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61795" name="Text Box 1"/>
          <p:cNvSpPr txBox="1">
            <a:spLocks noChangeArrowheads="1"/>
          </p:cNvSpPr>
          <p:nvPr/>
        </p:nvSpPr>
        <p:spPr bwMode="auto">
          <a:xfrm>
            <a:off x="3881208" y="8685103"/>
            <a:ext cx="2963831" cy="44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B8A8FCDC-8DB2-47D2-9E4A-C385319F5DC5}" type="slidenum">
              <a:rPr lang="en-US" sz="1200">
                <a:solidFill>
                  <a:srgbClr val="000000"/>
                </a:solidFill>
                <a:latin typeface="Times New Roman" pitchFamily="16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5</a:t>
            </a:fld>
            <a:endParaRPr lang="en-US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6179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56125" cy="34178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75455" cy="410427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4CD2B189-C76D-47C4-9DD1-FA87F51FE91E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6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62819" name="Text Box 1"/>
          <p:cNvSpPr txBox="1">
            <a:spLocks noChangeArrowheads="1"/>
          </p:cNvSpPr>
          <p:nvPr/>
        </p:nvSpPr>
        <p:spPr bwMode="auto">
          <a:xfrm>
            <a:off x="3881208" y="8685103"/>
            <a:ext cx="2963831" cy="44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18823585-1DA9-4330-B906-5A329351BD24}" type="slidenum">
              <a:rPr lang="en-US" sz="1200">
                <a:solidFill>
                  <a:srgbClr val="000000"/>
                </a:solidFill>
                <a:latin typeface="Times New Roman" pitchFamily="16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6</a:t>
            </a:fld>
            <a:endParaRPr lang="en-US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6282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56125" cy="34178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2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75455" cy="410427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4116B540-2D6B-4EC9-A296-CA9F09D72F8C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7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63843" name="Text Box 1"/>
          <p:cNvSpPr txBox="1">
            <a:spLocks noChangeArrowheads="1"/>
          </p:cNvSpPr>
          <p:nvPr/>
        </p:nvSpPr>
        <p:spPr bwMode="auto">
          <a:xfrm>
            <a:off x="3881208" y="8685103"/>
            <a:ext cx="2963831" cy="44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1B6F5563-055B-48B2-8B78-2B7D7760ECA9}" type="slidenum">
              <a:rPr lang="en-US" sz="1200">
                <a:solidFill>
                  <a:srgbClr val="000000"/>
                </a:solidFill>
                <a:latin typeface="Times New Roman" pitchFamily="16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7</a:t>
            </a:fld>
            <a:endParaRPr lang="en-US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6384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56125" cy="34178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75455" cy="410427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29A21081-CB29-4588-B11E-3B73BC90BF48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8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64867" name="Text Box 1"/>
          <p:cNvSpPr txBox="1">
            <a:spLocks noChangeArrowheads="1"/>
          </p:cNvSpPr>
          <p:nvPr/>
        </p:nvSpPr>
        <p:spPr bwMode="auto">
          <a:xfrm>
            <a:off x="3881208" y="8685103"/>
            <a:ext cx="2963831" cy="44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B33E9A00-D419-44A1-A58F-422736654A9D}" type="slidenum">
              <a:rPr lang="en-US" sz="1200">
                <a:solidFill>
                  <a:srgbClr val="000000"/>
                </a:solidFill>
                <a:latin typeface="Times New Roman" pitchFamily="16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8</a:t>
            </a:fld>
            <a:endParaRPr lang="en-US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6486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56125" cy="34178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75455" cy="410427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CE7F330E-BE34-4CAC-892D-D9E07912DB93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9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65891" name="Text Box 1"/>
          <p:cNvSpPr txBox="1">
            <a:spLocks noChangeArrowheads="1"/>
          </p:cNvSpPr>
          <p:nvPr/>
        </p:nvSpPr>
        <p:spPr bwMode="auto">
          <a:xfrm>
            <a:off x="3881208" y="8685103"/>
            <a:ext cx="2963831" cy="44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AE586696-B81E-4B79-BDE3-2AE42FB7185F}" type="slidenum">
              <a:rPr lang="en-US" sz="1200">
                <a:solidFill>
                  <a:srgbClr val="000000"/>
                </a:solidFill>
                <a:latin typeface="Times New Roman" pitchFamily="16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9</a:t>
            </a:fld>
            <a:endParaRPr lang="en-US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6589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56125" cy="34178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75455" cy="410427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ChangeArrowheads="1"/>
          </p:cNvSpPr>
          <p:nvPr/>
        </p:nvSpPr>
        <p:spPr bwMode="auto">
          <a:xfrm>
            <a:off x="326880" y="0"/>
            <a:ext cx="8817120" cy="6779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2452" rIns="81639" bIns="42452">
            <a:spAutoFit/>
          </a:bodyPr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2900" b="1" dirty="0">
                <a:solidFill>
                  <a:srgbClr val="000000"/>
                </a:solidFill>
                <a:latin typeface="Times New Roman" pitchFamily="16" charset="0"/>
              </a:rPr>
              <a:t>1.4.2. Силы, действующие на машину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2900" b="1" dirty="0">
                <a:solidFill>
                  <a:srgbClr val="000000"/>
                </a:solidFill>
                <a:latin typeface="Times New Roman" pitchFamily="16" charset="0"/>
              </a:rPr>
              <a:t>Сопротивления движению </a:t>
            </a:r>
            <a:r>
              <a:rPr lang="en-US" sz="2900" b="1" i="1" dirty="0">
                <a:solidFill>
                  <a:srgbClr val="000000"/>
                </a:solidFill>
                <a:latin typeface="Times New Roman" pitchFamily="16" charset="0"/>
              </a:rPr>
              <a:t>W</a:t>
            </a:r>
            <a:r>
              <a:rPr lang="en-US" sz="29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ru-RU" sz="2900" dirty="0">
                <a:solidFill>
                  <a:srgbClr val="000000"/>
                </a:solidFill>
                <a:latin typeface="Times New Roman" pitchFamily="16" charset="0"/>
              </a:rPr>
              <a:t>(Н</a:t>
            </a:r>
            <a:r>
              <a:rPr lang="ru-RU" sz="2900" dirty="0" smtClean="0">
                <a:solidFill>
                  <a:srgbClr val="000000"/>
                </a:solidFill>
                <a:latin typeface="Times New Roman" pitchFamily="16" charset="0"/>
              </a:rPr>
              <a:t>) </a:t>
            </a:r>
            <a:r>
              <a:rPr lang="en-US" sz="2900" dirty="0" smtClean="0">
                <a:solidFill>
                  <a:srgbClr val="000000"/>
                </a:solidFill>
                <a:latin typeface="Times New Roman" pitchFamily="16" charset="0"/>
              </a:rPr>
              <a:t>–</a:t>
            </a:r>
            <a:r>
              <a:rPr lang="ru-RU" sz="2900" dirty="0" smtClean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ru-RU" sz="2900" dirty="0">
                <a:solidFill>
                  <a:srgbClr val="000000"/>
                </a:solidFill>
                <a:latin typeface="Times New Roman" pitchFamily="16" charset="0"/>
              </a:rPr>
              <a:t>неуправляемые внешние силы, различные для каждого из видов транспортных машин, но всегда зависящие от степени загрузки машины, режима ее работы, характера трассы (величины уклона, наличия криволинейных участков и т.д.) и скорости движения.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2900" dirty="0">
                <a:solidFill>
                  <a:srgbClr val="000000"/>
                </a:solidFill>
                <a:latin typeface="Times New Roman" pitchFamily="16" charset="0"/>
              </a:rPr>
              <a:t>У транспортных машин </a:t>
            </a:r>
            <a:r>
              <a:rPr lang="ru-RU" sz="2900" b="1" dirty="0">
                <a:solidFill>
                  <a:srgbClr val="000000"/>
                </a:solidFill>
                <a:latin typeface="Times New Roman" pitchFamily="16" charset="0"/>
              </a:rPr>
              <a:t>цикличного</a:t>
            </a:r>
            <a:r>
              <a:rPr lang="ru-RU" sz="2900" dirty="0">
                <a:solidFill>
                  <a:srgbClr val="000000"/>
                </a:solidFill>
                <a:latin typeface="Times New Roman" pitchFamily="16" charset="0"/>
              </a:rPr>
              <a:t> действия различают основное (</a:t>
            </a:r>
            <a:r>
              <a:rPr lang="en-US" sz="2900" i="1" dirty="0" err="1">
                <a:solidFill>
                  <a:srgbClr val="000000"/>
                </a:solidFill>
                <a:latin typeface="Times New Roman" pitchFamily="16" charset="0"/>
              </a:rPr>
              <a:t>W</a:t>
            </a:r>
            <a:r>
              <a:rPr lang="en-US" sz="2900" baseline="-25000" dirty="0" err="1">
                <a:solidFill>
                  <a:srgbClr val="000000"/>
                </a:solidFill>
                <a:latin typeface="Times New Roman" pitchFamily="16" charset="0"/>
              </a:rPr>
              <a:t>o</a:t>
            </a:r>
            <a:r>
              <a:rPr lang="en-US" sz="2900" dirty="0">
                <a:solidFill>
                  <a:srgbClr val="000000"/>
                </a:solidFill>
                <a:latin typeface="Times New Roman" pitchFamily="16" charset="0"/>
              </a:rPr>
              <a:t>) </a:t>
            </a:r>
            <a:r>
              <a:rPr lang="ru-RU" sz="2900" dirty="0">
                <a:solidFill>
                  <a:srgbClr val="000000"/>
                </a:solidFill>
                <a:latin typeface="Times New Roman" pitchFamily="16" charset="0"/>
              </a:rPr>
              <a:t>и дополнительное (</a:t>
            </a:r>
            <a:r>
              <a:rPr lang="en-US" sz="2900" i="1" dirty="0">
                <a:solidFill>
                  <a:srgbClr val="000000"/>
                </a:solidFill>
                <a:latin typeface="Times New Roman" pitchFamily="16" charset="0"/>
              </a:rPr>
              <a:t>W</a:t>
            </a:r>
            <a:r>
              <a:rPr lang="ru-RU" sz="2900" baseline="-25000" dirty="0" err="1">
                <a:solidFill>
                  <a:srgbClr val="000000"/>
                </a:solidFill>
                <a:latin typeface="Times New Roman" pitchFamily="16" charset="0"/>
              </a:rPr>
              <a:t>д</a:t>
            </a:r>
            <a:r>
              <a:rPr lang="en-US" sz="2900" dirty="0">
                <a:solidFill>
                  <a:srgbClr val="000000"/>
                </a:solidFill>
                <a:latin typeface="Times New Roman" pitchFamily="16" charset="0"/>
              </a:rPr>
              <a:t>) </a:t>
            </a:r>
            <a:r>
              <a:rPr lang="ru-RU" sz="2900" dirty="0">
                <a:solidFill>
                  <a:srgbClr val="000000"/>
                </a:solidFill>
                <a:latin typeface="Times New Roman" pitchFamily="16" charset="0"/>
              </a:rPr>
              <a:t>сопротивления движению. Дополнительное сопротивление включает в себя: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2900" dirty="0">
                <a:solidFill>
                  <a:srgbClr val="000000"/>
                </a:solidFill>
                <a:latin typeface="Times New Roman" pitchFamily="16" charset="0"/>
              </a:rPr>
              <a:t>сопротивление от уклона (</a:t>
            </a:r>
            <a:r>
              <a:rPr lang="en-US" sz="2900" i="1" dirty="0" err="1">
                <a:solidFill>
                  <a:srgbClr val="000000"/>
                </a:solidFill>
                <a:latin typeface="Times New Roman" pitchFamily="16" charset="0"/>
              </a:rPr>
              <a:t>W</a:t>
            </a:r>
            <a:r>
              <a:rPr lang="en-US" sz="2900" i="1" baseline="-25000" dirty="0" err="1">
                <a:solidFill>
                  <a:srgbClr val="000000"/>
                </a:solidFill>
                <a:latin typeface="Times New Roman" pitchFamily="16" charset="0"/>
              </a:rPr>
              <a:t>i</a:t>
            </a:r>
            <a:r>
              <a:rPr lang="en-US" sz="2900" dirty="0">
                <a:solidFill>
                  <a:srgbClr val="000000"/>
                </a:solidFill>
                <a:latin typeface="Times New Roman" pitchFamily="16" charset="0"/>
              </a:rPr>
              <a:t>),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2900" dirty="0">
                <a:solidFill>
                  <a:srgbClr val="000000"/>
                </a:solidFill>
                <a:latin typeface="Times New Roman" pitchFamily="16" charset="0"/>
              </a:rPr>
              <a:t>сопротивление на криволинейных участках трассы (</a:t>
            </a:r>
            <a:r>
              <a:rPr lang="en-US" sz="2900" i="1" dirty="0">
                <a:solidFill>
                  <a:srgbClr val="000000"/>
                </a:solidFill>
                <a:latin typeface="Times New Roman" pitchFamily="16" charset="0"/>
              </a:rPr>
              <a:t>W</a:t>
            </a:r>
            <a:r>
              <a:rPr lang="en-US" sz="2900" i="1" baseline="-25000" dirty="0">
                <a:solidFill>
                  <a:srgbClr val="000000"/>
                </a:solidFill>
                <a:latin typeface="Times New Roman" pitchFamily="16" charset="0"/>
              </a:rPr>
              <a:t>R</a:t>
            </a:r>
            <a:r>
              <a:rPr lang="en-US" sz="2900" dirty="0">
                <a:solidFill>
                  <a:srgbClr val="000000"/>
                </a:solidFill>
                <a:latin typeface="Times New Roman" pitchFamily="16" charset="0"/>
              </a:rPr>
              <a:t>),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2900" dirty="0">
                <a:solidFill>
                  <a:srgbClr val="000000"/>
                </a:solidFill>
                <a:latin typeface="Times New Roman" pitchFamily="16" charset="0"/>
              </a:rPr>
              <a:t>сопротивление воздушной среды (</a:t>
            </a:r>
            <a:r>
              <a:rPr lang="en-US" sz="2900" i="1" dirty="0">
                <a:solidFill>
                  <a:srgbClr val="000000"/>
                </a:solidFill>
                <a:latin typeface="Times New Roman" pitchFamily="16" charset="0"/>
              </a:rPr>
              <a:t>W</a:t>
            </a:r>
            <a:r>
              <a:rPr lang="ru-RU" sz="2900" baseline="-25000" dirty="0" err="1">
                <a:solidFill>
                  <a:srgbClr val="000000"/>
                </a:solidFill>
                <a:latin typeface="Times New Roman" pitchFamily="16" charset="0"/>
              </a:rPr>
              <a:t>возд</a:t>
            </a:r>
            <a:r>
              <a:rPr lang="en-US" sz="2900" dirty="0" smtClean="0">
                <a:solidFill>
                  <a:srgbClr val="000000"/>
                </a:solidFill>
                <a:latin typeface="Times New Roman" pitchFamily="16" charset="0"/>
              </a:rPr>
              <a:t>).</a:t>
            </a:r>
            <a:endParaRPr lang="ru-RU" sz="2900" dirty="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0635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"/>
          <p:cNvSpPr txBox="1">
            <a:spLocks noChangeArrowheads="1"/>
          </p:cNvSpPr>
          <p:nvPr/>
        </p:nvSpPr>
        <p:spPr bwMode="auto">
          <a:xfrm>
            <a:off x="326880" y="0"/>
            <a:ext cx="8817120" cy="647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Во-первых, вместо сосредоточенных масс, имеющих место в транспортных машинах цикличного действия, имеем неподвижную (став) и движущуюся массы, распределенные по длине (</a:t>
            </a:r>
            <a:r>
              <a:rPr lang="ru-RU" sz="2900" i="1">
                <a:solidFill>
                  <a:srgbClr val="000000"/>
                </a:solidFill>
                <a:latin typeface="Times New Roman" pitchFamily="16" charset="0"/>
              </a:rPr>
              <a:t>L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, м) транспортной машины непрерывного действия. Обозначив полный вес 1 м движущихся частей </a:t>
            </a:r>
            <a:r>
              <a:rPr lang="ru-RU" sz="2900" i="1">
                <a:solidFill>
                  <a:srgbClr val="000000"/>
                </a:solidFill>
                <a:latin typeface="Times New Roman" pitchFamily="16" charset="0"/>
              </a:rPr>
              <a:t>q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, получаем, что для груженой ветви эта величина включает вес груза, отнесенный к 1 м длины установки (</a:t>
            </a:r>
            <a:r>
              <a:rPr lang="ru-RU" sz="2900" i="1">
                <a:solidFill>
                  <a:srgbClr val="000000"/>
                </a:solidFill>
                <a:latin typeface="Times New Roman" pitchFamily="16" charset="0"/>
              </a:rPr>
              <a:t>q</a:t>
            </a:r>
            <a:r>
              <a:rPr lang="ru-RU" sz="2900" baseline="-33000">
                <a:solidFill>
                  <a:srgbClr val="000000"/>
                </a:solidFill>
                <a:latin typeface="Times New Roman" pitchFamily="16" charset="0"/>
              </a:rPr>
              <a:t>гр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, Н/м), и вес движущихся частей самой установки (</a:t>
            </a:r>
            <a:r>
              <a:rPr lang="ru-RU" sz="2900" i="1">
                <a:solidFill>
                  <a:srgbClr val="000000"/>
                </a:solidFill>
                <a:latin typeface="Times New Roman" pitchFamily="16" charset="0"/>
              </a:rPr>
              <a:t>q</a:t>
            </a:r>
            <a:r>
              <a:rPr lang="ru-RU" sz="2900" baseline="-33000">
                <a:solidFill>
                  <a:srgbClr val="000000"/>
                </a:solidFill>
                <a:latin typeface="Times New Roman" pitchFamily="16" charset="0"/>
              </a:rPr>
              <a:t>д.ч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, Н/м), а для порожней — только вес движущихся частей установки. Во-вторых, угол наклона установок непрерывного действия может быть достаточно велик, а значит, величину cos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β нельзя приравнивать к единице. В-третьих, коэффициент сопротивления неудобно заменять удельным значением.</a:t>
            </a:r>
          </a:p>
        </p:txBody>
      </p:sp>
    </p:spTree>
    <p:extLst>
      <p:ext uri="{BB962C8B-B14F-4D97-AF65-F5344CB8AC3E}">
        <p14:creationId xmlns:p14="http://schemas.microsoft.com/office/powerpoint/2010/main" val="16995794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"/>
          <p:cNvSpPr txBox="1">
            <a:spLocks noChangeArrowheads="1"/>
          </p:cNvSpPr>
          <p:nvPr/>
        </p:nvSpPr>
        <p:spPr bwMode="auto">
          <a:xfrm>
            <a:off x="326880" y="0"/>
            <a:ext cx="8817120" cy="66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Таким образом, получаем</a:t>
            </a:r>
          </a:p>
          <a:p>
            <a:pPr eaLnBrk="1">
              <a:buClrTx/>
              <a:buFontTx/>
              <a:buNone/>
            </a:pPr>
            <a:endParaRPr lang="ru-RU" sz="2900">
              <a:solidFill>
                <a:srgbClr val="000000"/>
              </a:solidFill>
              <a:latin typeface="Times New Roman" pitchFamily="16" charset="0"/>
            </a:endParaRPr>
          </a:p>
          <a:p>
            <a:pPr eaLnBrk="1">
              <a:buClrTx/>
              <a:buFontTx/>
              <a:buNone/>
            </a:pPr>
            <a:endParaRPr lang="ru-RU" sz="2900">
              <a:solidFill>
                <a:srgbClr val="000000"/>
              </a:solidFill>
              <a:latin typeface="Times New Roman" pitchFamily="16" charset="0"/>
            </a:endParaRPr>
          </a:p>
          <a:p>
            <a:pPr eaLnBrk="1">
              <a:buClrTx/>
              <a:buFontTx/>
              <a:buNone/>
            </a:pPr>
            <a:endParaRPr lang="ru-RU" sz="2900">
              <a:solidFill>
                <a:srgbClr val="000000"/>
              </a:solidFill>
              <a:latin typeface="Times New Roman" pitchFamily="16" charset="0"/>
            </a:endParaRPr>
          </a:p>
          <a:p>
            <a:pPr eaLnBrk="1">
              <a:buClrTx/>
              <a:buFontTx/>
              <a:buNone/>
            </a:pP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или</a:t>
            </a:r>
          </a:p>
          <a:p>
            <a:pPr eaLnBrk="1">
              <a:buClrTx/>
              <a:buFontTx/>
              <a:buNone/>
            </a:pP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Эти сопротивления распределены по длине транспортной машины (на грузовой и порожняковой ветвях) и их принято называть </a:t>
            </a:r>
            <a:r>
              <a:rPr lang="ru-RU" sz="2900" b="1">
                <a:solidFill>
                  <a:srgbClr val="000000"/>
                </a:solidFill>
                <a:latin typeface="Times New Roman" pitchFamily="16" charset="0"/>
              </a:rPr>
              <a:t>распределенными сопротивлениями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.</a:t>
            </a:r>
          </a:p>
          <a:p>
            <a:pPr eaLnBrk="1">
              <a:buClrTx/>
              <a:buFontTx/>
              <a:buNone/>
            </a:pP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Кроме распределенных сопротивлений в транспортных машинах непрерывного действия имеют место </a:t>
            </a:r>
            <a:r>
              <a:rPr lang="ru-RU" sz="2900" b="1">
                <a:solidFill>
                  <a:srgbClr val="000000"/>
                </a:solidFill>
                <a:latin typeface="Times New Roman" pitchFamily="16" charset="0"/>
              </a:rPr>
              <a:t>сосредоточенные сопротивления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, которые сконцентрированы на незначительных по длине участках (по сравнению с длиной всей машины).</a:t>
            </a:r>
          </a:p>
          <a:p>
            <a:pPr eaLnBrk="1">
              <a:buClrTx/>
              <a:buFontTx/>
              <a:buNone/>
            </a:pPr>
            <a:endParaRPr lang="ru-RU" sz="2900">
              <a:solidFill>
                <a:srgbClr val="000000"/>
              </a:solidFill>
              <a:latin typeface="Times New Roman" pitchFamily="16" charset="0"/>
            </a:endParaRP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80" y="89275"/>
            <a:ext cx="2592000" cy="135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44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0" y="1853947"/>
            <a:ext cx="4026240" cy="432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5515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1"/>
          <p:cNvSpPr txBox="1">
            <a:spLocks noChangeArrowheads="1"/>
          </p:cNvSpPr>
          <p:nvPr/>
        </p:nvSpPr>
        <p:spPr bwMode="auto">
          <a:xfrm>
            <a:off x="326880" y="0"/>
            <a:ext cx="8817120" cy="3601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Особое место среди сопротивлений занимает </a:t>
            </a:r>
            <a:r>
              <a:rPr lang="ru-RU" sz="2900" b="1">
                <a:solidFill>
                  <a:srgbClr val="000000"/>
                </a:solidFill>
                <a:latin typeface="Times New Roman" pitchFamily="16" charset="0"/>
              </a:rPr>
              <a:t>сила торможения</a:t>
            </a:r>
            <a:r>
              <a:rPr lang="ru-RU" sz="2900" i="1">
                <a:solidFill>
                  <a:srgbClr val="000000"/>
                </a:solidFill>
                <a:latin typeface="Times New Roman" pitchFamily="16" charset="0"/>
              </a:rPr>
              <a:t> В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 (Н) — искусственно создаваемая регулируемая внешняя сила, направленная в противоположную движению сторону.</a:t>
            </a:r>
          </a:p>
          <a:p>
            <a:pPr eaLnBrk="1">
              <a:buClrTx/>
              <a:buFontTx/>
              <a:buNone/>
            </a:pP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В результате прижатия тормозной колодки к колесу с силой </a:t>
            </a:r>
            <a:r>
              <a:rPr lang="ru-RU" sz="2900" i="1">
                <a:solidFill>
                  <a:srgbClr val="000000"/>
                </a:solidFill>
                <a:latin typeface="Times New Roman" pitchFamily="16" charset="0"/>
              </a:rPr>
              <a:t>К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 (кН) возникает сила трения </a:t>
            </a:r>
            <a:r>
              <a:rPr lang="ru-RU" sz="2900" i="1">
                <a:solidFill>
                  <a:srgbClr val="000000"/>
                </a:solidFill>
                <a:latin typeface="Times New Roman" pitchFamily="16" charset="0"/>
              </a:rPr>
              <a:t>К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φ</a:t>
            </a:r>
            <a:r>
              <a:rPr lang="ru-RU" sz="2900" baseline="-330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к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,</a:t>
            </a:r>
          </a:p>
          <a:p>
            <a:pPr eaLnBrk="1">
              <a:buClrTx/>
              <a:buFontTx/>
              <a:buNone/>
            </a:pPr>
            <a:r>
              <a:rPr lang="ru-RU" sz="29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где φ</a:t>
            </a:r>
            <a:r>
              <a:rPr lang="ru-RU" sz="2900" baseline="-330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к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— коэффициент трения между колодкой и колесом.</a:t>
            </a:r>
          </a:p>
        </p:txBody>
      </p:sp>
      <p:pic>
        <p:nvPicPr>
          <p:cNvPr id="624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201" y="3143248"/>
            <a:ext cx="4187222" cy="332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2468" name="Rectangle 3"/>
          <p:cNvSpPr>
            <a:spLocks noChangeArrowheads="1"/>
          </p:cNvSpPr>
          <p:nvPr/>
        </p:nvSpPr>
        <p:spPr bwMode="auto">
          <a:xfrm>
            <a:off x="0" y="6358268"/>
            <a:ext cx="9144000" cy="532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2452" rIns="81639" bIns="42452">
            <a:spAutoFit/>
          </a:bodyPr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29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Схема к определению сил торможения</a:t>
            </a:r>
          </a:p>
        </p:txBody>
      </p:sp>
    </p:spTree>
    <p:extLst>
      <p:ext uri="{BB962C8B-B14F-4D97-AF65-F5344CB8AC3E}">
        <p14:creationId xmlns:p14="http://schemas.microsoft.com/office/powerpoint/2010/main" val="14491967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"/>
          <p:cNvSpPr txBox="1">
            <a:spLocks noChangeArrowheads="1"/>
          </p:cNvSpPr>
          <p:nvPr/>
        </p:nvSpPr>
        <p:spPr bwMode="auto">
          <a:xfrm>
            <a:off x="326880" y="0"/>
            <a:ext cx="8817120" cy="623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ru-RU" sz="2900" dirty="0">
                <a:solidFill>
                  <a:srgbClr val="000000"/>
                </a:solidFill>
                <a:latin typeface="Times New Roman" pitchFamily="16" charset="0"/>
              </a:rPr>
              <a:t>Сила </a:t>
            </a:r>
            <a:r>
              <a:rPr lang="ru-RU" sz="2900" i="1" dirty="0" err="1">
                <a:solidFill>
                  <a:srgbClr val="000000"/>
                </a:solidFill>
                <a:latin typeface="Times New Roman" pitchFamily="16" charset="0"/>
              </a:rPr>
              <a:t>К</a:t>
            </a:r>
            <a:r>
              <a:rPr lang="ru-RU" sz="2900" dirty="0" err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φ</a:t>
            </a:r>
            <a:r>
              <a:rPr lang="ru-RU" sz="2900" baseline="-33000" dirty="0" err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к</a:t>
            </a:r>
            <a:r>
              <a:rPr lang="ru-RU" sz="29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, вызывая реакцию буксы колеса </a:t>
            </a:r>
            <a:r>
              <a:rPr lang="ru-RU" sz="2900" i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В</a:t>
            </a:r>
            <a:r>
              <a:rPr lang="ru-RU" sz="29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(равную </a:t>
            </a:r>
            <a:r>
              <a:rPr lang="ru-RU" sz="2900" i="1" dirty="0" err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К</a:t>
            </a:r>
            <a:r>
              <a:rPr lang="ru-RU" sz="2900" dirty="0" err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φ</a:t>
            </a:r>
            <a:r>
              <a:rPr lang="ru-RU" sz="2900" baseline="-33000" dirty="0" err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к</a:t>
            </a:r>
            <a:r>
              <a:rPr lang="ru-RU" sz="29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), образует с ней внутреннюю пару сил </a:t>
            </a:r>
            <a:r>
              <a:rPr lang="ru-RU" sz="2900" i="1" dirty="0" err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К</a:t>
            </a:r>
            <a:r>
              <a:rPr lang="ru-RU" sz="2900" dirty="0" err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φ</a:t>
            </a:r>
            <a:r>
              <a:rPr lang="ru-RU" sz="2900" baseline="-33000" dirty="0" err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к</a:t>
            </a:r>
            <a:r>
              <a:rPr lang="ru-RU" sz="2900" dirty="0" err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-</a:t>
            </a:r>
            <a:r>
              <a:rPr lang="ru-RU" sz="2900" i="1" dirty="0" err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В</a:t>
            </a:r>
            <a:r>
              <a:rPr lang="ru-RU" sz="29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, которую мы заменяем эквивалентной парой сил </a:t>
            </a:r>
            <a:r>
              <a:rPr lang="ru-RU" sz="2900" i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В</a:t>
            </a:r>
            <a:r>
              <a:rPr lang="ru-RU" sz="2900" baseline="-33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0</a:t>
            </a:r>
            <a:r>
              <a:rPr lang="ru-RU" sz="29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-</a:t>
            </a:r>
            <a:r>
              <a:rPr lang="ru-RU" sz="2900" i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В</a:t>
            </a:r>
            <a:r>
              <a:rPr lang="ru-RU" sz="2900" i="1" baseline="-33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к</a:t>
            </a:r>
            <a:r>
              <a:rPr lang="ru-RU" sz="2900" i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. </a:t>
            </a:r>
            <a:r>
              <a:rPr lang="ru-RU" sz="29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Сила </a:t>
            </a:r>
            <a:r>
              <a:rPr lang="ru-RU" sz="2900" i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В</a:t>
            </a:r>
            <a:r>
              <a:rPr lang="ru-RU" sz="2900" baseline="-33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0</a:t>
            </a:r>
            <a:r>
              <a:rPr lang="ru-RU" sz="29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при сцеплении колеса с опорой вызывает реакцию опоры(</a:t>
            </a:r>
            <a:r>
              <a:rPr lang="ru-RU" sz="2900" i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В'</a:t>
            </a:r>
            <a:r>
              <a:rPr lang="ru-RU" sz="2900" baseline="-33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0</a:t>
            </a:r>
            <a:r>
              <a:rPr lang="ru-RU" sz="29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), равную по величине силе </a:t>
            </a:r>
            <a:r>
              <a:rPr lang="ru-RU" sz="2900" i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В</a:t>
            </a:r>
            <a:r>
              <a:rPr lang="ru-RU" sz="2900" baseline="-33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0</a:t>
            </a:r>
            <a:r>
              <a:rPr lang="ru-RU" sz="29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, но направленную в противоположную сторону. При наличии этого равенства сила </a:t>
            </a:r>
            <a:r>
              <a:rPr lang="ru-RU" sz="2900" i="1" dirty="0" err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В</a:t>
            </a:r>
            <a:r>
              <a:rPr lang="ru-RU" sz="2900" i="1" baseline="-33000" dirty="0" err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к</a:t>
            </a:r>
            <a:r>
              <a:rPr lang="ru-RU" sz="2900" i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sz="29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реализуется как тормозная сила</a:t>
            </a:r>
          </a:p>
          <a:p>
            <a:pPr eaLnBrk="1">
              <a:buClrTx/>
              <a:buFontTx/>
              <a:buNone/>
            </a:pPr>
            <a:r>
              <a:rPr lang="ru-RU" sz="2900" dirty="0">
                <a:solidFill>
                  <a:srgbClr val="000000"/>
                </a:solidFill>
                <a:latin typeface="Times New Roman" pitchFamily="16" charset="0"/>
              </a:rPr>
              <a:t>Причем величина тормозной силы ограничена силой сцепления колеса с опорой</a:t>
            </a:r>
          </a:p>
          <a:p>
            <a:pPr eaLnBrk="1">
              <a:buClrTx/>
              <a:buFontTx/>
              <a:buNone/>
            </a:pPr>
            <a:r>
              <a:rPr lang="ru-RU" sz="2900" dirty="0">
                <a:solidFill>
                  <a:srgbClr val="000000"/>
                </a:solidFill>
                <a:latin typeface="Times New Roman" pitchFamily="16" charset="0"/>
              </a:rPr>
              <a:t>где </a:t>
            </a:r>
            <a:r>
              <a:rPr lang="ru-RU" sz="2900" dirty="0" err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ψ</a:t>
            </a:r>
            <a:r>
              <a:rPr lang="ru-RU" sz="2900" baseline="-33000" dirty="0" err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т</a:t>
            </a:r>
            <a:r>
              <a:rPr lang="ru-RU" sz="2900" dirty="0" err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sz="29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— коэффициент сцепления колеса с дорогой, реализуемый при торможении</a:t>
            </a:r>
            <a:r>
              <a:rPr lang="ru-RU" sz="29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.</a:t>
            </a:r>
            <a:endParaRPr lang="ru-RU" sz="29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801" y="3202138"/>
            <a:ext cx="2496960" cy="423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349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00" y="4059884"/>
            <a:ext cx="2073600" cy="440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327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1"/>
          <p:cNvSpPr txBox="1">
            <a:spLocks noChangeArrowheads="1"/>
          </p:cNvSpPr>
          <p:nvPr/>
        </p:nvSpPr>
        <p:spPr bwMode="auto">
          <a:xfrm>
            <a:off x="326880" y="0"/>
            <a:ext cx="88171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>
              <a:buClrTx/>
              <a:buFontTx/>
              <a:buNone/>
            </a:pPr>
            <a:endParaRPr lang="ru-RU" sz="290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1">
              <a:buClrTx/>
              <a:buFontTx/>
              <a:buNone/>
            </a:pPr>
            <a:r>
              <a:rPr lang="ru-RU" sz="29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Движущие силы — </a:t>
            </a:r>
            <a:r>
              <a:rPr lang="ru-RU" sz="29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сила тяги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(</a:t>
            </a:r>
            <a:r>
              <a:rPr lang="ru-RU" sz="2900" i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F</a:t>
            </a:r>
            <a:r>
              <a:rPr lang="ru-RU" sz="2900" baseline="-330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к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, Н) или </a:t>
            </a:r>
            <a:r>
              <a:rPr lang="ru-RU" sz="29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тяговой усилие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, - представляет собой управляемые внешние силы, создаваемые при взаимодействии ведущего колеса машины </a:t>
            </a:r>
            <a:r>
              <a:rPr lang="ru-RU" sz="29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цикличного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действия с внешней опорой (рельсами или дорогой), а при </a:t>
            </a:r>
            <a:r>
              <a:rPr lang="ru-RU" sz="29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непрерывном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транспорте — тягового органа с приводными барабанами, приводными звездочками, блоками и другими элементами для преодоления сопротивления движению.</a:t>
            </a:r>
          </a:p>
          <a:p>
            <a:pPr eaLnBrk="1">
              <a:buClrTx/>
              <a:buFontTx/>
              <a:buNone/>
            </a:pPr>
            <a:endParaRPr lang="ru-RU" sz="290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1614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1"/>
          <p:cNvSpPr txBox="1">
            <a:spLocks noChangeArrowheads="1"/>
          </p:cNvSpPr>
          <p:nvPr/>
        </p:nvSpPr>
        <p:spPr bwMode="auto">
          <a:xfrm>
            <a:off x="253440" y="0"/>
            <a:ext cx="8890560" cy="66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>
              <a:buClrTx/>
              <a:buFontTx/>
              <a:buNone/>
            </a:pPr>
            <a:endParaRPr lang="ru-RU" sz="290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1">
              <a:buClrTx/>
              <a:buFontTx/>
              <a:buNone/>
            </a:pPr>
            <a:r>
              <a:rPr lang="ru-RU" sz="29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Сила тяги может быть ограничена </a:t>
            </a:r>
            <a:r>
              <a:rPr lang="ru-RU" sz="29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источником энергии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(например, </a:t>
            </a:r>
            <a:r>
              <a:rPr lang="ru-RU" sz="29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мощностью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дизель-генераторной установки тяговых агрегатов или электрифицированных автосамосвалов), мощностью тяговых двигателей (например, мотор-колес автосамосвалов или осевых двигателей локомотивов) и </a:t>
            </a:r>
            <a:r>
              <a:rPr lang="ru-RU" sz="29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силой прижатия 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приводного колеса к рельсу, дороге, тяговому органу и т.д. (сцепным весом локомотива, автосамосвала, предварительным натяжением тягового органа конвейера).</a:t>
            </a:r>
          </a:p>
          <a:p>
            <a:pPr eaLnBrk="1">
              <a:buClrTx/>
              <a:buFontTx/>
              <a:buNone/>
            </a:pPr>
            <a:r>
              <a:rPr lang="ru-RU" sz="29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Наиболее характерным для карьерных транспортных машин </a:t>
            </a:r>
            <a:r>
              <a:rPr lang="ru-RU" sz="29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цикличного 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действия является ограничение по сцепному весу машину или машин </a:t>
            </a:r>
            <a:r>
              <a:rPr lang="ru-RU" sz="29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непрерывного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действия — натяжением тягового органа.</a:t>
            </a:r>
          </a:p>
          <a:p>
            <a:pPr eaLnBrk="1">
              <a:buClrTx/>
              <a:buFontTx/>
              <a:buNone/>
            </a:pPr>
            <a:endParaRPr lang="ru-RU" sz="290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8553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1"/>
          <p:cNvSpPr txBox="1">
            <a:spLocks noChangeArrowheads="1"/>
          </p:cNvSpPr>
          <p:nvPr/>
        </p:nvSpPr>
        <p:spPr bwMode="auto">
          <a:xfrm>
            <a:off x="326880" y="0"/>
            <a:ext cx="8817120" cy="1314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ru-RU" sz="29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Для примера рассмотрим взаимодействие приводного колеса с внешней опорой (с рельсом или дорогой), полагая их абсолютно жесткими.</a:t>
            </a:r>
          </a:p>
        </p:txBody>
      </p:sp>
      <p:pic>
        <p:nvPicPr>
          <p:cNvPr id="665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960" y="1378485"/>
            <a:ext cx="5702400" cy="4908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6564" name="Rectangle 3"/>
          <p:cNvSpPr>
            <a:spLocks noChangeArrowheads="1"/>
          </p:cNvSpPr>
          <p:nvPr/>
        </p:nvSpPr>
        <p:spPr bwMode="auto">
          <a:xfrm>
            <a:off x="0" y="6358268"/>
            <a:ext cx="9144000" cy="532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2452" rIns="81639" bIns="42452">
            <a:spAutoFit/>
          </a:bodyPr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29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Схема к определению сил торможения</a:t>
            </a:r>
          </a:p>
        </p:txBody>
      </p:sp>
    </p:spTree>
    <p:extLst>
      <p:ext uri="{BB962C8B-B14F-4D97-AF65-F5344CB8AC3E}">
        <p14:creationId xmlns:p14="http://schemas.microsoft.com/office/powerpoint/2010/main" val="35614734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618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ru-RU" sz="29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Обозначим силу прижатия приводного колеса к опоре </a:t>
            </a:r>
            <a:r>
              <a:rPr lang="ru-RU" sz="2900" i="1" dirty="0" err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Р</a:t>
            </a:r>
            <a:r>
              <a:rPr lang="ru-RU" sz="2900" baseline="-33000" dirty="0" err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к</a:t>
            </a:r>
            <a:r>
              <a:rPr lang="ru-RU" sz="29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, а момент вращения, передаваемый на ось колеса двигателем, </a:t>
            </a:r>
            <a:r>
              <a:rPr lang="ru-RU" sz="2900" i="1" dirty="0" err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М</a:t>
            </a:r>
            <a:r>
              <a:rPr lang="ru-RU" sz="2900" baseline="-33000" dirty="0" err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вр</a:t>
            </a:r>
            <a:r>
              <a:rPr lang="ru-RU" sz="29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. Заменим </a:t>
            </a:r>
            <a:r>
              <a:rPr lang="ru-RU" sz="2900" i="1" dirty="0" err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М</a:t>
            </a:r>
            <a:r>
              <a:rPr lang="ru-RU" sz="2900" baseline="-33000" dirty="0" err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вр</a:t>
            </a:r>
            <a:r>
              <a:rPr lang="ru-RU" sz="29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парой сил </a:t>
            </a:r>
            <a:r>
              <a:rPr lang="ru-RU" sz="2900" i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F-F</a:t>
            </a:r>
            <a:r>
              <a:rPr lang="ru-RU" sz="29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с плечом, равным радиусу колеса. Транспортная машина находится на внешней опоре и оказывает на нее давление, поэтому в точке </a:t>
            </a:r>
            <a:r>
              <a:rPr lang="ru-RU" sz="2900" i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</a:t>
            </a:r>
            <a:r>
              <a:rPr lang="ru-RU" sz="29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возникает сцепление колеса с опорой. При вращении же колеса под действием этой пары сил </a:t>
            </a:r>
            <a:r>
              <a:rPr lang="ru-RU" sz="2900" i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F-F</a:t>
            </a:r>
            <a:r>
              <a:rPr lang="ru-RU" sz="29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возникает горизонтальная реакция опоры </a:t>
            </a:r>
            <a:r>
              <a:rPr lang="ru-RU" sz="2900" i="1" dirty="0" err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F</a:t>
            </a:r>
            <a:r>
              <a:rPr lang="ru-RU" sz="2900" baseline="-33000" dirty="0" err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к</a:t>
            </a:r>
            <a:r>
              <a:rPr lang="ru-RU" sz="29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, равная силе </a:t>
            </a:r>
            <a:r>
              <a:rPr lang="ru-RU" sz="2900" i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F</a:t>
            </a:r>
            <a:r>
              <a:rPr lang="ru-RU" sz="29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, но направленная в противоположную сторону (значит, эти силы уравновешиваются). Под действием силы </a:t>
            </a:r>
            <a:r>
              <a:rPr lang="ru-RU" sz="2900" i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F</a:t>
            </a:r>
            <a:r>
              <a:rPr lang="ru-RU" sz="29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, приложенной в центре колеса, транспортная машина приходит в движение. Так как сила </a:t>
            </a:r>
            <a:r>
              <a:rPr lang="ru-RU" sz="2900" i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F </a:t>
            </a:r>
            <a:r>
              <a:rPr lang="ru-RU" sz="29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становится движущей только при наличии реакции опоры </a:t>
            </a:r>
            <a:r>
              <a:rPr lang="ru-RU" sz="2900" i="1" dirty="0" err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F</a:t>
            </a:r>
            <a:r>
              <a:rPr lang="ru-RU" sz="2900" baseline="-33000" dirty="0" err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к</a:t>
            </a:r>
            <a:r>
              <a:rPr lang="ru-RU" sz="29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, силу тяги называют касательной силой тяги на ободе колеса. </a:t>
            </a:r>
          </a:p>
        </p:txBody>
      </p:sp>
    </p:spTree>
    <p:extLst>
      <p:ext uri="{BB962C8B-B14F-4D97-AF65-F5344CB8AC3E}">
        <p14:creationId xmlns:p14="http://schemas.microsoft.com/office/powerpoint/2010/main" val="20555116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>
            <a:spLocks noChangeArrowheads="1"/>
          </p:cNvSpPr>
          <p:nvPr/>
        </p:nvSpPr>
        <p:spPr bwMode="auto">
          <a:xfrm>
            <a:off x="295201" y="0"/>
            <a:ext cx="8848800" cy="7395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2452" rIns="81639" bIns="42452"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25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Если сила тяги превысит сцепление, нормальное движение (колесо катится по опоре с мгновенным центром вращения в точке </a:t>
            </a:r>
            <a:r>
              <a:rPr lang="ru-RU" sz="2500" i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</a:t>
            </a:r>
            <a:r>
              <a:rPr lang="ru-RU" sz="25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) нарушается и колесо начинает буксовать. Поэтому условием нормального движения является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25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где </a:t>
            </a:r>
            <a:r>
              <a:rPr lang="el-GR" sz="25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ψ</a:t>
            </a:r>
            <a:r>
              <a:rPr lang="ru-RU" sz="25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– коэффициент сцепления колеса транспортной машины с внешней опорой.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25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Так как в транспортной машине приводным обычно является не одно колесо, а несколько, то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25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Величину </a:t>
            </a:r>
            <a:r>
              <a:rPr lang="el-GR" sz="25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Σ</a:t>
            </a:r>
            <a:r>
              <a:rPr lang="ru-RU" sz="2500" i="1" dirty="0" err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Р</a:t>
            </a:r>
            <a:r>
              <a:rPr lang="ru-RU" sz="2500" baseline="-25000" dirty="0" err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к</a:t>
            </a:r>
            <a:r>
              <a:rPr lang="ru-RU" sz="25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удобно выражать через массу транспортной машины (</a:t>
            </a:r>
            <a:r>
              <a:rPr lang="ru-RU" sz="2500" i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М</a:t>
            </a:r>
            <a:r>
              <a:rPr lang="ru-RU" sz="2500" baseline="-25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т</a:t>
            </a:r>
            <a:r>
              <a:rPr lang="ru-RU" sz="25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, т), тогда предыдущее выражение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ru-RU" sz="25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25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где </a:t>
            </a:r>
            <a:r>
              <a:rPr lang="en-US" sz="2500" i="1" dirty="0" err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k</a:t>
            </a:r>
            <a:r>
              <a:rPr lang="en-US" sz="2500" baseline="-25000" dirty="0" err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c</a:t>
            </a:r>
            <a:r>
              <a:rPr lang="en-US" sz="25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– </a:t>
            </a:r>
            <a:r>
              <a:rPr lang="ru-RU" sz="25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коэффициент сцепной массы, учитывающий долю массы транспортной машины, приходящуюся на ее приводные колеса.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25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Величина коэффициента сцепления </a:t>
            </a:r>
            <a:r>
              <a:rPr lang="el-GR" sz="25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ψ</a:t>
            </a:r>
            <a:r>
              <a:rPr lang="ru-RU" sz="25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зависит от ряда конструктивных, физических и эксплуатационных факторов и определяется для каждого вида машин экспериментальным путем.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ru-RU" sz="25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pic>
        <p:nvPicPr>
          <p:cNvPr id="686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27" t="30760" r="24710" b="63409"/>
          <a:stretch>
            <a:fillRect/>
          </a:stretch>
        </p:blipFill>
        <p:spPr bwMode="auto">
          <a:xfrm>
            <a:off x="6386400" y="1140591"/>
            <a:ext cx="1749600" cy="45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86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2" t="24095" r="27837" b="70082"/>
          <a:stretch>
            <a:fillRect/>
          </a:stretch>
        </p:blipFill>
        <p:spPr bwMode="auto">
          <a:xfrm>
            <a:off x="4766400" y="2713641"/>
            <a:ext cx="1879200" cy="45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86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55" t="37500" r="14581" b="55838"/>
          <a:stretch>
            <a:fillRect/>
          </a:stretch>
        </p:blipFill>
        <p:spPr bwMode="auto">
          <a:xfrm>
            <a:off x="2757600" y="3839240"/>
            <a:ext cx="3304800" cy="51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8826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70" t="34926" r="16377" b="13408"/>
          <a:stretch>
            <a:fillRect/>
          </a:stretch>
        </p:blipFill>
        <p:spPr bwMode="auto">
          <a:xfrm>
            <a:off x="295201" y="0"/>
            <a:ext cx="8549280" cy="595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9635" name="Rectangle 2"/>
          <p:cNvSpPr>
            <a:spLocks noChangeArrowheads="1"/>
          </p:cNvSpPr>
          <p:nvPr/>
        </p:nvSpPr>
        <p:spPr bwMode="auto">
          <a:xfrm>
            <a:off x="360000" y="5943505"/>
            <a:ext cx="8784000" cy="97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2452" rIns="81639" bIns="42452">
            <a:spAutoFit/>
          </a:bodyPr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29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Взаимодействие гибкого тягового органа с приводным барабаном</a:t>
            </a:r>
          </a:p>
        </p:txBody>
      </p:sp>
    </p:spTree>
    <p:extLst>
      <p:ext uri="{BB962C8B-B14F-4D97-AF65-F5344CB8AC3E}">
        <p14:creationId xmlns:p14="http://schemas.microsoft.com/office/powerpoint/2010/main" val="35215343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ChangeArrowheads="1"/>
          </p:cNvSpPr>
          <p:nvPr/>
        </p:nvSpPr>
        <p:spPr bwMode="auto">
          <a:xfrm>
            <a:off x="260641" y="0"/>
            <a:ext cx="8883360" cy="532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2452" rIns="81639" bIns="42452"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Таким образом, полное сопротивление</a:t>
            </a: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80" y="489652"/>
            <a:ext cx="6549120" cy="406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222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401" y="895774"/>
            <a:ext cx="6148800" cy="5625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2229" name="Rectangle 4"/>
          <p:cNvSpPr>
            <a:spLocks noChangeArrowheads="1"/>
          </p:cNvSpPr>
          <p:nvPr/>
        </p:nvSpPr>
        <p:spPr bwMode="auto">
          <a:xfrm>
            <a:off x="-15840" y="6358268"/>
            <a:ext cx="9159840" cy="532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2452" rIns="81639" bIns="42452">
            <a:spAutoFit/>
          </a:bodyPr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2900" b="1">
                <a:solidFill>
                  <a:srgbClr val="000000"/>
                </a:solidFill>
                <a:latin typeface="Times New Roman" pitchFamily="16" charset="0"/>
              </a:rPr>
              <a:t>Схема к определению сопротивления движению</a:t>
            </a:r>
          </a:p>
        </p:txBody>
      </p:sp>
    </p:spTree>
    <p:extLst>
      <p:ext uri="{BB962C8B-B14F-4D97-AF65-F5344CB8AC3E}">
        <p14:creationId xmlns:p14="http://schemas.microsoft.com/office/powerpoint/2010/main" val="7239858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/>
          <p:cNvSpPr>
            <a:spLocks noChangeArrowheads="1"/>
          </p:cNvSpPr>
          <p:nvPr/>
        </p:nvSpPr>
        <p:spPr bwMode="auto">
          <a:xfrm>
            <a:off x="360000" y="0"/>
            <a:ext cx="8784000" cy="588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2452" rIns="81639" bIns="42452"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29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Для машин непрерывного действия с гибким тяговым органом отсутствие буксования последнего на приводном барабане или блоке выражается условием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ru-RU" sz="29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29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где </a:t>
            </a:r>
            <a:r>
              <a:rPr lang="ru-RU" sz="2900" i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е</a:t>
            </a:r>
            <a:r>
              <a:rPr lang="ru-RU" sz="29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– основание натуральных логарифмов;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29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	 </a:t>
            </a:r>
            <a:r>
              <a:rPr lang="en-US" sz="2900" i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S</a:t>
            </a:r>
            <a:r>
              <a:rPr lang="ru-RU" sz="2900" baseline="-25000" dirty="0" err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нб</a:t>
            </a:r>
            <a:r>
              <a:rPr lang="ru-RU" sz="29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и </a:t>
            </a:r>
            <a:r>
              <a:rPr lang="en-US" sz="2900" i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S</a:t>
            </a:r>
            <a:r>
              <a:rPr lang="ru-RU" sz="2900" baseline="-25000" dirty="0" err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сб</a:t>
            </a:r>
            <a:r>
              <a:rPr lang="ru-RU" sz="29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– соответственно натяжение в тяговом органе в набегающей на привод и сбегающей с него ветвей, Н;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2900" i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	</a:t>
            </a:r>
            <a:r>
              <a:rPr lang="el-GR" sz="29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μ</a:t>
            </a:r>
            <a:r>
              <a:rPr lang="ru-RU" sz="2900" i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– </a:t>
            </a:r>
            <a:r>
              <a:rPr lang="ru-RU" sz="29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коэффициент трения (сцепления) между тяговым органом и барабаном (блоком);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2900" i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	</a:t>
            </a:r>
            <a:r>
              <a:rPr lang="el-GR" sz="29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α</a:t>
            </a:r>
            <a:r>
              <a:rPr lang="ru-RU" sz="29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– угол обхвата барабана (блока) тяговым органом), рад.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ru-RU" sz="29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pic>
        <p:nvPicPr>
          <p:cNvPr id="706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0" t="16667" r="18750" b="76672"/>
          <a:stretch>
            <a:fillRect/>
          </a:stretch>
        </p:blipFill>
        <p:spPr bwMode="auto">
          <a:xfrm>
            <a:off x="3211200" y="1338910"/>
            <a:ext cx="2332800" cy="51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87573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ChangeArrowheads="1"/>
          </p:cNvSpPr>
          <p:nvPr/>
        </p:nvSpPr>
        <p:spPr bwMode="auto">
          <a:xfrm>
            <a:off x="360000" y="0"/>
            <a:ext cx="8784000" cy="4548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2452" rIns="81639" bIns="42452"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ru-RU" sz="29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29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Поэтому условием нормального движения является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ru-RU" sz="29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ru-RU" sz="29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29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или 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ru-RU" sz="29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29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Основной закон трения гибких тел установлен в середине </a:t>
            </a:r>
            <a:r>
              <a:rPr lang="en-US" sz="29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XIX</a:t>
            </a:r>
            <a:r>
              <a:rPr lang="ru-RU" sz="29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в. членом Петербургской академии наук Леонардом Эйлером и получил название </a:t>
            </a:r>
            <a:r>
              <a:rPr lang="ru-RU" sz="2900" b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«закон Эйлера»</a:t>
            </a:r>
            <a:r>
              <a:rPr lang="ru-RU" sz="29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.</a:t>
            </a:r>
          </a:p>
        </p:txBody>
      </p:sp>
      <p:pic>
        <p:nvPicPr>
          <p:cNvPr id="716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82" t="19093" r="17938" b="71745"/>
          <a:stretch>
            <a:fillRect/>
          </a:stretch>
        </p:blipFill>
        <p:spPr bwMode="auto">
          <a:xfrm>
            <a:off x="1720800" y="937441"/>
            <a:ext cx="3045600" cy="7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68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4" t="35832" r="11458" b="54167"/>
          <a:stretch>
            <a:fillRect/>
          </a:stretch>
        </p:blipFill>
        <p:spPr bwMode="auto">
          <a:xfrm>
            <a:off x="1267200" y="1668438"/>
            <a:ext cx="3888000" cy="77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3620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ChangeArrowheads="1"/>
          </p:cNvSpPr>
          <p:nvPr/>
        </p:nvSpPr>
        <p:spPr bwMode="auto">
          <a:xfrm>
            <a:off x="260641" y="0"/>
            <a:ext cx="8883360" cy="588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2452" rIns="81639" bIns="42452"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При движении транспортной машины весом </a:t>
            </a:r>
            <a:r>
              <a:rPr lang="ru-RU" sz="2900" i="1">
                <a:solidFill>
                  <a:srgbClr val="000000"/>
                </a:solidFill>
                <a:latin typeface="Times New Roman" pitchFamily="16" charset="0"/>
              </a:rPr>
              <a:t>Р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 (кН) по наклонному пути </a:t>
            </a:r>
            <a:r>
              <a:rPr lang="ru-RU" sz="2900" b="1">
                <a:solidFill>
                  <a:srgbClr val="000000"/>
                </a:solidFill>
                <a:latin typeface="Times New Roman" pitchFamily="16" charset="0"/>
              </a:rPr>
              <a:t>нормальная составляющая веса </a:t>
            </a:r>
            <a:r>
              <a:rPr lang="ru-RU" sz="2900" b="1" i="1">
                <a:solidFill>
                  <a:srgbClr val="000000"/>
                </a:solidFill>
                <a:latin typeface="Times New Roman" pitchFamily="16" charset="0"/>
              </a:rPr>
              <a:t>Р</a:t>
            </a:r>
            <a:r>
              <a:rPr lang="en-US" sz="2900" b="1">
                <a:solidFill>
                  <a:srgbClr val="000000"/>
                </a:solidFill>
                <a:latin typeface="Times New Roman" pitchFamily="16" charset="0"/>
              </a:rPr>
              <a:t>cos</a:t>
            </a:r>
            <a:r>
              <a:rPr lang="el-GR" sz="2900" b="1">
                <a:solidFill>
                  <a:srgbClr val="000000"/>
                </a:solidFill>
                <a:latin typeface="Times New Roman" pitchFamily="16" charset="0"/>
              </a:rPr>
              <a:t>β</a:t>
            </a:r>
            <a:r>
              <a:rPr lang="en-US" sz="290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вызывает сопротивление движению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ru-RU" sz="2900">
              <a:solidFill>
                <a:srgbClr val="000000"/>
              </a:solidFill>
              <a:latin typeface="Times New Roman" pitchFamily="16" charset="0"/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ru-RU" sz="2900">
              <a:solidFill>
                <a:srgbClr val="000000"/>
              </a:solidFill>
              <a:latin typeface="Times New Roman" pitchFamily="16" charset="0"/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ru-RU" sz="2900">
              <a:solidFill>
                <a:srgbClr val="000000"/>
              </a:solidFill>
              <a:latin typeface="Times New Roman" pitchFamily="16" charset="0"/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где </a:t>
            </a:r>
            <a:r>
              <a:rPr lang="en-US" sz="2900" i="1">
                <a:solidFill>
                  <a:srgbClr val="000000"/>
                </a:solidFill>
                <a:latin typeface="Times New Roman" pitchFamily="16" charset="0"/>
              </a:rPr>
              <a:t>w</a:t>
            </a:r>
            <a:r>
              <a:rPr lang="en-US" sz="2900">
                <a:solidFill>
                  <a:srgbClr val="000000"/>
                </a:solidFill>
                <a:latin typeface="Times New Roman" pitchFamily="16" charset="0"/>
              </a:rPr>
              <a:t> – 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коэффициент сопротивления движению машины;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2900" i="1">
                <a:solidFill>
                  <a:srgbClr val="000000"/>
                </a:solidFill>
                <a:latin typeface="Times New Roman" pitchFamily="16" charset="0"/>
              </a:rPr>
              <a:t>	</a:t>
            </a:r>
            <a:r>
              <a:rPr lang="en-US" sz="2900" i="1">
                <a:solidFill>
                  <a:srgbClr val="000000"/>
                </a:solidFill>
                <a:latin typeface="Times New Roman" pitchFamily="16" charset="0"/>
              </a:rPr>
              <a:t>g</a:t>
            </a:r>
            <a:r>
              <a:rPr lang="en-US" sz="2900">
                <a:solidFill>
                  <a:srgbClr val="000000"/>
                </a:solidFill>
                <a:latin typeface="Times New Roman" pitchFamily="16" charset="0"/>
              </a:rPr>
              <a:t> – 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ускорение свободного падения, м/с</a:t>
            </a:r>
            <a:r>
              <a:rPr lang="ru-RU" sz="2900" baseline="30000">
                <a:solidFill>
                  <a:srgbClr val="000000"/>
                </a:solidFill>
                <a:latin typeface="Times New Roman" pitchFamily="16" charset="0"/>
              </a:rPr>
              <a:t>2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;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	β – угол наклона трассы к горизонту.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Сопротивление </a:t>
            </a:r>
            <a:r>
              <a:rPr lang="en-US" sz="2900" i="1">
                <a:solidFill>
                  <a:srgbClr val="000000"/>
                </a:solidFill>
                <a:latin typeface="Times New Roman" pitchFamily="16" charset="0"/>
              </a:rPr>
              <a:t>W</a:t>
            </a:r>
            <a:r>
              <a:rPr lang="en-US" sz="2900" baseline="-25000">
                <a:solidFill>
                  <a:srgbClr val="000000"/>
                </a:solidFill>
                <a:latin typeface="Times New Roman" pitchFamily="16" charset="0"/>
              </a:rPr>
              <a:t>o</a:t>
            </a:r>
            <a:r>
              <a:rPr lang="en-US" sz="2900" i="1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присутствует всегда, когда есть движение, поэтому его называют </a:t>
            </a:r>
            <a:r>
              <a:rPr lang="ru-RU" sz="2900" b="1">
                <a:solidFill>
                  <a:srgbClr val="000000"/>
                </a:solidFill>
                <a:latin typeface="Times New Roman" pitchFamily="16" charset="0"/>
              </a:rPr>
              <a:t>основным сопротивлением.</a:t>
            </a:r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20" y="1330700"/>
            <a:ext cx="3749760" cy="1209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0273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00" y="499734"/>
            <a:ext cx="2782080" cy="423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4275" name="Rectangle 2"/>
          <p:cNvSpPr>
            <a:spLocks noChangeArrowheads="1"/>
          </p:cNvSpPr>
          <p:nvPr/>
        </p:nvSpPr>
        <p:spPr bwMode="auto">
          <a:xfrm>
            <a:off x="260641" y="0"/>
            <a:ext cx="8883360" cy="633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2452" rIns="81639" bIns="42452"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Коэффициент сопротивления движению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ru-RU" sz="2900">
              <a:solidFill>
                <a:srgbClr val="000000"/>
              </a:solidFill>
              <a:latin typeface="Times New Roman" pitchFamily="16" charset="0"/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где </a:t>
            </a:r>
            <a:r>
              <a:rPr lang="en-US" sz="2900" i="1">
                <a:solidFill>
                  <a:srgbClr val="000000"/>
                </a:solidFill>
                <a:latin typeface="Times New Roman" pitchFamily="16" charset="0"/>
              </a:rPr>
              <a:t>D</a:t>
            </a:r>
            <a:r>
              <a:rPr lang="en-US" sz="290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– диаметр колес;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	</a:t>
            </a:r>
            <a:r>
              <a:rPr lang="en-US" sz="2900" i="1">
                <a:solidFill>
                  <a:srgbClr val="000000"/>
                </a:solidFill>
                <a:latin typeface="Times New Roman" pitchFamily="16" charset="0"/>
              </a:rPr>
              <a:t>d</a:t>
            </a:r>
            <a:r>
              <a:rPr lang="en-US" sz="2900">
                <a:solidFill>
                  <a:srgbClr val="000000"/>
                </a:solidFill>
                <a:latin typeface="Times New Roman" pitchFamily="16" charset="0"/>
              </a:rPr>
              <a:t> – 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диаметр осей цапф;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	</a:t>
            </a:r>
            <a:r>
              <a:rPr lang="en-US" sz="2900" i="1">
                <a:solidFill>
                  <a:srgbClr val="000000"/>
                </a:solidFill>
                <a:latin typeface="Times New Roman" pitchFamily="16" charset="0"/>
              </a:rPr>
              <a:t>f</a:t>
            </a:r>
            <a:r>
              <a:rPr lang="en-US" sz="2900">
                <a:solidFill>
                  <a:srgbClr val="000000"/>
                </a:solidFill>
                <a:latin typeface="Times New Roman" pitchFamily="16" charset="0"/>
              </a:rPr>
              <a:t> – 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коэффициент трения в цапфах;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	</a:t>
            </a:r>
            <a:r>
              <a:rPr lang="en-US" sz="2900" i="1">
                <a:solidFill>
                  <a:srgbClr val="000000"/>
                </a:solidFill>
                <a:latin typeface="Times New Roman" pitchFamily="16" charset="0"/>
              </a:rPr>
              <a:t>k</a:t>
            </a:r>
            <a:r>
              <a:rPr lang="en-US" sz="2900">
                <a:solidFill>
                  <a:srgbClr val="000000"/>
                </a:solidFill>
                <a:latin typeface="Times New Roman" pitchFamily="16" charset="0"/>
              </a:rPr>
              <a:t> – 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коэффициент трения качения.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В выражении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ru-RU" sz="2900">
              <a:solidFill>
                <a:srgbClr val="000000"/>
              </a:solidFill>
              <a:latin typeface="Times New Roman" pitchFamily="16" charset="0"/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ru-RU" sz="2900">
              <a:solidFill>
                <a:srgbClr val="000000"/>
              </a:solidFill>
              <a:latin typeface="Times New Roman" pitchFamily="16" charset="0"/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величину 1000</a:t>
            </a:r>
            <a:r>
              <a:rPr lang="en-US" sz="2900" i="1">
                <a:solidFill>
                  <a:srgbClr val="000000"/>
                </a:solidFill>
                <a:latin typeface="Times New Roman" pitchFamily="16" charset="0"/>
              </a:rPr>
              <a:t>w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 принято называть основным удельным сопротивлением движению (</a:t>
            </a:r>
            <a:r>
              <a:rPr lang="en-US" sz="2900" i="1">
                <a:solidFill>
                  <a:srgbClr val="000000"/>
                </a:solidFill>
                <a:latin typeface="Times New Roman" pitchFamily="16" charset="0"/>
              </a:rPr>
              <a:t>w</a:t>
            </a:r>
            <a:r>
              <a:rPr lang="en-US" sz="2900" baseline="-25000">
                <a:solidFill>
                  <a:srgbClr val="000000"/>
                </a:solidFill>
                <a:latin typeface="Times New Roman" pitchFamily="16" charset="0"/>
              </a:rPr>
              <a:t>o</a:t>
            </a:r>
            <a:r>
              <a:rPr lang="en-US" sz="2900">
                <a:solidFill>
                  <a:srgbClr val="000000"/>
                </a:solidFill>
                <a:latin typeface="Times New Roman" pitchFamily="16" charset="0"/>
              </a:rPr>
              <a:t>), 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так как, имея размерность </a:t>
            </a:r>
            <a:r>
              <a:rPr lang="en-US" sz="2900">
                <a:solidFill>
                  <a:srgbClr val="000000"/>
                </a:solidFill>
                <a:latin typeface="Times New Roman" pitchFamily="16" charset="0"/>
              </a:rPr>
              <a:t>[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Н/кН</a:t>
            </a:r>
            <a:r>
              <a:rPr lang="en-US" sz="2900">
                <a:solidFill>
                  <a:srgbClr val="000000"/>
                </a:solidFill>
                <a:latin typeface="Times New Roman" pitchFamily="16" charset="0"/>
              </a:rPr>
              <a:t>], 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представляет собой основное сопротивление перемещению машины в </a:t>
            </a:r>
            <a:r>
              <a:rPr lang="en-US" sz="2900">
                <a:solidFill>
                  <a:srgbClr val="000000"/>
                </a:solidFill>
                <a:latin typeface="Times New Roman" pitchFamily="16" charset="0"/>
              </a:rPr>
              <a:t>[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Н</a:t>
            </a:r>
            <a:r>
              <a:rPr lang="en-US" sz="2900">
                <a:solidFill>
                  <a:srgbClr val="000000"/>
                </a:solidFill>
                <a:latin typeface="Times New Roman" pitchFamily="16" charset="0"/>
              </a:rPr>
              <a:t>]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 на </a:t>
            </a:r>
            <a:r>
              <a:rPr lang="en-US" sz="2900">
                <a:solidFill>
                  <a:srgbClr val="000000"/>
                </a:solidFill>
                <a:latin typeface="Times New Roman" pitchFamily="16" charset="0"/>
              </a:rPr>
              <a:t>[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кН</a:t>
            </a:r>
            <a:r>
              <a:rPr lang="en-US" sz="2900">
                <a:solidFill>
                  <a:srgbClr val="000000"/>
                </a:solidFill>
                <a:latin typeface="Times New Roman" pitchFamily="16" charset="0"/>
              </a:rPr>
              <a:t>]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 веса машины. </a:t>
            </a:r>
          </a:p>
        </p:txBody>
      </p:sp>
      <p:pic>
        <p:nvPicPr>
          <p:cNvPr id="5427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360" y="2790777"/>
            <a:ext cx="3749760" cy="1209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9610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ChangeArrowheads="1"/>
          </p:cNvSpPr>
          <p:nvPr/>
        </p:nvSpPr>
        <p:spPr bwMode="auto">
          <a:xfrm>
            <a:off x="391680" y="-20162"/>
            <a:ext cx="8752320" cy="499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2452" rIns="81639" bIns="42452"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2900" dirty="0">
                <a:solidFill>
                  <a:srgbClr val="000000"/>
                </a:solidFill>
                <a:latin typeface="Times New Roman" pitchFamily="16" charset="0"/>
              </a:rPr>
              <a:t>Максимальный угол подъема трассы транспортных машин цикличного действия не превышает 3-8</a:t>
            </a:r>
            <a:r>
              <a:rPr lang="en-US" sz="2900" dirty="0">
                <a:solidFill>
                  <a:srgbClr val="000000"/>
                </a:solidFill>
                <a:latin typeface="Times New Roman" pitchFamily="16" charset="0"/>
              </a:rPr>
              <a:t>º</a:t>
            </a:r>
            <a:r>
              <a:rPr lang="ru-RU" sz="2900" dirty="0">
                <a:solidFill>
                  <a:srgbClr val="000000"/>
                </a:solidFill>
                <a:latin typeface="Times New Roman" pitchFamily="16" charset="0"/>
              </a:rPr>
              <a:t> (в зависимости от типа машины, поэтому в выражении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ru-RU" sz="2900" dirty="0">
              <a:solidFill>
                <a:srgbClr val="000000"/>
              </a:solidFill>
              <a:latin typeface="Times New Roman" pitchFamily="16" charset="0"/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ru-RU" sz="2900" dirty="0">
              <a:solidFill>
                <a:srgbClr val="000000"/>
              </a:solidFill>
              <a:latin typeface="Times New Roman" pitchFamily="16" charset="0"/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ru-RU" sz="2900" dirty="0">
              <a:solidFill>
                <a:srgbClr val="000000"/>
              </a:solidFill>
              <a:latin typeface="Times New Roman" pitchFamily="16" charset="0"/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2900" dirty="0">
                <a:solidFill>
                  <a:srgbClr val="000000"/>
                </a:solidFill>
                <a:latin typeface="Times New Roman" pitchFamily="16" charset="0"/>
              </a:rPr>
              <a:t>считают, что </a:t>
            </a:r>
            <a:r>
              <a:rPr lang="en-US" sz="2900" dirty="0" err="1">
                <a:solidFill>
                  <a:srgbClr val="000000"/>
                </a:solidFill>
                <a:latin typeface="Times New Roman" pitchFamily="16" charset="0"/>
              </a:rPr>
              <a:t>cos</a:t>
            </a:r>
            <a:r>
              <a:rPr lang="ru-RU" sz="2900" dirty="0" err="1">
                <a:solidFill>
                  <a:srgbClr val="000000"/>
                </a:solidFill>
                <a:latin typeface="Times New Roman" pitchFamily="16" charset="0"/>
              </a:rPr>
              <a:t>β </a:t>
            </a:r>
            <a:r>
              <a:rPr lang="ru-RU" sz="2900" dirty="0">
                <a:solidFill>
                  <a:srgbClr val="000000"/>
                </a:solidFill>
                <a:latin typeface="Times New Roman" pitchFamily="16" charset="0"/>
              </a:rPr>
              <a:t>≈ 1, тогда 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2900" dirty="0">
                <a:solidFill>
                  <a:srgbClr val="000000"/>
                </a:solidFill>
                <a:latin typeface="Times New Roman" pitchFamily="16" charset="0"/>
              </a:rPr>
              <a:t>Основное удельное сопротивление </a:t>
            </a:r>
            <a:r>
              <a:rPr lang="en-US" sz="2900" i="1" dirty="0" err="1">
                <a:solidFill>
                  <a:srgbClr val="000000"/>
                </a:solidFill>
                <a:latin typeface="Times New Roman" pitchFamily="16" charset="0"/>
              </a:rPr>
              <a:t>w</a:t>
            </a:r>
            <a:r>
              <a:rPr lang="en-US" sz="2900" baseline="-25000" dirty="0" err="1">
                <a:solidFill>
                  <a:srgbClr val="000000"/>
                </a:solidFill>
                <a:latin typeface="Times New Roman" pitchFamily="16" charset="0"/>
              </a:rPr>
              <a:t>o</a:t>
            </a:r>
            <a:r>
              <a:rPr lang="en-US" sz="2900" i="1" baseline="-250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ru-RU" sz="2900" dirty="0">
                <a:solidFill>
                  <a:srgbClr val="000000"/>
                </a:solidFill>
                <a:latin typeface="Times New Roman" pitchFamily="16" charset="0"/>
              </a:rPr>
              <a:t>зависит от многих факторов и аналитический расчет его достаточно сложен, поэтому принято пользоваться значениями, полученными экспериментально.</a:t>
            </a:r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400" y="1310538"/>
            <a:ext cx="3749760" cy="1209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530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681" y="2719844"/>
            <a:ext cx="3291840" cy="423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242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21" y="1330700"/>
            <a:ext cx="5486400" cy="440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6323" name="Rectangle 2"/>
          <p:cNvSpPr>
            <a:spLocks noChangeArrowheads="1"/>
          </p:cNvSpPr>
          <p:nvPr/>
        </p:nvSpPr>
        <p:spPr bwMode="auto">
          <a:xfrm>
            <a:off x="326880" y="0"/>
            <a:ext cx="8817120" cy="6779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2452" rIns="81639" bIns="42452"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2900" b="1">
                <a:solidFill>
                  <a:srgbClr val="000000"/>
                </a:solidFill>
                <a:latin typeface="Times New Roman" pitchFamily="16" charset="0"/>
              </a:rPr>
              <a:t>Продольная составляющая веса </a:t>
            </a:r>
            <a:r>
              <a:rPr lang="ru-RU" sz="2900" b="1" i="1">
                <a:solidFill>
                  <a:srgbClr val="000000"/>
                </a:solidFill>
                <a:latin typeface="Times New Roman" pitchFamily="16" charset="0"/>
              </a:rPr>
              <a:t>Р</a:t>
            </a:r>
            <a:r>
              <a:rPr lang="en-US" sz="2900" b="1">
                <a:solidFill>
                  <a:srgbClr val="000000"/>
                </a:solidFill>
                <a:latin typeface="Times New Roman" pitchFamily="16" charset="0"/>
              </a:rPr>
              <a:t>sin</a:t>
            </a:r>
            <a:r>
              <a:rPr lang="el-GR" sz="2900" b="1">
                <a:solidFill>
                  <a:srgbClr val="000000"/>
                </a:solidFill>
                <a:latin typeface="Times New Roman" pitchFamily="16" charset="0"/>
              </a:rPr>
              <a:t>β</a:t>
            </a:r>
            <a:r>
              <a:rPr lang="en-US" sz="290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(или </a:t>
            </a:r>
            <a:r>
              <a:rPr lang="ru-RU" sz="2900" i="1">
                <a:solidFill>
                  <a:srgbClr val="000000"/>
                </a:solidFill>
                <a:latin typeface="Times New Roman" pitchFamily="16" charset="0"/>
              </a:rPr>
              <a:t>М</a:t>
            </a:r>
            <a:r>
              <a:rPr lang="ru-RU" sz="2900" baseline="-25000">
                <a:solidFill>
                  <a:srgbClr val="000000"/>
                </a:solidFill>
                <a:latin typeface="Times New Roman" pitchFamily="16" charset="0"/>
              </a:rPr>
              <a:t>т</a:t>
            </a:r>
            <a:r>
              <a:rPr lang="en-US" sz="2900" i="1">
                <a:solidFill>
                  <a:srgbClr val="000000"/>
                </a:solidFill>
                <a:latin typeface="Times New Roman" pitchFamily="16" charset="0"/>
              </a:rPr>
              <a:t>g</a:t>
            </a:r>
            <a:r>
              <a:rPr lang="en-US" sz="2900">
                <a:solidFill>
                  <a:srgbClr val="000000"/>
                </a:solidFill>
                <a:latin typeface="Times New Roman" pitchFamily="16" charset="0"/>
              </a:rPr>
              <a:t>sin</a:t>
            </a:r>
            <a:r>
              <a:rPr lang="el-GR" sz="2900">
                <a:solidFill>
                  <a:srgbClr val="000000"/>
                </a:solidFill>
                <a:latin typeface="Times New Roman" pitchFamily="16" charset="0"/>
              </a:rPr>
              <a:t>β</a:t>
            </a:r>
            <a:r>
              <a:rPr lang="en-US" sz="2900">
                <a:solidFill>
                  <a:srgbClr val="000000"/>
                </a:solidFill>
                <a:latin typeface="Times New Roman" pitchFamily="16" charset="0"/>
              </a:rPr>
              <a:t>) 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появляется только при наличии уклона трассы, т.е. при </a:t>
            </a:r>
            <a:r>
              <a:rPr lang="el-GR" sz="2900">
                <a:solidFill>
                  <a:srgbClr val="000000"/>
                </a:solidFill>
                <a:latin typeface="Times New Roman" pitchFamily="16" charset="0"/>
              </a:rPr>
              <a:t>β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 ≠ 0, поэтому силу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ru-RU" sz="2900">
              <a:solidFill>
                <a:srgbClr val="000000"/>
              </a:solidFill>
              <a:latin typeface="Times New Roman" pitchFamily="16" charset="0"/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называют </a:t>
            </a:r>
            <a:r>
              <a:rPr lang="ru-RU" sz="2900" b="1">
                <a:solidFill>
                  <a:srgbClr val="000000"/>
                </a:solidFill>
                <a:latin typeface="Times New Roman" pitchFamily="16" charset="0"/>
              </a:rPr>
              <a:t>дополнительным сопротивлением от уклона.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Так как для небольших углов наклона трассы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en-US" sz="2900">
                <a:solidFill>
                  <a:srgbClr val="000000"/>
                </a:solidFill>
                <a:latin typeface="Times New Roman" pitchFamily="16" charset="0"/>
              </a:rPr>
              <a:t>sin</a:t>
            </a:r>
            <a:r>
              <a:rPr lang="el-GR" sz="2900">
                <a:solidFill>
                  <a:srgbClr val="000000"/>
                </a:solidFill>
                <a:latin typeface="Times New Roman" pitchFamily="16" charset="0"/>
              </a:rPr>
              <a:t>β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 ≈ </a:t>
            </a:r>
            <a:r>
              <a:rPr lang="en-US" sz="2900">
                <a:solidFill>
                  <a:srgbClr val="000000"/>
                </a:solidFill>
                <a:latin typeface="Times New Roman" pitchFamily="16" charset="0"/>
              </a:rPr>
              <a:t>tg</a:t>
            </a:r>
            <a:r>
              <a:rPr lang="el-GR" sz="2900">
                <a:solidFill>
                  <a:srgbClr val="000000"/>
                </a:solidFill>
                <a:latin typeface="Times New Roman" pitchFamily="16" charset="0"/>
              </a:rPr>
              <a:t>β</a:t>
            </a:r>
            <a:r>
              <a:rPr lang="en-US" sz="2900">
                <a:solidFill>
                  <a:srgbClr val="000000"/>
                </a:solidFill>
                <a:latin typeface="Times New Roman" pitchFamily="16" charset="0"/>
              </a:rPr>
              <a:t>, 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то 1000</a:t>
            </a:r>
            <a:r>
              <a:rPr lang="en-US" sz="2900">
                <a:solidFill>
                  <a:srgbClr val="000000"/>
                </a:solidFill>
                <a:latin typeface="Times New Roman" pitchFamily="16" charset="0"/>
              </a:rPr>
              <a:t>sin</a:t>
            </a:r>
            <a:r>
              <a:rPr lang="el-GR" sz="2900">
                <a:solidFill>
                  <a:srgbClr val="000000"/>
                </a:solidFill>
                <a:latin typeface="Times New Roman" pitchFamily="16" charset="0"/>
              </a:rPr>
              <a:t>β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 – величина уклона трассы в тысячных единицах – промилле (‰),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где </a:t>
            </a:r>
            <a:r>
              <a:rPr lang="en-US" sz="2900" i="1">
                <a:solidFill>
                  <a:srgbClr val="000000"/>
                </a:solidFill>
                <a:latin typeface="Times New Roman" pitchFamily="16" charset="0"/>
              </a:rPr>
              <a:t>i</a:t>
            </a:r>
            <a:r>
              <a:rPr lang="en-US" sz="290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– величина уклона, ‰.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По аналогии с основным сопротивлением от уклона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ru-RU" sz="2900">
              <a:solidFill>
                <a:srgbClr val="000000"/>
              </a:solidFill>
              <a:latin typeface="Times New Roman" pitchFamily="16" charset="0"/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где </a:t>
            </a:r>
            <a:r>
              <a:rPr lang="en-US" sz="2900" i="1">
                <a:solidFill>
                  <a:srgbClr val="000000"/>
                </a:solidFill>
                <a:latin typeface="Times New Roman" pitchFamily="16" charset="0"/>
              </a:rPr>
              <a:t>w</a:t>
            </a:r>
            <a:r>
              <a:rPr lang="en-US" sz="2900" i="1" baseline="-25000">
                <a:solidFill>
                  <a:srgbClr val="000000"/>
                </a:solidFill>
                <a:latin typeface="Times New Roman" pitchFamily="16" charset="0"/>
              </a:rPr>
              <a:t>i</a:t>
            </a:r>
            <a:r>
              <a:rPr lang="en-US" sz="2900">
                <a:solidFill>
                  <a:srgbClr val="000000"/>
                </a:solidFill>
                <a:latin typeface="Times New Roman" pitchFamily="16" charset="0"/>
              </a:rPr>
              <a:t> – 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удельное дополнительное </a:t>
            </a:r>
            <a:r>
              <a:rPr lang="ru-RU" sz="2900" b="1">
                <a:solidFill>
                  <a:srgbClr val="000000"/>
                </a:solidFill>
                <a:latin typeface="Times New Roman" pitchFamily="16" charset="0"/>
              </a:rPr>
              <a:t>сопротивление от уклона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, Н/кН, равное величине уклона трассы, выраженной в тысячных единицах.</a:t>
            </a:r>
          </a:p>
        </p:txBody>
      </p:sp>
      <p:pic>
        <p:nvPicPr>
          <p:cNvPr id="5632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3622630"/>
            <a:ext cx="2609280" cy="440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632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520" y="4908499"/>
            <a:ext cx="3110400" cy="449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4609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ChangeArrowheads="1"/>
          </p:cNvSpPr>
          <p:nvPr/>
        </p:nvSpPr>
        <p:spPr bwMode="auto">
          <a:xfrm>
            <a:off x="326880" y="31684"/>
            <a:ext cx="8817120" cy="633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2452" rIns="81639" bIns="42452"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К дополнительным относятся также </a:t>
            </a:r>
            <a:r>
              <a:rPr lang="ru-RU" sz="2900" b="1">
                <a:solidFill>
                  <a:srgbClr val="000000"/>
                </a:solidFill>
                <a:latin typeface="Times New Roman" pitchFamily="16" charset="0"/>
              </a:rPr>
              <a:t>сопротивления на криволинейных участках трассы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(радиусом </a:t>
            </a:r>
            <a:r>
              <a:rPr lang="en-US" sz="2900" i="1">
                <a:solidFill>
                  <a:srgbClr val="000000"/>
                </a:solidFill>
                <a:latin typeface="Times New Roman" pitchFamily="16" charset="0"/>
              </a:rPr>
              <a:t>R</a:t>
            </a:r>
            <a:r>
              <a:rPr lang="en-US" sz="2900">
                <a:solidFill>
                  <a:srgbClr val="000000"/>
                </a:solidFill>
                <a:latin typeface="Times New Roman" pitchFamily="16" charset="0"/>
              </a:rPr>
              <a:t>, 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м).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где </a:t>
            </a:r>
            <a:r>
              <a:rPr lang="en-US" sz="2900" i="1">
                <a:solidFill>
                  <a:srgbClr val="000000"/>
                </a:solidFill>
                <a:latin typeface="Times New Roman" pitchFamily="16" charset="0"/>
              </a:rPr>
              <a:t>w</a:t>
            </a:r>
            <a:r>
              <a:rPr lang="en-US" sz="2900" i="1" baseline="-25000">
                <a:solidFill>
                  <a:srgbClr val="000000"/>
                </a:solidFill>
                <a:latin typeface="Times New Roman" pitchFamily="16" charset="0"/>
              </a:rPr>
              <a:t>R</a:t>
            </a:r>
            <a:r>
              <a:rPr lang="en-US" sz="2900">
                <a:solidFill>
                  <a:srgbClr val="000000"/>
                </a:solidFill>
                <a:latin typeface="Times New Roman" pitchFamily="16" charset="0"/>
              </a:rPr>
              <a:t> – 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удельное сопротивление на криволинейном участке, Н/кН.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Дополнительное сопротивление на криволинейных участках трассы зависит от радиуса криволинейного участка, </a:t>
            </a:r>
            <a:r>
              <a:rPr lang="en-US" sz="2900" i="1">
                <a:solidFill>
                  <a:srgbClr val="000000"/>
                </a:solidFill>
                <a:latin typeface="Times New Roman" pitchFamily="16" charset="0"/>
              </a:rPr>
              <a:t>w</a:t>
            </a:r>
            <a:r>
              <a:rPr lang="en-US" sz="2900" i="1" baseline="-25000">
                <a:solidFill>
                  <a:srgbClr val="000000"/>
                </a:solidFill>
                <a:latin typeface="Times New Roman" pitchFamily="16" charset="0"/>
              </a:rPr>
              <a:t>R</a:t>
            </a:r>
            <a:r>
              <a:rPr lang="en-US" sz="290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= </a:t>
            </a:r>
            <a:r>
              <a:rPr lang="en-US" sz="2900" i="1">
                <a:solidFill>
                  <a:srgbClr val="000000"/>
                </a:solidFill>
                <a:latin typeface="Times New Roman" pitchFamily="16" charset="0"/>
              </a:rPr>
              <a:t>f</a:t>
            </a:r>
            <a:r>
              <a:rPr lang="en-US" sz="2900">
                <a:solidFill>
                  <a:srgbClr val="000000"/>
                </a:solidFill>
                <a:latin typeface="Times New Roman" pitchFamily="16" charset="0"/>
              </a:rPr>
              <a:t>(R), 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и определяется экспериментально.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Дополнительное </a:t>
            </a:r>
            <a:r>
              <a:rPr lang="ru-RU" sz="2900" b="1">
                <a:solidFill>
                  <a:srgbClr val="000000"/>
                </a:solidFill>
                <a:latin typeface="Times New Roman" pitchFamily="16" charset="0"/>
              </a:rPr>
              <a:t>сопротивление движению от воздушной среды</a:t>
            </a: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 зависит не от массы машины, а от скорости ее движения, скорости и направления ветра или воздушной среды, лобового сопротивления машины (произведения высоты на ширину) и коэффициента обтекаемости машины.</a:t>
            </a: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961" y="989280"/>
            <a:ext cx="3395520" cy="432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7170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ChangeArrowheads="1"/>
          </p:cNvSpPr>
          <p:nvPr/>
        </p:nvSpPr>
        <p:spPr bwMode="auto">
          <a:xfrm>
            <a:off x="326880" y="0"/>
            <a:ext cx="8817120" cy="187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2452" rIns="81639" bIns="42452"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Полное сопротивление движению (без учета сопротивления от воздушной среды) по формуле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ru-RU" sz="2900">
              <a:solidFill>
                <a:srgbClr val="000000"/>
              </a:solidFill>
              <a:latin typeface="Times New Roman" pitchFamily="16" charset="0"/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2900">
                <a:solidFill>
                  <a:srgbClr val="000000"/>
                </a:solidFill>
                <a:latin typeface="Times New Roman" pitchFamily="16" charset="0"/>
              </a:rPr>
              <a:t>можно представить в виде</a:t>
            </a:r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080" y="941460"/>
            <a:ext cx="6549120" cy="406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837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60" y="1862588"/>
            <a:ext cx="7205760" cy="423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67480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ChangeArrowheads="1"/>
          </p:cNvSpPr>
          <p:nvPr/>
        </p:nvSpPr>
        <p:spPr bwMode="auto">
          <a:xfrm>
            <a:off x="326880" y="0"/>
            <a:ext cx="8817120" cy="588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2452" rIns="81639" bIns="42452"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2900" dirty="0">
                <a:solidFill>
                  <a:srgbClr val="000000"/>
                </a:solidFill>
                <a:latin typeface="Times New Roman" pitchFamily="16" charset="0"/>
              </a:rPr>
              <a:t>На транспортных установках </a:t>
            </a:r>
            <a:r>
              <a:rPr lang="ru-RU" sz="2900" b="1" dirty="0">
                <a:solidFill>
                  <a:srgbClr val="000000"/>
                </a:solidFill>
                <a:latin typeface="Times New Roman" pitchFamily="16" charset="0"/>
              </a:rPr>
              <a:t>непрерывного </a:t>
            </a:r>
            <a:r>
              <a:rPr lang="ru-RU" sz="2900" dirty="0">
                <a:solidFill>
                  <a:srgbClr val="000000"/>
                </a:solidFill>
                <a:latin typeface="Times New Roman" pitchFamily="16" charset="0"/>
              </a:rPr>
              <a:t>действия также можно выделить основное и дополнительное сопротивления, но форма выражений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ru-RU" sz="2900" dirty="0">
              <a:solidFill>
                <a:srgbClr val="000000"/>
              </a:solidFill>
              <a:latin typeface="Times New Roman" pitchFamily="16" charset="0"/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ru-RU" sz="2900" dirty="0">
              <a:solidFill>
                <a:srgbClr val="000000"/>
              </a:solidFill>
              <a:latin typeface="Times New Roman" pitchFamily="16" charset="0"/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ru-RU" sz="2900" dirty="0">
              <a:solidFill>
                <a:srgbClr val="000000"/>
              </a:solidFill>
              <a:latin typeface="Times New Roman" pitchFamily="16" charset="0"/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ru-RU" sz="2900" dirty="0">
              <a:solidFill>
                <a:srgbClr val="000000"/>
              </a:solidFill>
              <a:latin typeface="Times New Roman" pitchFamily="16" charset="0"/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ru-RU" sz="2900" dirty="0">
              <a:solidFill>
                <a:srgbClr val="000000"/>
              </a:solidFill>
              <a:latin typeface="Times New Roman" pitchFamily="16" charset="0"/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ru-RU" sz="2900" dirty="0">
              <a:solidFill>
                <a:srgbClr val="000000"/>
              </a:solidFill>
              <a:latin typeface="Times New Roman" pitchFamily="16" charset="0"/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ru-RU" sz="2900" dirty="0">
              <a:solidFill>
                <a:srgbClr val="000000"/>
              </a:solidFill>
              <a:latin typeface="Times New Roman" pitchFamily="16" charset="0"/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ru-RU" sz="2900" dirty="0">
              <a:solidFill>
                <a:srgbClr val="000000"/>
              </a:solidFill>
              <a:latin typeface="Times New Roman" pitchFamily="16" charset="0"/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2900" dirty="0">
                <a:solidFill>
                  <a:srgbClr val="000000"/>
                </a:solidFill>
                <a:latin typeface="Times New Roman" pitchFamily="16" charset="0"/>
              </a:rPr>
              <a:t>имеет в этом случае некоторые особенности.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ru-RU" sz="29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080" y="1382073"/>
            <a:ext cx="6549120" cy="406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939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400" y="1863084"/>
            <a:ext cx="3749760" cy="1209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939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320" y="3131858"/>
            <a:ext cx="3291840" cy="423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939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3643314"/>
            <a:ext cx="5486400" cy="440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939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520" y="4122681"/>
            <a:ext cx="3110400" cy="449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87122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1251</Words>
  <Application>Microsoft Office PowerPoint</Application>
  <PresentationFormat>Экран (4:3)</PresentationFormat>
  <Paragraphs>141</Paragraphs>
  <Slides>21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2016-09-28T19:05:49Z</dcterms:created>
  <dcterms:modified xsi:type="dcterms:W3CDTF">2020-08-31T13:33:07Z</dcterms:modified>
</cp:coreProperties>
</file>