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8E87B-CD6E-4215-97A8-C64424A0CAE9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61E1C-2282-43F9-B647-743236E15D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172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cs typeface="Arial Unicode MS" charset="0"/>
              </a:defRPr>
            </a:lvl9pPr>
          </a:lstStyle>
          <a:p>
            <a:pPr eaLnBrk="1"/>
            <a:fld id="{2A95A15A-B6BE-4083-AE38-89410D411623}" type="slidenum">
              <a:rPr lang="en-US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n-US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2007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54537" cy="34163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07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1"/>
            <a:ext cx="5474015" cy="41029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"/>
          <p:cNvSpPr>
            <a:spLocks noChangeArrowheads="1"/>
          </p:cNvSpPr>
          <p:nvPr/>
        </p:nvSpPr>
        <p:spPr bwMode="auto">
          <a:xfrm>
            <a:off x="326880" y="0"/>
            <a:ext cx="8817120" cy="6333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39" tIns="42452" rIns="81639" bIns="42452">
            <a:spAutoFit/>
          </a:bodyPr>
          <a:lstStyle/>
          <a:p>
            <a:pPr algn="ctr"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 b="1">
                <a:solidFill>
                  <a:srgbClr val="000000"/>
                </a:solidFill>
                <a:latin typeface="Times New Roman" pitchFamily="16" charset="0"/>
              </a:rPr>
              <a:t>1.4.6. Расход энергии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Расход энергии за цикл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</a:rPr>
              <a:t>А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</a:rPr>
              <a:t>ц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</a:rPr>
              <a:t> (кВт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∙ч) транспортной машины определяют по потребляемой мощности за каждый период транспортного цикла, т. е.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endParaRPr lang="ru-RU" sz="290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где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N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1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,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N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2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, …,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N</a:t>
            </a:r>
            <a:r>
              <a:rPr lang="ru-RU" sz="2900" i="1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n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— мощность, потребляемая транспортной машиной в течение составляющих времени цикла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Т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ц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(ч) соответственно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t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1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,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t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2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, …, t</a:t>
            </a:r>
            <a:r>
              <a:rPr lang="ru-RU" sz="2900" i="1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n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.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Сопоставление расхода энергии различных видов транспортных машин производится по удельным показателям — расходу энергии, отнесенному к массе 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G</a:t>
            </a:r>
            <a:r>
              <a:rPr lang="ru-RU" sz="2900" baseline="-33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гр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(т) перевезенного груза (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а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’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=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A</a:t>
            </a:r>
            <a:r>
              <a:rPr lang="ru-RU" sz="2900" baseline="-25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ц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/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G</a:t>
            </a:r>
            <a:r>
              <a:rPr lang="ru-RU" sz="2900" baseline="-25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гр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, кВт∙ч/т), или к массе груза и расстоянию транспортирования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536446" algn="l"/>
              </a:tabLst>
            </a:pP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(</a:t>
            </a:r>
            <a:r>
              <a:rPr lang="ru-RU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а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’’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= 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A</a:t>
            </a:r>
            <a:r>
              <a:rPr lang="ru-RU" sz="2900" baseline="-25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ц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/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(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G</a:t>
            </a:r>
            <a:r>
              <a:rPr lang="ru-RU" sz="2900" baseline="-25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гр</a:t>
            </a:r>
            <a:r>
              <a:rPr lang="en-US" sz="2900" i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L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)</a:t>
            </a:r>
            <a:r>
              <a:rPr lang="ru-RU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, кВт∙ч/ткм)</a:t>
            </a:r>
            <a:r>
              <a:rPr lang="en-US" sz="29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.</a:t>
            </a:r>
            <a:endParaRPr lang="ru-RU" sz="2900">
              <a:solidFill>
                <a:srgbClr val="000000"/>
              </a:solidFill>
              <a:latin typeface="Times New Roman" pitchFamily="16" charset="0"/>
            </a:endParaRPr>
          </a:p>
        </p:txBody>
      </p:sp>
      <p:pic>
        <p:nvPicPr>
          <p:cNvPr id="942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280" y="1853947"/>
            <a:ext cx="4769280" cy="432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02336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Экран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modified xsi:type="dcterms:W3CDTF">2020-08-31T13:35:37Z</dcterms:modified>
</cp:coreProperties>
</file>