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87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C36FE-AABD-4D3C-8C52-DDF5A6A1278F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A7F1E-A64B-4D28-868F-8B8B10FFF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2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5F606B9-C79D-4AE0-A411-E84F5C9C445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678C35E-837D-45EE-ADA8-D9E11925173F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941DBF4-8ED0-4736-9686-8585E0C9147B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BD12587-6159-40A0-AC69-EAAABC8D28D4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AA78075-765B-4940-9F56-8BF96998F39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5EB1B41-8C06-47F6-A988-08867582EFF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92079D3-6D34-466F-B004-D85640DF13A7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0D3C124-514D-4D71-BDA5-7EAFDCAF82FF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FA42CE8-4616-4032-A026-D79D03A8B7F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559A462-89A8-4468-9213-62C608EAF479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52E68C5-05DF-4943-A2A2-2001D3843A5F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F45F56E-EE4A-474F-A3C0-08222B9346AE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CB709F8-EAD9-4A98-9756-099BCB36EC98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BEB9E96-FF88-41E4-A122-5D7C47458192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FC9D834-B72E-46BC-BF16-88CF603C9460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9940401-6E0A-4785-8A47-E7E7C1040AB0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61AB835-751F-4B46-A1F9-62D41458CAA7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0210CFB-06EA-40D3-A634-DEFF631E5A96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92AAC57-A870-41D8-8A2B-E142C7DD76D2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9D92BDE-ABE7-4E15-86D8-227E2B6A9209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6D495B0-E26E-40FF-8F52-06CAE02BB291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BEA06CA-49C5-40C1-956F-D11B4F6ED14D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15354D7-78F1-4C87-B562-7492240CD26D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4E8ACA9-D67B-433A-AFE3-95420FF6093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FE7766B-C05E-4C64-870A-F87FC76D27EB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4C25A11-50FF-4A3D-B131-8EE69FE4E7B2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400" smtClean="0"/>
              <a:t>2.1.2. Устройство железнодорожного пути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По назначению, сроку службы и месту расположения карьерные железнодорожные пути подразделяются на </a:t>
            </a: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временные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, положение которых меняется по мере подвигания фронта работ, и </a:t>
            </a: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постоянные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, находящиеся в эксплуатации длительное время (например, все время существования карьера).</a:t>
            </a:r>
          </a:p>
        </p:txBody>
      </p:sp>
    </p:spTree>
    <p:extLst>
      <p:ext uri="{BB962C8B-B14F-4D97-AF65-F5344CB8AC3E}">
        <p14:creationId xmlns:p14="http://schemas.microsoft.com/office/powerpoint/2010/main" val="1220011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0" y="0"/>
            <a:ext cx="9134475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Рельсы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непосредственно воспринимают нагрузку от колесных пар, передают ее на подрельсовые опоры и направляют движения колес подвижного состава.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В настоящее время на карьерных железных дорогах применяют широкоподошвенные рельсы, состоящие из головки </a:t>
            </a: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, шейки </a:t>
            </a: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и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подошвы </a:t>
            </a: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, типов Р50, Р65 и Р75.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162300"/>
            <a:ext cx="29241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716463" y="6457950"/>
            <a:ext cx="150336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Рельс Р75</a:t>
            </a:r>
          </a:p>
        </p:txBody>
      </p:sp>
    </p:spTree>
    <p:extLst>
      <p:ext uri="{BB962C8B-B14F-4D97-AF65-F5344CB8AC3E}">
        <p14:creationId xmlns:p14="http://schemas.microsoft.com/office/powerpoint/2010/main" val="10019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333375"/>
            <a:ext cx="8229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Тип рельсов для откаточной выработки выбирают исходя из нагрузки на ось подвижного состава, а также от величины грузопотока, проходящего по этой выработке: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322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333375"/>
            <a:ext cx="8229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Рельсовый путь на всем протяжении должен представлять собой непрерывную нить, поэтому рельсы прочно соединяют друг с другом при помощи стыковых скреплений.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5238"/>
            <a:ext cx="91440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6988" y="5332413"/>
            <a:ext cx="911701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Конструкция стыка рельса</a:t>
            </a:r>
          </a:p>
        </p:txBody>
      </p:sp>
    </p:spTree>
    <p:extLst>
      <p:ext uri="{BB962C8B-B14F-4D97-AF65-F5344CB8AC3E}">
        <p14:creationId xmlns:p14="http://schemas.microsoft.com/office/powerpoint/2010/main" val="507516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333375"/>
            <a:ext cx="8229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Стыковые скрепления состоят из накладок, болтов и гаек с шайбами.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Рельсовый стык может быть расположен на весу, на шпале и на сдвоенных шпалах.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478088"/>
            <a:ext cx="6265862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3338" y="6148388"/>
            <a:ext cx="911701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Конструкция стыка рельса</a:t>
            </a:r>
          </a:p>
        </p:txBody>
      </p:sp>
    </p:spTree>
    <p:extLst>
      <p:ext uri="{BB962C8B-B14F-4D97-AF65-F5344CB8AC3E}">
        <p14:creationId xmlns:p14="http://schemas.microsoft.com/office/powerpoint/2010/main" val="2336320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836613"/>
            <a:ext cx="8140700" cy="47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3333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Поперечный разрез стыка рельса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3338" y="6148388"/>
            <a:ext cx="911701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000" i="1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 – накладка двухголовая; </a:t>
            </a:r>
            <a:r>
              <a:rPr lang="ru-RU" altLang="ru-RU" sz="2000" i="1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 – шайба пружинная; </a:t>
            </a:r>
            <a:r>
              <a:rPr lang="ru-RU" altLang="ru-RU" sz="2000" i="1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 – болт; </a:t>
            </a:r>
            <a:r>
              <a:rPr lang="ru-RU" altLang="ru-RU" sz="2000" i="1">
                <a:solidFill>
                  <a:srgbClr val="000000"/>
                </a:solidFill>
                <a:latin typeface="Calibri" charset="0"/>
              </a:rPr>
              <a:t>4</a:t>
            </a: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 - гайка</a:t>
            </a:r>
          </a:p>
        </p:txBody>
      </p:sp>
    </p:spTree>
    <p:extLst>
      <p:ext uri="{BB962C8B-B14F-4D97-AF65-F5344CB8AC3E}">
        <p14:creationId xmlns:p14="http://schemas.microsoft.com/office/powerpoint/2010/main" val="190175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60363" y="333375"/>
            <a:ext cx="8783637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Шпалы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воспринимают от рельсов вертикальные и горизонтальные силы, передают их на балластный слой, а также обеспечивают стабильность ширины рельсовой колеи.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Деревянные шпалы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изготавливают из сосны, ели, пихты и лиственницы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Железобетонные шпалы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для шахт и карьеров изготавливают из предварительно напряженного железобетона.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Металлические шпалы 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представляют собой коробчатые сварные конструкции с ребрами жесткости.</a:t>
            </a:r>
          </a:p>
        </p:txBody>
      </p:sp>
    </p:spTree>
    <p:extLst>
      <p:ext uri="{BB962C8B-B14F-4D97-AF65-F5344CB8AC3E}">
        <p14:creationId xmlns:p14="http://schemas.microsoft.com/office/powerpoint/2010/main" val="1613529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0"/>
            <a:ext cx="3675063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60363" y="0"/>
            <a:ext cx="4679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Железобетонные шпалы по ГОСТ 10629-78: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а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ШС-1;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б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ШС-1у;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в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расположение арматуры в середине шпал ШС-1 и ШС-2;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г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расположение арматуры в середине шпал ШС-1у и ШС-2у;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арматура;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закладная шайба</a:t>
            </a:r>
          </a:p>
        </p:txBody>
      </p:sp>
    </p:spTree>
    <p:extLst>
      <p:ext uri="{BB962C8B-B14F-4D97-AF65-F5344CB8AC3E}">
        <p14:creationId xmlns:p14="http://schemas.microsoft.com/office/powerpoint/2010/main" val="2858149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ru-RU" altLang="ru-RU" sz="3200" b="1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Промежуточные рельсовые скрепления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предназначены для соединения рельсов со шпалами и обеспечения электроизоляции рельсовых нитей на участках с железобетонными шпалами.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Промежуточное раздельное скрепление Д-4 для деревянных шпал с подрельсовыми и нашпальными упругими прокладками, с установленными под головками шурупов двух- и трехвитковыми шайбами является наиболее надежным: более стабильно сохраняет ширину колеи, допускает регулировку рельсовых нитей по высоте и лучше противостоит угону рельсов.</a:t>
            </a: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26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76475"/>
            <a:ext cx="48006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Смешанное промежуточное рельсовое скрепление типа Д-0: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подкладка;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костыль обшивочный;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костыль основной;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4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противоугон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пружинный</a:t>
            </a: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52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162175"/>
            <a:ext cx="48958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Раздельное промежуточное рельсовое скрепление типа Д-2 с жесткими клеммами: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5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клеммный болт;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6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гайка клеммного болта;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7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двухвитковая шайба;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8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пружинная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клемма;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9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шуруп путевой;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10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подкладка;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11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упругая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подкладка под рельс</a:t>
            </a: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84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333375"/>
            <a:ext cx="8229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К временным (передвижным) путям относятся: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погрузочно-разгрузочные пути забоев (забойные пути), отвалов (отвальные пути), перегрузочных пунктов при использовании на карьерах комбинированного транспорта, одним из звеньев которого является железнодорожный транспорт;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пути внутрикарьерных постов и разъездов;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пути бортов карьера, соединяющие траншейные пути с забойными путями.</a:t>
            </a:r>
          </a:p>
        </p:txBody>
      </p:sp>
    </p:spTree>
    <p:extLst>
      <p:ext uri="{BB962C8B-B14F-4D97-AF65-F5344CB8AC3E}">
        <p14:creationId xmlns:p14="http://schemas.microsoft.com/office/powerpoint/2010/main" val="688424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400175"/>
            <a:ext cx="46196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Раздельное промежуточное рельсовое скрепление типа Д-4: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12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болт;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13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шайба;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14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пружинная клемма;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15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подкладка;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16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шуруп</a:t>
            </a: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99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На рельсовых путях с железобетонными шпалами применяют раздельные клеммно-болтовые промежуточные скрепления КБ с жесткими клеммами, нераздельные беспрокладочные скрепления и промежуточные пружинные рельсовые скрепления. </a:t>
            </a: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67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05000"/>
            <a:ext cx="64484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Раздельное промежуточное рельсовое скрепление типа КБ: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резиновая прокладка;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подкладка;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прокладка;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4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клеммный болт;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5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гайка;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6, 9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прокладки;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7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жесткая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клемма;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8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закладной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болт;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10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изолирующая втулка;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11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закладная шайба</a:t>
            </a:r>
          </a:p>
        </p:txBody>
      </p:sp>
    </p:spTree>
    <p:extLst>
      <p:ext uri="{BB962C8B-B14F-4D97-AF65-F5344CB8AC3E}">
        <p14:creationId xmlns:p14="http://schemas.microsoft.com/office/powerpoint/2010/main" val="3210496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742950"/>
            <a:ext cx="78200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Нераздельное беспрокладочное промежуточное рельсовое скрепление типа ЖБ: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клемма;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закладной болт;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гайка;</a:t>
            </a:r>
          </a:p>
          <a:p>
            <a:pPr eaLnBrk="1" hangingPunct="1">
              <a:lnSpc>
                <a:spcPct val="100000"/>
              </a:lnSpc>
            </a:pPr>
            <a:endParaRPr lang="ru-RU" altLang="ru-RU" sz="3200" i="1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 i="1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 i="1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 i="1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 i="1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 i="1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4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подклеммный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вкладыш;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5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резиновая прокладка</a:t>
            </a: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49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09775"/>
            <a:ext cx="7048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Нераздельное пружинное промежуточное рельсовое скрепление: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скоба;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втулка;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подкладка;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4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резиновая прокладка;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5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— болт</a:t>
            </a: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03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Стандартными противоугонами являются пружинные и самозаклинивающиеся.</a:t>
            </a: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Самозаклинивающиеся противоугоны, состоящие из скобы </a:t>
            </a: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, клина </a:t>
            </a: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и якоря </a:t>
            </a: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, применяются на путях со старыми типами верхнего строения пути.</a:t>
            </a:r>
          </a:p>
          <a:p>
            <a:pPr eaLnBrk="1" hangingPunct="1">
              <a:lnSpc>
                <a:spcPct val="100000"/>
              </a:lnSpc>
            </a:pPr>
            <a:endParaRPr lang="ru-RU" altLang="ru-RU" sz="3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869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360363" y="0"/>
            <a:ext cx="8783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Балластный слой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, служащий основанием для шпал, должен: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- упруго воспринимать давление от шпал и равномерно распределять его на основную площадку земляного полотна;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- оказывать сопротивление боковым и продольным смещениям шпал от поездной нагрузки;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- отводить поверхностные воды от рельсошпальной решетки;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- амортизировать удары подвижного состава из-за неровностей пути;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- обеспечивать защиту земляного полотна от промерзания.</a:t>
            </a:r>
          </a:p>
        </p:txBody>
      </p:sp>
    </p:spTree>
    <p:extLst>
      <p:ext uri="{BB962C8B-B14F-4D97-AF65-F5344CB8AC3E}">
        <p14:creationId xmlns:p14="http://schemas.microsoft.com/office/powerpoint/2010/main" val="1105383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0" y="333375"/>
            <a:ext cx="91440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К постоянным путям относят: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главные траншейные пути;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соединительные пути, уложенные на поверхности от карьера к пунктам разгрузки поездов;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станционные (главные и приемоотправочные, вытяжные, экипировочные, пути подразделений осмотра и ремонта подвижного состава);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прочие (пути отстоя подвижного состава, складских сооружений, звеносборочных баз, ремонтных площадок и др.).</a:t>
            </a:r>
          </a:p>
        </p:txBody>
      </p:sp>
    </p:spTree>
    <p:extLst>
      <p:ext uri="{BB962C8B-B14F-4D97-AF65-F5344CB8AC3E}">
        <p14:creationId xmlns:p14="http://schemas.microsoft.com/office/powerpoint/2010/main" val="1615764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333375"/>
            <a:ext cx="8229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Подземные пути также бывают </a:t>
            </a: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временные и постоянные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: временные пути настилают при ведении проходческих работ, а также в выработках, примыкающих к лаве, постоянные пути – в главных откаточных выработках и околоствольных дворах.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Постоянные пути в зависимости от годового грузооборота </a:t>
            </a:r>
            <a:r>
              <a:rPr lang="ru-RU" altLang="ru-RU" sz="3200" i="1">
                <a:solidFill>
                  <a:srgbClr val="000000"/>
                </a:solidFill>
                <a:latin typeface="Calibri" charset="0"/>
              </a:rPr>
              <a:t>W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год (млн т брутто) подразделяются на три категории.</a:t>
            </a:r>
          </a:p>
        </p:txBody>
      </p:sp>
    </p:spTree>
    <p:extLst>
      <p:ext uri="{BB962C8B-B14F-4D97-AF65-F5344CB8AC3E}">
        <p14:creationId xmlns:p14="http://schemas.microsoft.com/office/powerpoint/2010/main" val="1464221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400" smtClean="0"/>
              <a:t>Допустимые скорости движения поездов в зависимости от назначения путей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91440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171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0" y="333375"/>
            <a:ext cx="86868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Железнодорожный путь обычно подразделяют на </a:t>
            </a:r>
            <a:r>
              <a:rPr lang="ru-RU" altLang="ru-RU" sz="3200" b="1" dirty="0">
                <a:solidFill>
                  <a:srgbClr val="000000"/>
                </a:solidFill>
                <a:latin typeface="Calibri" charset="0"/>
              </a:rPr>
              <a:t>нижнее и верхнее строения.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К </a:t>
            </a:r>
            <a:r>
              <a:rPr lang="ru-RU" altLang="ru-RU" sz="3200" b="1" dirty="0">
                <a:solidFill>
                  <a:srgbClr val="000000"/>
                </a:solidFill>
                <a:latin typeface="Calibri" charset="0"/>
              </a:rPr>
              <a:t>нижнему строению</a:t>
            </a: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 относятся земляное полотно и искусственные сооружения (мосты, трубы для пропуска воды, подпорные стенки и другие устройства).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В зависимости от положения основной площадки относительно поверхности земли земляное полотно может быть представлено: насыпью, выемкой, нулевым местом, </a:t>
            </a:r>
            <a:r>
              <a:rPr lang="ru-RU" altLang="ru-RU" sz="3200" dirty="0" err="1">
                <a:solidFill>
                  <a:srgbClr val="000000"/>
                </a:solidFill>
                <a:latin typeface="Calibri" charset="0"/>
              </a:rPr>
              <a:t>полунасыпью</a:t>
            </a: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ru-RU" altLang="ru-RU" sz="3200" dirty="0" err="1">
                <a:solidFill>
                  <a:srgbClr val="000000"/>
                </a:solidFill>
                <a:latin typeface="Calibri" charset="0"/>
              </a:rPr>
              <a:t>полувыемкой</a:t>
            </a: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ru-RU" altLang="ru-RU" sz="3200" dirty="0" err="1">
                <a:solidFill>
                  <a:srgbClr val="000000"/>
                </a:solidFill>
                <a:latin typeface="Calibri" charset="0"/>
              </a:rPr>
              <a:t>полунасыпью-полувыемкой</a:t>
            </a: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759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4288"/>
            <a:ext cx="8229600" cy="1143001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400" smtClean="0"/>
              <a:t>Поперечные профили земляного полотна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36638"/>
            <a:ext cx="7165975" cy="51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-9525" y="6142038"/>
            <a:ext cx="91440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000" i="1">
                <a:solidFill>
                  <a:srgbClr val="000000"/>
                </a:solidFill>
                <a:latin typeface="Calibri" charset="0"/>
              </a:rPr>
              <a:t>а</a:t>
            </a: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 – насыпь; </a:t>
            </a:r>
            <a:r>
              <a:rPr lang="ru-RU" altLang="ru-RU" sz="2000" i="1">
                <a:solidFill>
                  <a:srgbClr val="000000"/>
                </a:solidFill>
                <a:latin typeface="Calibri" charset="0"/>
              </a:rPr>
              <a:t>б</a:t>
            </a: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 – выемка; </a:t>
            </a:r>
            <a:r>
              <a:rPr lang="ru-RU" altLang="ru-RU" sz="2000" i="1">
                <a:solidFill>
                  <a:srgbClr val="000000"/>
                </a:solidFill>
                <a:latin typeface="Calibri" charset="0"/>
              </a:rPr>
              <a:t>в</a:t>
            </a: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 – нулевое место; </a:t>
            </a:r>
            <a:r>
              <a:rPr lang="ru-RU" altLang="ru-RU" sz="2000" i="1">
                <a:solidFill>
                  <a:srgbClr val="000000"/>
                </a:solidFill>
                <a:latin typeface="Calibri" charset="0"/>
              </a:rPr>
              <a:t>г</a:t>
            </a: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 – полунасыпь; </a:t>
            </a:r>
            <a:r>
              <a:rPr lang="ru-RU" altLang="ru-RU" sz="2000" i="1">
                <a:solidFill>
                  <a:srgbClr val="000000"/>
                </a:solidFill>
                <a:latin typeface="Calibri" charset="0"/>
              </a:rPr>
              <a:t>д</a:t>
            </a: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 – полувыемка;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000" i="1">
                <a:solidFill>
                  <a:srgbClr val="000000"/>
                </a:solidFill>
                <a:latin typeface="Calibri" charset="0"/>
              </a:rPr>
              <a:t>е</a:t>
            </a:r>
            <a:r>
              <a:rPr lang="ru-RU" altLang="ru-RU" sz="2000">
                <a:solidFill>
                  <a:srgbClr val="000000"/>
                </a:solidFill>
                <a:latin typeface="Calibri" charset="0"/>
              </a:rPr>
              <a:t> – полунасыпь-полувыемка</a:t>
            </a:r>
          </a:p>
        </p:txBody>
      </p:sp>
    </p:spTree>
    <p:extLst>
      <p:ext uri="{BB962C8B-B14F-4D97-AF65-F5344CB8AC3E}">
        <p14:creationId xmlns:p14="http://schemas.microsoft.com/office/powerpoint/2010/main" val="1479548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333375"/>
            <a:ext cx="8229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Для нормальной работы земляного полотна устраивают водоотводные сооружения: в выемках – кюветы, лотки, глубина которых достигает 2 м, нагорные канавы глубиной и шириной по дну не менее 0,6 м с предельным уклоном не менее 20 ‰, у насыпей – резервы или канавы.</a:t>
            </a:r>
          </a:p>
        </p:txBody>
      </p:sp>
    </p:spTree>
    <p:extLst>
      <p:ext uri="{BB962C8B-B14F-4D97-AF65-F5344CB8AC3E}">
        <p14:creationId xmlns:p14="http://schemas.microsoft.com/office/powerpoint/2010/main" val="3841872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333375"/>
            <a:ext cx="8229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</a:pP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К </a:t>
            </a:r>
            <a:r>
              <a:rPr lang="ru-RU" altLang="ru-RU" sz="3200" b="1">
                <a:solidFill>
                  <a:srgbClr val="000000"/>
                </a:solidFill>
                <a:latin typeface="Calibri" charset="0"/>
              </a:rPr>
              <a:t>верхнему строению</a:t>
            </a:r>
            <a:r>
              <a:rPr lang="ru-RU" altLang="ru-RU" sz="3200">
                <a:solidFill>
                  <a:srgbClr val="000000"/>
                </a:solidFill>
                <a:latin typeface="Calibri" charset="0"/>
              </a:rPr>
              <a:t> железнодорожного пути относятся: рельсы, рельсовые скрепления (стыковые и промежуточные), шпалы, противоугонные устройства, балластные слой, стрелочные переводы, глухие пересечения, мостовые и переводные брусья.</a:t>
            </a:r>
          </a:p>
        </p:txBody>
      </p:sp>
    </p:spTree>
    <p:extLst>
      <p:ext uri="{BB962C8B-B14F-4D97-AF65-F5344CB8AC3E}">
        <p14:creationId xmlns:p14="http://schemas.microsoft.com/office/powerpoint/2010/main" val="3876874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1064</Words>
  <Application>Microsoft Office PowerPoint</Application>
  <PresentationFormat>Экран (4:3)</PresentationFormat>
  <Paragraphs>142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2.1.2. Устройство железнодорожного пути</vt:lpstr>
      <vt:lpstr>Презентация PowerPoint</vt:lpstr>
      <vt:lpstr>Презентация PowerPoint</vt:lpstr>
      <vt:lpstr>Презентация PowerPoint</vt:lpstr>
      <vt:lpstr>Допустимые скорости движения поездов в зависимости от назначения путей</vt:lpstr>
      <vt:lpstr>Презентация PowerPoint</vt:lpstr>
      <vt:lpstr>Поперечные профили земляного полотна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2.1.2. Устройство железнодорожного пути</dc:title>
  <dc:creator>User</dc:creator>
  <cp:lastModifiedBy>User</cp:lastModifiedBy>
  <cp:revision>2</cp:revision>
  <dcterms:created xsi:type="dcterms:W3CDTF">2016-09-28T19:12:09Z</dcterms:created>
  <dcterms:modified xsi:type="dcterms:W3CDTF">2020-08-31T13:37:13Z</dcterms:modified>
</cp:coreProperties>
</file>