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70" r:id="rId3"/>
    <p:sldId id="288" r:id="rId4"/>
    <p:sldId id="289" r:id="rId5"/>
    <p:sldId id="285" r:id="rId6"/>
    <p:sldId id="286" r:id="rId7"/>
    <p:sldId id="280" r:id="rId8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185"/>
    <a:srgbClr val="323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4" autoAdjust="0"/>
  </p:normalViewPr>
  <p:slideViewPr>
    <p:cSldViewPr>
      <p:cViewPr varScale="1">
        <p:scale>
          <a:sx n="109" d="100"/>
          <a:sy n="109" d="100"/>
        </p:scale>
        <p:origin x="749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A0D36-D9B8-42FB-B5E4-E5BC85B05B8E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EF0271-43C5-49B0-BAA9-418D24F6C1D4}">
      <dgm:prSet phldrT="[Текст]"/>
      <dgm:spPr/>
      <dgm:t>
        <a:bodyPr/>
        <a:lstStyle/>
        <a:p>
          <a:pPr algn="l"/>
          <a:r>
            <a:rPr lang="ru-RU" b="1" dirty="0" smtClean="0">
              <a:solidFill>
                <a:schemeClr val="bg1"/>
              </a:solidFill>
            </a:rPr>
            <a:t>ЦЕЛЬ:</a:t>
          </a:r>
          <a:endParaRPr lang="ru-RU" dirty="0">
            <a:solidFill>
              <a:schemeClr val="bg1"/>
            </a:solidFill>
          </a:endParaRPr>
        </a:p>
      </dgm:t>
    </dgm:pt>
    <dgm:pt modelId="{175492F1-B192-4AB5-A4B3-090B31538823}" type="parTrans" cxnId="{4D6EBF03-2BF6-4C36-91E5-C4620CD373DB}">
      <dgm:prSet/>
      <dgm:spPr/>
      <dgm:t>
        <a:bodyPr/>
        <a:lstStyle/>
        <a:p>
          <a:endParaRPr lang="ru-RU"/>
        </a:p>
      </dgm:t>
    </dgm:pt>
    <dgm:pt modelId="{7DEBB3AA-9836-4BB2-9A60-2E4F76F39A28}" type="sibTrans" cxnId="{4D6EBF03-2BF6-4C36-91E5-C4620CD373DB}">
      <dgm:prSet/>
      <dgm:spPr/>
      <dgm:t>
        <a:bodyPr/>
        <a:lstStyle/>
        <a:p>
          <a:endParaRPr lang="ru-RU"/>
        </a:p>
      </dgm:t>
    </dgm:pt>
    <dgm:pt modelId="{B3183D4E-DA21-45B6-9C44-A1BB079E3431}">
      <dgm:prSet custT="1"/>
      <dgm:spPr/>
      <dgm:t>
        <a:bodyPr/>
        <a:lstStyle/>
        <a:p>
          <a:r>
            <a:rPr lang="ru-RU" sz="14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ЦЕЛЬ: конкурентоспособность, финансовая успешность, личные управленческие способности руководителя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F637EB-3AE4-4E77-91A7-CE87DF080CD5}" type="parTrans" cxnId="{0A430B2C-800D-4C2A-A381-63C22FB1CBB9}">
      <dgm:prSet/>
      <dgm:spPr/>
      <dgm:t>
        <a:bodyPr/>
        <a:lstStyle/>
        <a:p>
          <a:endParaRPr lang="ru-RU"/>
        </a:p>
      </dgm:t>
    </dgm:pt>
    <dgm:pt modelId="{F6086F4A-4E0F-4AA7-A306-E7D8F503A03F}" type="sibTrans" cxnId="{0A430B2C-800D-4C2A-A381-63C22FB1CBB9}">
      <dgm:prSet/>
      <dgm:spPr/>
      <dgm:t>
        <a:bodyPr/>
        <a:lstStyle/>
        <a:p>
          <a:endParaRPr lang="ru-RU"/>
        </a:p>
      </dgm:t>
    </dgm:pt>
    <dgm:pt modelId="{28DCBA73-85BB-4290-A21D-3FF4D98595CF}" type="pres">
      <dgm:prSet presAssocID="{503A0D36-D9B8-42FB-B5E4-E5BC85B05B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D0969B-AFE3-4BCD-BCD4-7DD426170700}" type="pres">
      <dgm:prSet presAssocID="{503A0D36-D9B8-42FB-B5E4-E5BC85B05B8E}" presName="dummy" presStyleCnt="0"/>
      <dgm:spPr/>
    </dgm:pt>
    <dgm:pt modelId="{7BDBB54D-E12A-4D2D-8FC7-AB38140369A2}" type="pres">
      <dgm:prSet presAssocID="{503A0D36-D9B8-42FB-B5E4-E5BC85B05B8E}" presName="linH" presStyleCnt="0"/>
      <dgm:spPr/>
    </dgm:pt>
    <dgm:pt modelId="{FC2AE0F9-1036-4B86-BF3A-76BC15B834A6}" type="pres">
      <dgm:prSet presAssocID="{503A0D36-D9B8-42FB-B5E4-E5BC85B05B8E}" presName="padding1" presStyleCnt="0"/>
      <dgm:spPr/>
    </dgm:pt>
    <dgm:pt modelId="{35589959-CD9E-4628-96B0-311A40839706}" type="pres">
      <dgm:prSet presAssocID="{FFEF0271-43C5-49B0-BAA9-418D24F6C1D4}" presName="linV" presStyleCnt="0"/>
      <dgm:spPr/>
    </dgm:pt>
    <dgm:pt modelId="{F8F416F4-279E-4136-9143-07DA626ADDB4}" type="pres">
      <dgm:prSet presAssocID="{FFEF0271-43C5-49B0-BAA9-418D24F6C1D4}" presName="spVertical1" presStyleCnt="0"/>
      <dgm:spPr/>
    </dgm:pt>
    <dgm:pt modelId="{4F7F754E-646C-4078-A1DC-0ED44BF99DEB}" type="pres">
      <dgm:prSet presAssocID="{FFEF0271-43C5-49B0-BAA9-418D24F6C1D4}" presName="parTx" presStyleLbl="revTx" presStyleIdx="0" presStyleCnt="2" custScaleX="137515" custLinFactNeighborX="-8419" custLinFactNeighborY="-47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B0508B-1C07-440B-AFF5-6CB2D6AC4EA7}" type="pres">
      <dgm:prSet presAssocID="{FFEF0271-43C5-49B0-BAA9-418D24F6C1D4}" presName="spVertical2" presStyleCnt="0"/>
      <dgm:spPr/>
    </dgm:pt>
    <dgm:pt modelId="{EAFFBAB7-15D6-400D-952C-AF98BC4B9278}" type="pres">
      <dgm:prSet presAssocID="{FFEF0271-43C5-49B0-BAA9-418D24F6C1D4}" presName="spVertical3" presStyleCnt="0"/>
      <dgm:spPr/>
    </dgm:pt>
    <dgm:pt modelId="{EC1909C6-2F35-473F-AF62-9EEA5CE1F657}" type="pres">
      <dgm:prSet presAssocID="{7DEBB3AA-9836-4BB2-9A60-2E4F76F39A28}" presName="space" presStyleCnt="0"/>
      <dgm:spPr/>
    </dgm:pt>
    <dgm:pt modelId="{53CABC30-B515-430A-A013-894C2091F895}" type="pres">
      <dgm:prSet presAssocID="{B3183D4E-DA21-45B6-9C44-A1BB079E3431}" presName="linV" presStyleCnt="0"/>
      <dgm:spPr/>
    </dgm:pt>
    <dgm:pt modelId="{59FC891E-6F62-4BB7-AAF2-D47B98DB5EE9}" type="pres">
      <dgm:prSet presAssocID="{B3183D4E-DA21-45B6-9C44-A1BB079E3431}" presName="spVertical1" presStyleCnt="0"/>
      <dgm:spPr/>
    </dgm:pt>
    <dgm:pt modelId="{B7A66B60-8818-4E54-85D5-C05D0063ED13}" type="pres">
      <dgm:prSet presAssocID="{B3183D4E-DA21-45B6-9C44-A1BB079E3431}" presName="parTx" presStyleLbl="revTx" presStyleIdx="1" presStyleCnt="2" custScaleX="1046672" custScaleY="157700" custLinFactX="-11138" custLinFactNeighborX="-100000" custLinFactNeighborY="-6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F2968-5763-45AE-9E56-FE69A019B7EA}" type="pres">
      <dgm:prSet presAssocID="{B3183D4E-DA21-45B6-9C44-A1BB079E3431}" presName="spVertical2" presStyleCnt="0"/>
      <dgm:spPr/>
    </dgm:pt>
    <dgm:pt modelId="{60DAA4CF-C83F-410E-A783-CAA6283AD002}" type="pres">
      <dgm:prSet presAssocID="{B3183D4E-DA21-45B6-9C44-A1BB079E3431}" presName="spVertical3" presStyleCnt="0"/>
      <dgm:spPr/>
    </dgm:pt>
    <dgm:pt modelId="{785FA9DC-6F31-4151-9FB2-4D0A11C74EC4}" type="pres">
      <dgm:prSet presAssocID="{503A0D36-D9B8-42FB-B5E4-E5BC85B05B8E}" presName="padding2" presStyleCnt="0"/>
      <dgm:spPr/>
    </dgm:pt>
    <dgm:pt modelId="{E6FB3D0D-0FD4-4F7E-8336-84D785529F89}" type="pres">
      <dgm:prSet presAssocID="{503A0D36-D9B8-42FB-B5E4-E5BC85B05B8E}" presName="negArrow" presStyleCnt="0"/>
      <dgm:spPr/>
    </dgm:pt>
    <dgm:pt modelId="{F0316C6F-1540-4A21-AB5A-24E6A7FEBF6A}" type="pres">
      <dgm:prSet presAssocID="{503A0D36-D9B8-42FB-B5E4-E5BC85B05B8E}" presName="backgroundArrow" presStyleLbl="node1" presStyleIdx="0" presStyleCnt="1" custScaleY="146388" custLinFactNeighborX="128" custLinFactNeighborY="-11772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</dgm:pt>
  </dgm:ptLst>
  <dgm:cxnLst>
    <dgm:cxn modelId="{4D6EBF03-2BF6-4C36-91E5-C4620CD373DB}" srcId="{503A0D36-D9B8-42FB-B5E4-E5BC85B05B8E}" destId="{FFEF0271-43C5-49B0-BAA9-418D24F6C1D4}" srcOrd="0" destOrd="0" parTransId="{175492F1-B192-4AB5-A4B3-090B31538823}" sibTransId="{7DEBB3AA-9836-4BB2-9A60-2E4F76F39A28}"/>
    <dgm:cxn modelId="{827E7460-FDAD-49F3-A25A-328D9C93B197}" type="presOf" srcId="{B3183D4E-DA21-45B6-9C44-A1BB079E3431}" destId="{B7A66B60-8818-4E54-85D5-C05D0063ED13}" srcOrd="0" destOrd="0" presId="urn:microsoft.com/office/officeart/2005/8/layout/hProcess3"/>
    <dgm:cxn modelId="{48F6A9FF-B618-4629-A126-09BE9AEE6CB9}" type="presOf" srcId="{503A0D36-D9B8-42FB-B5E4-E5BC85B05B8E}" destId="{28DCBA73-85BB-4290-A21D-3FF4D98595CF}" srcOrd="0" destOrd="0" presId="urn:microsoft.com/office/officeart/2005/8/layout/hProcess3"/>
    <dgm:cxn modelId="{9607AA52-DDE3-4CFE-97A0-8FA390F1F1A1}" type="presOf" srcId="{FFEF0271-43C5-49B0-BAA9-418D24F6C1D4}" destId="{4F7F754E-646C-4078-A1DC-0ED44BF99DEB}" srcOrd="0" destOrd="0" presId="urn:microsoft.com/office/officeart/2005/8/layout/hProcess3"/>
    <dgm:cxn modelId="{0A430B2C-800D-4C2A-A381-63C22FB1CBB9}" srcId="{503A0D36-D9B8-42FB-B5E4-E5BC85B05B8E}" destId="{B3183D4E-DA21-45B6-9C44-A1BB079E3431}" srcOrd="1" destOrd="0" parTransId="{D1F637EB-3AE4-4E77-91A7-CE87DF080CD5}" sibTransId="{F6086F4A-4E0F-4AA7-A306-E7D8F503A03F}"/>
    <dgm:cxn modelId="{4B2BDB4F-FDE9-4349-A728-2276CC818C07}" type="presParOf" srcId="{28DCBA73-85BB-4290-A21D-3FF4D98595CF}" destId="{83D0969B-AFE3-4BCD-BCD4-7DD426170700}" srcOrd="0" destOrd="0" presId="urn:microsoft.com/office/officeart/2005/8/layout/hProcess3"/>
    <dgm:cxn modelId="{04D61E54-3CEE-4290-BB6C-D8F5C63C183F}" type="presParOf" srcId="{28DCBA73-85BB-4290-A21D-3FF4D98595CF}" destId="{7BDBB54D-E12A-4D2D-8FC7-AB38140369A2}" srcOrd="1" destOrd="0" presId="urn:microsoft.com/office/officeart/2005/8/layout/hProcess3"/>
    <dgm:cxn modelId="{0F58D622-4271-4294-BD85-F99C4EAA186E}" type="presParOf" srcId="{7BDBB54D-E12A-4D2D-8FC7-AB38140369A2}" destId="{FC2AE0F9-1036-4B86-BF3A-76BC15B834A6}" srcOrd="0" destOrd="0" presId="urn:microsoft.com/office/officeart/2005/8/layout/hProcess3"/>
    <dgm:cxn modelId="{78839408-12B2-4C23-A716-B89D8DA245E8}" type="presParOf" srcId="{7BDBB54D-E12A-4D2D-8FC7-AB38140369A2}" destId="{35589959-CD9E-4628-96B0-311A40839706}" srcOrd="1" destOrd="0" presId="urn:microsoft.com/office/officeart/2005/8/layout/hProcess3"/>
    <dgm:cxn modelId="{542AB25D-6866-4319-9D2C-D89711281234}" type="presParOf" srcId="{35589959-CD9E-4628-96B0-311A40839706}" destId="{F8F416F4-279E-4136-9143-07DA626ADDB4}" srcOrd="0" destOrd="0" presId="urn:microsoft.com/office/officeart/2005/8/layout/hProcess3"/>
    <dgm:cxn modelId="{E86A2972-645C-4E58-9749-62AB29B41DC1}" type="presParOf" srcId="{35589959-CD9E-4628-96B0-311A40839706}" destId="{4F7F754E-646C-4078-A1DC-0ED44BF99DEB}" srcOrd="1" destOrd="0" presId="urn:microsoft.com/office/officeart/2005/8/layout/hProcess3"/>
    <dgm:cxn modelId="{B6540690-B70D-4096-A14D-BA095DAA7507}" type="presParOf" srcId="{35589959-CD9E-4628-96B0-311A40839706}" destId="{DAB0508B-1C07-440B-AFF5-6CB2D6AC4EA7}" srcOrd="2" destOrd="0" presId="urn:microsoft.com/office/officeart/2005/8/layout/hProcess3"/>
    <dgm:cxn modelId="{FD6BF1F6-8DE5-4888-8938-122064FECEFC}" type="presParOf" srcId="{35589959-CD9E-4628-96B0-311A40839706}" destId="{EAFFBAB7-15D6-400D-952C-AF98BC4B9278}" srcOrd="3" destOrd="0" presId="urn:microsoft.com/office/officeart/2005/8/layout/hProcess3"/>
    <dgm:cxn modelId="{202D94C1-71BB-423B-8179-82A9454373D9}" type="presParOf" srcId="{7BDBB54D-E12A-4D2D-8FC7-AB38140369A2}" destId="{EC1909C6-2F35-473F-AF62-9EEA5CE1F657}" srcOrd="2" destOrd="0" presId="urn:microsoft.com/office/officeart/2005/8/layout/hProcess3"/>
    <dgm:cxn modelId="{3EA72747-F2D3-4F5E-9A7A-8A8D6D33DA1E}" type="presParOf" srcId="{7BDBB54D-E12A-4D2D-8FC7-AB38140369A2}" destId="{53CABC30-B515-430A-A013-894C2091F895}" srcOrd="3" destOrd="0" presId="urn:microsoft.com/office/officeart/2005/8/layout/hProcess3"/>
    <dgm:cxn modelId="{2B959249-C129-449A-AA74-3D4FD4322A16}" type="presParOf" srcId="{53CABC30-B515-430A-A013-894C2091F895}" destId="{59FC891E-6F62-4BB7-AAF2-D47B98DB5EE9}" srcOrd="0" destOrd="0" presId="urn:microsoft.com/office/officeart/2005/8/layout/hProcess3"/>
    <dgm:cxn modelId="{43CAF9DA-32D0-473F-A3F6-6AA7DE11B57E}" type="presParOf" srcId="{53CABC30-B515-430A-A013-894C2091F895}" destId="{B7A66B60-8818-4E54-85D5-C05D0063ED13}" srcOrd="1" destOrd="0" presId="urn:microsoft.com/office/officeart/2005/8/layout/hProcess3"/>
    <dgm:cxn modelId="{C501FDBD-ED0B-4AA6-A24A-6B35FBDADCC3}" type="presParOf" srcId="{53CABC30-B515-430A-A013-894C2091F895}" destId="{AFBF2968-5763-45AE-9E56-FE69A019B7EA}" srcOrd="2" destOrd="0" presId="urn:microsoft.com/office/officeart/2005/8/layout/hProcess3"/>
    <dgm:cxn modelId="{778DFD6F-F782-4385-A7F0-C108E58AB96B}" type="presParOf" srcId="{53CABC30-B515-430A-A013-894C2091F895}" destId="{60DAA4CF-C83F-410E-A783-CAA6283AD002}" srcOrd="3" destOrd="0" presId="urn:microsoft.com/office/officeart/2005/8/layout/hProcess3"/>
    <dgm:cxn modelId="{1F05E298-9AB8-42DC-998C-4DA85C4F4123}" type="presParOf" srcId="{7BDBB54D-E12A-4D2D-8FC7-AB38140369A2}" destId="{785FA9DC-6F31-4151-9FB2-4D0A11C74EC4}" srcOrd="4" destOrd="0" presId="urn:microsoft.com/office/officeart/2005/8/layout/hProcess3"/>
    <dgm:cxn modelId="{8142E2C6-24C1-47F9-9373-3A5B37E02C42}" type="presParOf" srcId="{7BDBB54D-E12A-4D2D-8FC7-AB38140369A2}" destId="{E6FB3D0D-0FD4-4F7E-8336-84D785529F89}" srcOrd="5" destOrd="0" presId="urn:microsoft.com/office/officeart/2005/8/layout/hProcess3"/>
    <dgm:cxn modelId="{92EE6AE5-DBF0-4980-9293-261FFAD38500}" type="presParOf" srcId="{7BDBB54D-E12A-4D2D-8FC7-AB38140369A2}" destId="{F0316C6F-1540-4A21-AB5A-24E6A7FEBF6A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16C6F-1540-4A21-AB5A-24E6A7FEBF6A}">
      <dsp:nvSpPr>
        <dsp:cNvPr id="0" name=""/>
        <dsp:cNvSpPr/>
      </dsp:nvSpPr>
      <dsp:spPr>
        <a:xfrm>
          <a:off x="16065" y="0"/>
          <a:ext cx="8213534" cy="811170"/>
        </a:xfrm>
        <a:prstGeom prst="rightArrow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B7A66B60-8818-4E54-85D5-C05D0063ED13}">
      <dsp:nvSpPr>
        <dsp:cNvPr id="0" name=""/>
        <dsp:cNvSpPr/>
      </dsp:nvSpPr>
      <dsp:spPr>
        <a:xfrm>
          <a:off x="949572" y="156315"/>
          <a:ext cx="6390988" cy="496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ЦЕЛЬ: конкурентоспособность, финансовая успешность, личные управленческие способности руководителя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9572" y="156315"/>
        <a:ext cx="6390988" cy="496191"/>
      </dsp:txXfrm>
    </dsp:sp>
    <dsp:sp modelId="{4F7F754E-646C-4078-A1DC-0ED44BF99DEB}">
      <dsp:nvSpPr>
        <dsp:cNvPr id="0" name=""/>
        <dsp:cNvSpPr/>
      </dsp:nvSpPr>
      <dsp:spPr>
        <a:xfrm>
          <a:off x="614987" y="149810"/>
          <a:ext cx="839667" cy="314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b="1" kern="1200" dirty="0" smtClean="0">
              <a:solidFill>
                <a:schemeClr val="bg1"/>
              </a:solidFill>
            </a:rPr>
            <a:t>ЦЕЛЬ:</a:t>
          </a:r>
          <a:endParaRPr lang="ru-RU" sz="500" kern="1200" dirty="0">
            <a:solidFill>
              <a:schemeClr val="bg1"/>
            </a:solidFill>
          </a:endParaRPr>
        </a:p>
      </dsp:txBody>
      <dsp:txXfrm>
        <a:off x="614987" y="149810"/>
        <a:ext cx="839667" cy="314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7026AD-5655-471C-B895-FBEE0431E112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9933220-9481-4FAB-ADDF-6D9EFFB04D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767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933220-9481-4FAB-ADDF-6D9EFFB04DE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944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933220-9481-4FAB-ADDF-6D9EFFB04DE4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260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933220-9481-4FAB-ADDF-6D9EFFB04DE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10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5B909-1F96-4DC9-9B50-4116A9FE948E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B51D2-9123-4E1A-9044-DFF8B1C0B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EF264-CE82-45EE-A8EC-1A8903FCAA9E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1BBAA-16D7-4B96-B520-72C792C0B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AC64E-6FC6-4026-A6F0-5B732464AD44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ED39E-2A10-4EC5-8366-416DB11AC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7C31C-7982-4EE2-93AA-75A624816BEA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9B011-05DD-44A4-AC7A-DD2BA88D3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91FC-D6F1-4952-864E-C34217B96E42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EDB0-120D-43C6-AEBE-7384AD2F5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09A9B-81BA-4C08-B769-B053E473B3AC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B8DE0-0DDA-4966-B72A-77F6446A7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FF03D-8DEC-47CB-B05C-6BC75FCA6557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1F655-46B2-49BF-B688-6600C531C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CC932-8EEC-4C4F-8A67-71ED75379C46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24BC5-7DD8-433D-BF59-7DD71F8C7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B162F-B07D-4EFB-A2D1-171F69D74938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FBB91-62E8-4E92-8EE4-0160817B5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63B43-2A37-433A-B00B-67BAC7C6A897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0C9EE-2A68-4DCC-A9A1-75C5EBE88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4A4F9-89D6-4F9E-A60B-797C422497C1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45795-44C3-403A-8215-408D39372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6F3D64-DD90-4F21-A4E0-DB5B7A20D3FB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42BA07-E232-4B6E-B706-0FEA651919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onkursoff.ru/konkurs/vserossijskie-konkursy/" TargetMode="External"/><Relationship Id="rId2" Type="http://schemas.openxmlformats.org/officeDocument/2006/relationships/hyperlink" Target="http://&#1085;&#1077;&#1086;&#1090;&#1077;&#1088;&#1088;&#1072;.&#1088;&#1092;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resurs-yar.ru/specialistam/organizaciya_i_provedenie_proforientacionnoj_raboty/zdes_nam_ji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onkurs.mosmetod.ru/index.php?el=2&amp;id=299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&#1084;&#1099;-&#1075;&#1086;&#1088;&#1076;&#1086;&#1089;&#1090;&#1100;.&#1088;&#1092;/" TargetMode="External"/><Relationship Id="rId4" Type="http://schemas.openxmlformats.org/officeDocument/2006/relationships/hyperlink" Target="https://vernadsky.info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reactum.ru/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molpred37.ru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estivalnauki.ru/" TargetMode="External"/><Relationship Id="rId4" Type="http://schemas.openxmlformats.org/officeDocument/2006/relationships/hyperlink" Target="https://na-konferencii.ru/o-proek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57304"/>
            <a:ext cx="6215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323C8D"/>
                </a:solidFill>
                <a:latin typeface="Century Gothic" pitchFamily="34" charset="0"/>
              </a:rPr>
              <a:t>Педагогическое управление </a:t>
            </a:r>
            <a:r>
              <a:rPr lang="ru-RU" sz="3200" b="1" dirty="0" smtClean="0">
                <a:solidFill>
                  <a:srgbClr val="323C8D"/>
                </a:solidFill>
                <a:latin typeface="Century Gothic" pitchFamily="34" charset="0"/>
              </a:rPr>
              <a:t>проектами</a:t>
            </a:r>
            <a:endParaRPr lang="ru-RU" sz="3200" b="1" dirty="0">
              <a:solidFill>
                <a:srgbClr val="323C8D"/>
              </a:solidFill>
              <a:latin typeface="Century Gothic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48" y="4429138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23C8D"/>
                </a:solidFill>
              </a:rPr>
              <a:t>Маликова М.Н. – преподаватель социально-экономических дисциплин</a:t>
            </a:r>
            <a:endParaRPr lang="ru-RU" dirty="0">
              <a:solidFill>
                <a:srgbClr val="323C8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06375"/>
            <a:ext cx="6408712" cy="707242"/>
          </a:xfrm>
        </p:spPr>
        <p:txBody>
          <a:bodyPr/>
          <a:lstStyle/>
          <a:p>
            <a:r>
              <a:rPr lang="ru-RU" sz="3600" b="1" dirty="0" err="1" smtClean="0">
                <a:solidFill>
                  <a:schemeClr val="bg1"/>
                </a:solidFill>
              </a:rPr>
              <a:t>Послепроектный</a:t>
            </a:r>
            <a:r>
              <a:rPr lang="ru-RU" sz="3600" b="1" dirty="0" smtClean="0">
                <a:solidFill>
                  <a:schemeClr val="bg1"/>
                </a:solidFill>
              </a:rPr>
              <a:t> этап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pSp>
        <p:nvGrpSpPr>
          <p:cNvPr id="4" name="Group 39"/>
          <p:cNvGrpSpPr>
            <a:grpSpLocks noGrp="1"/>
          </p:cNvGrpSpPr>
          <p:nvPr/>
        </p:nvGrpSpPr>
        <p:grpSpPr>
          <a:xfrm>
            <a:off x="323528" y="1131590"/>
            <a:ext cx="8820472" cy="3898131"/>
            <a:chOff x="1403615" y="1984898"/>
            <a:chExt cx="6898016" cy="3787252"/>
          </a:xfrm>
        </p:grpSpPr>
        <p:sp>
          <p:nvSpPr>
            <p:cNvPr id="5" name="Bent Arrow 5"/>
            <p:cNvSpPr/>
            <p:nvPr/>
          </p:nvSpPr>
          <p:spPr>
            <a:xfrm>
              <a:off x="4107048" y="2718979"/>
              <a:ext cx="2073852" cy="3053171"/>
            </a:xfrm>
            <a:prstGeom prst="bentArrow">
              <a:avLst>
                <a:gd name="adj1" fmla="val 10194"/>
                <a:gd name="adj2" fmla="val 9038"/>
                <a:gd name="adj3" fmla="val 14263"/>
                <a:gd name="adj4" fmla="val 2493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Bent Arrow 6"/>
            <p:cNvSpPr/>
            <p:nvPr/>
          </p:nvSpPr>
          <p:spPr>
            <a:xfrm flipH="1">
              <a:off x="3113418" y="3295049"/>
              <a:ext cx="2337326" cy="2477101"/>
            </a:xfrm>
            <a:prstGeom prst="bentArrow">
              <a:avLst>
                <a:gd name="adj1" fmla="val 8879"/>
                <a:gd name="adj2" fmla="val 9038"/>
                <a:gd name="adj3" fmla="val 14263"/>
                <a:gd name="adj4" fmla="val 194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Bent Arrow 7"/>
            <p:cNvSpPr/>
            <p:nvPr/>
          </p:nvSpPr>
          <p:spPr>
            <a:xfrm flipH="1">
              <a:off x="2833986" y="4024385"/>
              <a:ext cx="1120789" cy="1747765"/>
            </a:xfrm>
            <a:prstGeom prst="bentArrow">
              <a:avLst>
                <a:gd name="adj1" fmla="val 19713"/>
                <a:gd name="adj2" fmla="val 20879"/>
                <a:gd name="adj3" fmla="val 22762"/>
                <a:gd name="adj4" fmla="val 2949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Bent Arrow 8"/>
            <p:cNvSpPr/>
            <p:nvPr/>
          </p:nvSpPr>
          <p:spPr>
            <a:xfrm>
              <a:off x="4818880" y="3891684"/>
              <a:ext cx="1826972" cy="1880466"/>
            </a:xfrm>
            <a:prstGeom prst="bentArrow">
              <a:avLst>
                <a:gd name="adj1" fmla="val 13127"/>
                <a:gd name="adj2" fmla="val 10495"/>
                <a:gd name="adj3" fmla="val 17138"/>
                <a:gd name="adj4" fmla="val 2192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Group 10"/>
            <p:cNvGrpSpPr/>
            <p:nvPr/>
          </p:nvGrpSpPr>
          <p:grpSpPr>
            <a:xfrm>
              <a:off x="1403615" y="4144534"/>
              <a:ext cx="1427553" cy="911128"/>
              <a:chOff x="1779379" y="1440040"/>
              <a:chExt cx="1427553" cy="911128"/>
            </a:xfrm>
          </p:grpSpPr>
          <p:sp>
            <p:nvSpPr>
              <p:cNvPr id="24" name="Rounded Rectangle 11"/>
              <p:cNvSpPr/>
              <p:nvPr/>
            </p:nvSpPr>
            <p:spPr>
              <a:xfrm>
                <a:off x="1779379" y="1440040"/>
                <a:ext cx="1427553" cy="911128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/>
                  <a:t>Интеграция с другими проектами</a:t>
                </a:r>
                <a:endParaRPr lang="en-US" dirty="0"/>
              </a:p>
            </p:txBody>
          </p:sp>
          <p:sp>
            <p:nvSpPr>
              <p:cNvPr id="25" name="Text Placeholder 3"/>
              <p:cNvSpPr txBox="1">
                <a:spLocks/>
              </p:cNvSpPr>
              <p:nvPr/>
            </p:nvSpPr>
            <p:spPr>
              <a:xfrm>
                <a:off x="1779380" y="1768971"/>
                <a:ext cx="1348003" cy="269120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>
                  <a:spcBef>
                    <a:spcPct val="20000"/>
                  </a:spcBef>
                  <a:defRPr/>
                </a:pPr>
                <a:endParaRPr kumimoji="0" lang="en-US" sz="18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 Placeholder 3"/>
            <p:cNvSpPr txBox="1">
              <a:spLocks/>
            </p:cNvSpPr>
            <p:nvPr/>
          </p:nvSpPr>
          <p:spPr>
            <a:xfrm>
              <a:off x="1505424" y="3823073"/>
              <a:ext cx="101544" cy="29902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2000" dirty="0">
                  <a:solidFill>
                    <a:schemeClr val="accent1"/>
                  </a:solidFill>
                  <a:latin typeface="+mn-lt"/>
                  <a:cs typeface="+mn-cs"/>
                </a:rPr>
                <a:t>2</a:t>
              </a: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1" name="Group 15"/>
            <p:cNvGrpSpPr/>
            <p:nvPr/>
          </p:nvGrpSpPr>
          <p:grpSpPr>
            <a:xfrm>
              <a:off x="1531996" y="2862260"/>
              <a:ext cx="1581422" cy="699384"/>
              <a:chOff x="1792546" y="1481403"/>
              <a:chExt cx="1581422" cy="699384"/>
            </a:xfrm>
          </p:grpSpPr>
          <p:sp>
            <p:nvSpPr>
              <p:cNvPr id="22" name="Rounded Rectangle 16"/>
              <p:cNvSpPr/>
              <p:nvPr/>
            </p:nvSpPr>
            <p:spPr>
              <a:xfrm>
                <a:off x="1792546" y="1481403"/>
                <a:ext cx="1581422" cy="699384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/>
                  <a:t>Переход к новому проекту</a:t>
                </a:r>
                <a:endParaRPr lang="en-US" dirty="0"/>
              </a:p>
            </p:txBody>
          </p:sp>
          <p:sp>
            <p:nvSpPr>
              <p:cNvPr id="23" name="Text Placeholder 3"/>
              <p:cNvSpPr txBox="1">
                <a:spLocks/>
              </p:cNvSpPr>
              <p:nvPr/>
            </p:nvSpPr>
            <p:spPr>
              <a:xfrm>
                <a:off x="1920927" y="1686903"/>
                <a:ext cx="1091242" cy="23921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lvl="0">
                  <a:spcBef>
                    <a:spcPct val="20000"/>
                  </a:spcBef>
                  <a:defRPr/>
                </a:pPr>
                <a:endParaRPr kumimoji="0" lang="en-US" sz="16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2" name="Text Placeholder 3"/>
            <p:cNvSpPr txBox="1">
              <a:spLocks/>
            </p:cNvSpPr>
            <p:nvPr/>
          </p:nvSpPr>
          <p:spPr>
            <a:xfrm>
              <a:off x="1620637" y="2498112"/>
              <a:ext cx="101544" cy="29902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2000" dirty="0">
                  <a:solidFill>
                    <a:schemeClr val="accent4"/>
                  </a:solidFill>
                  <a:latin typeface="+mn-lt"/>
                  <a:cs typeface="+mn-cs"/>
                </a:rPr>
                <a:t>1</a:t>
              </a: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3" name="Group 21"/>
            <p:cNvGrpSpPr/>
            <p:nvPr/>
          </p:nvGrpSpPr>
          <p:grpSpPr>
            <a:xfrm>
              <a:off x="6603059" y="3967479"/>
              <a:ext cx="1558185" cy="1366619"/>
              <a:chOff x="1476036" y="1434540"/>
              <a:chExt cx="1558185" cy="1366619"/>
            </a:xfrm>
          </p:grpSpPr>
          <p:sp>
            <p:nvSpPr>
              <p:cNvPr id="20" name="Rounded Rectangle 22"/>
              <p:cNvSpPr/>
              <p:nvPr/>
            </p:nvSpPr>
            <p:spPr>
              <a:xfrm>
                <a:off x="1476036" y="1572249"/>
                <a:ext cx="1558185" cy="1228910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xt Placeholder 3"/>
              <p:cNvSpPr txBox="1">
                <a:spLocks/>
              </p:cNvSpPr>
              <p:nvPr/>
            </p:nvSpPr>
            <p:spPr>
              <a:xfrm>
                <a:off x="2397966" y="1434540"/>
                <a:ext cx="58" cy="251996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en-US" sz="16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 Placeholder 3"/>
            <p:cNvSpPr txBox="1">
              <a:spLocks/>
            </p:cNvSpPr>
            <p:nvPr/>
          </p:nvSpPr>
          <p:spPr>
            <a:xfrm>
              <a:off x="8001590" y="3780349"/>
              <a:ext cx="101543" cy="29902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5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4</a:t>
              </a:r>
            </a:p>
          </p:txBody>
        </p:sp>
        <p:grpSp>
          <p:nvGrpSpPr>
            <p:cNvPr id="15" name="Group 26"/>
            <p:cNvGrpSpPr/>
            <p:nvPr/>
          </p:nvGrpSpPr>
          <p:grpSpPr>
            <a:xfrm>
              <a:off x="6180900" y="2319843"/>
              <a:ext cx="2120731" cy="1347293"/>
              <a:chOff x="1399519" y="1407996"/>
              <a:chExt cx="2120731" cy="1347293"/>
            </a:xfrm>
          </p:grpSpPr>
          <p:sp>
            <p:nvSpPr>
              <p:cNvPr id="18" name="Rounded Rectangle 27"/>
              <p:cNvSpPr/>
              <p:nvPr/>
            </p:nvSpPr>
            <p:spPr>
              <a:xfrm>
                <a:off x="1399519" y="1407996"/>
                <a:ext cx="2120731" cy="1347293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/>
                  <a:t>Смена адреса проекта </a:t>
                </a:r>
              </a:p>
              <a:p>
                <a:pPr algn="ctr"/>
                <a:r>
                  <a:rPr lang="ru-RU" dirty="0" smtClean="0"/>
                  <a:t>(перенос полученного опыта на другие категории студентов)</a:t>
                </a:r>
                <a:endParaRPr lang="en-US" dirty="0"/>
              </a:p>
            </p:txBody>
          </p:sp>
          <p:sp>
            <p:nvSpPr>
              <p:cNvPr id="19" name="Text Placeholder 3"/>
              <p:cNvSpPr txBox="1">
                <a:spLocks/>
              </p:cNvSpPr>
              <p:nvPr/>
            </p:nvSpPr>
            <p:spPr>
              <a:xfrm>
                <a:off x="1821676" y="1811372"/>
                <a:ext cx="1219623" cy="269120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/>
                <a:endParaRPr lang="ru-RU" sz="1800" dirty="0" smtClean="0"/>
              </a:p>
            </p:txBody>
          </p:sp>
        </p:grpSp>
        <p:sp>
          <p:nvSpPr>
            <p:cNvPr id="16" name="Text Placeholder 3"/>
            <p:cNvSpPr txBox="1">
              <a:spLocks/>
            </p:cNvSpPr>
            <p:nvPr/>
          </p:nvSpPr>
          <p:spPr>
            <a:xfrm>
              <a:off x="7570017" y="2020820"/>
              <a:ext cx="101544" cy="29902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2000" dirty="0">
                  <a:solidFill>
                    <a:schemeClr val="accent2"/>
                  </a:solidFill>
                  <a:latin typeface="+mn-lt"/>
                  <a:cs typeface="+mn-cs"/>
                </a:rPr>
                <a:t>3</a:t>
              </a: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Text Placeholder 3"/>
            <p:cNvSpPr txBox="1">
              <a:spLocks/>
            </p:cNvSpPr>
            <p:nvPr/>
          </p:nvSpPr>
          <p:spPr>
            <a:xfrm>
              <a:off x="3275204" y="1984898"/>
              <a:ext cx="742191" cy="184665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12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Brainstorm</a:t>
              </a:r>
              <a:endParaRPr kumimoji="0" lang="en-US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003069" y="3484735"/>
            <a:ext cx="1930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  <a:cs typeface="Arial" panose="020B0604020202020204" pitchFamily="34" charset="0"/>
              </a:rPr>
              <a:t>Распространение продукта на другие уровни</a:t>
            </a:r>
            <a:endParaRPr lang="ru-RU" dirty="0">
              <a:latin typeface="+mn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123478"/>
            <a:ext cx="7776864" cy="720080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Анализ научно-исследовательских и практических форумов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603245"/>
              </p:ext>
            </p:extLst>
          </p:nvPr>
        </p:nvGraphicFramePr>
        <p:xfrm>
          <a:off x="0" y="843557"/>
          <a:ext cx="9144000" cy="50817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57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04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0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ресурса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Ссылка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Направление участия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Сроки проведение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26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Всероссийский конкурс креативных проектов и идей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 развитию социальной инфраструктуры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«НЕОТЕРРА»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проводится на безвозмездной основе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hlinkClick r:id="rId2"/>
                        </a:rPr>
                        <a:t>http://неотерра.рф/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междисциплинарный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Конкурсный проект должен представлять собой комплексное предложение, позволяющие реализовать обозначенную проблему по одной из следующих номинаций: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Гуманитарные проекты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Общественные и социальные проекты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10.01 -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12.04.2022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 заочный конкурс (срок приема работ)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15.05.2022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– Всероссийская конференция– для победителей конкурса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0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Всероссийский конкурс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молодежных авторских проектов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«Моя страна – моя Россия!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sng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hlinkClick r:id="rId3"/>
                        </a:rPr>
                        <a:t>https://konkursoff.ru/konkurs/vserossijskie-konkursy/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междисциплинарный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Для участия в номинации участники представляют один или несколько проектов по следующим направлениям: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направление «Мой космос»: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направление «Моя страна»: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Конкурс проводится в четыре этапа.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1 марта по 12 мая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13 мая по 11 июля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12 июля по 30 сентября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декабрь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 Награждение авторов лучших проектов (победителей). </a:t>
                      </a:r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91630"/>
            <a:ext cx="1440160" cy="13681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67894"/>
            <a:ext cx="1475656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06375"/>
            <a:ext cx="7571184" cy="637183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Анализ научно-исследовательских и практических форумов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834301"/>
              </p:ext>
            </p:extLst>
          </p:nvPr>
        </p:nvGraphicFramePr>
        <p:xfrm>
          <a:off x="0" y="987574"/>
          <a:ext cx="9144000" cy="422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2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9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4256">
                <a:tc>
                  <a:txBody>
                    <a:bodyPr/>
                    <a:lstStyle/>
                    <a:p>
                      <a:r>
                        <a:rPr lang="ru-RU" sz="1400" b="1" u="sng" kern="1200" dirty="0" smtClean="0">
                          <a:solidFill>
                            <a:schemeClr val="lt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hlinkClick r:id="rId2"/>
                        </a:rPr>
                        <a:t>http://resurs-yar.ru/specialistam/organizaciya_i_provedenie_proforientacionnoj_raboty/zdes_nam_jit/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Всероссийский конкурс «Здесь нам жить!» Участие в Конкурсе бесплатное.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проводится по пяти номинациям: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социальная инициатива;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социальный проект (только реализованные)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художественная публицистика;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видеоролик;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плакат.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междисциплинарный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Тематика: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Герои труда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Волонтерство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и добровольчество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Профессиональные праздники и события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проводится с марта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года по май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2022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г. дистанционно в заочной форме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971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Всероссийский конкурс «Мой вклад в величие России» - (исследовательские работы).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проводится на безвозмездной основе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проводится номинациям:</a:t>
                      </a:r>
                    </a:p>
                    <a:p>
                      <a:pPr lvl="0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Гуманитарные науки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Общественные науки</a:t>
                      </a:r>
                      <a:endParaRPr lang="ru-RU" sz="1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Конкурс междисциплинарный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ГУМАНИТАРНЫЕ НАУКИ Направления:</a:t>
                      </a:r>
                      <a:endParaRPr lang="ru-RU" sz="8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- ИСТОРИЯ И КРАЕВЕДЕНИЕ (знаменательные события, известные люди, памятные места, музееведение);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ЛИНГВИСТИКА (русский язык,);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- ЛИТЕРАТУРОВЕДЕНИЕ, ЛИТЕРАТУРНОЕ ТВОРЧЕСТВО</a:t>
                      </a:r>
                      <a:r>
                        <a:rPr lang="ru-RU" sz="800" kern="1200" baseline="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(анализ литературных произведений, литературная критика, собственное творчество);</a:t>
                      </a:r>
                    </a:p>
                    <a:p>
                      <a:r>
                        <a:rPr lang="ru-RU" sz="800" b="1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ОБЩЕСТВЕННЫЕ НАУКИ Направления:</a:t>
                      </a:r>
                      <a:endParaRPr lang="ru-RU" sz="800" kern="1200" dirty="0" smtClean="0">
                        <a:solidFill>
                          <a:schemeClr val="dk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- МОЯ СЕМЬЯ, РОДОСЛОВИЕ (семейные традиции, генеалогическое древо, заслуги предков перед отечеством);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- ОБЩЕСТВОЗНАНИЕ И ЗАКОНОТВОРЧЕСТВО (молодежная политика, оборона и безопасность, экономическая политика, образование, наука, здравоохранение и культура, социальная политика);</a:t>
                      </a:r>
                      <a:endParaRPr lang="ru-RU" sz="8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10.01 -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01.03.2022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заочный конкурс (срок приема работ)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27.03.2022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- Всероссийская конференция- для победителей конкурса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8" y="2139702"/>
            <a:ext cx="1656183" cy="1152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507854"/>
            <a:ext cx="1658256" cy="16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06375"/>
            <a:ext cx="7929618" cy="721233"/>
          </a:xfrm>
        </p:spPr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</a:rPr>
              <a:t>Интегрированные конкурсы</a:t>
            </a:r>
            <a:endParaRPr lang="ru-RU" sz="3000" b="1" dirty="0">
              <a:solidFill>
                <a:schemeClr val="bg1"/>
              </a:solidFill>
            </a:endParaRPr>
          </a:p>
        </p:txBody>
      </p:sp>
      <p:grpSp>
        <p:nvGrpSpPr>
          <p:cNvPr id="4" name="Group 48"/>
          <p:cNvGrpSpPr>
            <a:grpSpLocks noGrp="1"/>
          </p:cNvGrpSpPr>
          <p:nvPr/>
        </p:nvGrpSpPr>
        <p:grpSpPr>
          <a:xfrm>
            <a:off x="107504" y="1253341"/>
            <a:ext cx="8750776" cy="3694672"/>
            <a:chOff x="1113816" y="1941316"/>
            <a:chExt cx="7170147" cy="3632397"/>
          </a:xfrm>
        </p:grpSpPr>
        <p:grpSp>
          <p:nvGrpSpPr>
            <p:cNvPr id="5" name="Group 96"/>
            <p:cNvGrpSpPr/>
            <p:nvPr/>
          </p:nvGrpSpPr>
          <p:grpSpPr>
            <a:xfrm>
              <a:off x="1113816" y="2043526"/>
              <a:ext cx="2514600" cy="1096714"/>
              <a:chOff x="0" y="1605014"/>
              <a:chExt cx="2514600" cy="1524000"/>
            </a:xfrm>
          </p:grpSpPr>
          <p:sp>
            <p:nvSpPr>
              <p:cNvPr id="42" name="Rectangle 6"/>
              <p:cNvSpPr/>
              <p:nvPr/>
            </p:nvSpPr>
            <p:spPr>
              <a:xfrm>
                <a:off x="0" y="1605014"/>
                <a:ext cx="2286000" cy="1524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История </a:t>
                </a:r>
                <a:r>
                  <a:rPr lang="ru-RU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моей семьи в истории </a:t>
                </a:r>
                <a:r>
                  <a:rPr lang="ru-RU" sz="1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России</a:t>
                </a:r>
              </a:p>
              <a:p>
                <a:pPr algn="ctr"/>
                <a:r>
                  <a:rPr lang="ru-RU" sz="1400" u="sng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https://konkurs.mosmetod.ru/index.php?el=2&amp;id=2991</a:t>
                </a:r>
                <a:endPara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Isosceles Triangle 7"/>
              <p:cNvSpPr/>
              <p:nvPr/>
            </p:nvSpPr>
            <p:spPr>
              <a:xfrm rot="5400000">
                <a:off x="2208486" y="2251400"/>
                <a:ext cx="381000" cy="231228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Text Placeholder 3"/>
            <p:cNvSpPr txBox="1">
              <a:spLocks/>
            </p:cNvSpPr>
            <p:nvPr/>
          </p:nvSpPr>
          <p:spPr>
            <a:xfrm>
              <a:off x="1174274" y="2435618"/>
              <a:ext cx="2176486" cy="22408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fontAlgn="auto">
                <a:spcBef>
                  <a:spcPct val="20000"/>
                </a:spcBef>
                <a:spcAft>
                  <a:spcPts val="0"/>
                </a:spcAft>
                <a:defRPr/>
              </a:pPr>
              <a:endParaRPr lang="ru-RU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96"/>
            <p:cNvGrpSpPr/>
            <p:nvPr/>
          </p:nvGrpSpPr>
          <p:grpSpPr>
            <a:xfrm>
              <a:off x="1113816" y="3262726"/>
              <a:ext cx="2514600" cy="1096714"/>
              <a:chOff x="0" y="1605014"/>
              <a:chExt cx="2514600" cy="1524000"/>
            </a:xfrm>
            <a:solidFill>
              <a:schemeClr val="accent2"/>
            </a:solidFill>
          </p:grpSpPr>
          <p:sp>
            <p:nvSpPr>
              <p:cNvPr id="36" name="Rectangle 15"/>
              <p:cNvSpPr/>
              <p:nvPr/>
            </p:nvSpPr>
            <p:spPr>
              <a:xfrm>
                <a:off x="0" y="1605014"/>
                <a:ext cx="2286000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/>
                  <a:t>Всероссийском конкурсе юношеских исследовательских работ им. В. И. Вернадского</a:t>
                </a:r>
                <a:endParaRPr lang="en-US" dirty="0"/>
              </a:p>
            </p:txBody>
          </p:sp>
          <p:sp>
            <p:nvSpPr>
              <p:cNvPr id="37" name="Isosceles Triangle 16"/>
              <p:cNvSpPr/>
              <p:nvPr/>
            </p:nvSpPr>
            <p:spPr>
              <a:xfrm rot="5400000">
                <a:off x="2208486" y="2251400"/>
                <a:ext cx="381000" cy="23122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Text Placeholder 3"/>
            <p:cNvSpPr txBox="1">
              <a:spLocks/>
            </p:cNvSpPr>
            <p:nvPr/>
          </p:nvSpPr>
          <p:spPr>
            <a:xfrm>
              <a:off x="1519933" y="3662202"/>
              <a:ext cx="1909966" cy="320120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96"/>
            <p:cNvGrpSpPr/>
            <p:nvPr/>
          </p:nvGrpSpPr>
          <p:grpSpPr>
            <a:xfrm>
              <a:off x="1113816" y="4476999"/>
              <a:ext cx="2514600" cy="1096714"/>
              <a:chOff x="0" y="1605014"/>
              <a:chExt cx="2514600" cy="1524000"/>
            </a:xfrm>
            <a:solidFill>
              <a:schemeClr val="accent3"/>
            </a:solidFill>
          </p:grpSpPr>
          <p:sp>
            <p:nvSpPr>
              <p:cNvPr id="32" name="Rectangle 22"/>
              <p:cNvSpPr/>
              <p:nvPr/>
            </p:nvSpPr>
            <p:spPr>
              <a:xfrm>
                <a:off x="0" y="1605014"/>
                <a:ext cx="2286000" cy="15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400" b="1" dirty="0" smtClean="0"/>
              </a:p>
              <a:p>
                <a:pPr algn="ctr"/>
                <a:r>
                  <a:rPr lang="ru-RU" sz="1400" b="1" dirty="0" smtClean="0"/>
                  <a:t>Всероссийский </a:t>
                </a:r>
                <a:r>
                  <a:rPr lang="ru-RU" sz="1400" b="1" dirty="0"/>
                  <a:t>конкурс исследовательских и творческих работ</a:t>
                </a:r>
                <a:br>
                  <a:rPr lang="ru-RU" sz="1400" b="1" dirty="0"/>
                </a:br>
                <a:r>
                  <a:rPr lang="ru-RU" sz="1400" b="1" dirty="0"/>
                  <a:t>"МЫ ГОРДОСТЬ РОДИНЫ"</a:t>
                </a:r>
                <a:endParaRPr lang="ru-RU" sz="1400" dirty="0"/>
              </a:p>
              <a:p>
                <a:pPr algn="ctr"/>
                <a:endParaRPr lang="en-US" dirty="0"/>
              </a:p>
            </p:txBody>
          </p:sp>
          <p:sp>
            <p:nvSpPr>
              <p:cNvPr id="33" name="Isosceles Triangle 23"/>
              <p:cNvSpPr/>
              <p:nvPr/>
            </p:nvSpPr>
            <p:spPr>
              <a:xfrm rot="5400000">
                <a:off x="2208486" y="2251400"/>
                <a:ext cx="381000" cy="23122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0" name="Text Placeholder 3"/>
            <p:cNvSpPr txBox="1">
              <a:spLocks/>
            </p:cNvSpPr>
            <p:nvPr/>
          </p:nvSpPr>
          <p:spPr>
            <a:xfrm>
              <a:off x="1519933" y="4851047"/>
              <a:ext cx="1642632" cy="320120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74845" y="1941316"/>
              <a:ext cx="4609118" cy="816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n w="0"/>
                  <a:latin typeface="Arial Narrow" panose="020B0606020202030204" pitchFamily="34" charset="0"/>
                  <a:cs typeface="Arial" panose="020B0604020202020204" pitchFamily="34" charset="0"/>
                </a:rPr>
                <a:t>развитие технического творчества посредством создания обучающимися мультимедийного проекта, отражающего историческое и культурное наследие своей семьи, своего рода</a:t>
              </a:r>
              <a:r>
                <a:rPr lang="ru-RU" sz="1600" b="1" dirty="0" smtClean="0">
                  <a:ln w="0"/>
                  <a:latin typeface="Arial Narrow" panose="020B0606020202030204" pitchFamily="34" charset="0"/>
                  <a:cs typeface="Arial" panose="020B0604020202020204" pitchFamily="34" charset="0"/>
                </a:rPr>
                <a:t>. </a:t>
              </a:r>
              <a:endParaRPr lang="en-US" sz="1600" b="1" dirty="0" smtClean="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74845" y="3502727"/>
              <a:ext cx="4609118" cy="84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ln w="0"/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развитие системы организации и инфраструктуры </a:t>
              </a:r>
              <a:r>
                <a:rPr lang="ru-RU" sz="1600" b="1" dirty="0" err="1">
                  <a:ln w="0"/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исследовательскои</a:t>
              </a:r>
              <a:r>
                <a:rPr lang="ru-RU" sz="1600" b="1" dirty="0">
                  <a:ln w="0"/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̆ </a:t>
              </a:r>
              <a:r>
                <a:rPr lang="ru-RU" sz="1600" b="1" dirty="0" smtClean="0">
                  <a:ln w="0"/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деятельности</a:t>
              </a:r>
            </a:p>
            <a:p>
              <a:r>
                <a:rPr lang="ru-RU" sz="1600" b="1" u="sng" dirty="0">
                  <a:latin typeface="Arial Narrow" panose="020B0606020202030204" pitchFamily="34" charset="0"/>
                  <a:hlinkClick r:id="rId4"/>
                </a:rPr>
                <a:t>https://vernadsky.info/</a:t>
              </a:r>
              <a:endParaRPr lang="en-US" sz="1600" b="1" dirty="0" smtClean="0">
                <a:ln w="0"/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74845" y="4563061"/>
              <a:ext cx="4609118" cy="968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пропаганды гражданственности и патриотизма в молодом поколении российского общества, уважения к истории своей Родины, ответственности за ее судьбу в современном </a:t>
              </a:r>
              <a:r>
                <a:rPr lang="ru-RU" sz="1400" b="1" dirty="0" smtClean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мире</a:t>
              </a:r>
            </a:p>
            <a:p>
              <a:r>
                <a:rPr lang="ru-RU" sz="1600" b="1" u="sng" dirty="0">
                  <a:latin typeface="Arial Narrow" panose="020B0606020202030204" pitchFamily="34" charset="0"/>
                  <a:hlinkClick r:id="rId5"/>
                </a:rPr>
                <a:t>www.мы-гордость.рф</a:t>
              </a:r>
              <a:endParaRPr lang="en-US" sz="1600" b="1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97855"/>
            <a:ext cx="7869560" cy="706241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Предпринимательские проекты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825671"/>
              </p:ext>
            </p:extLst>
          </p:nvPr>
        </p:nvGraphicFramePr>
        <p:xfrm>
          <a:off x="0" y="1851670"/>
          <a:ext cx="9036496" cy="3523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8130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905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Регулярная </a:t>
                      </a:r>
                    </a:p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технологическая </a:t>
                      </a:r>
                    </a:p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конференция </a:t>
                      </a:r>
                    </a:p>
                    <a:p>
                      <a:endParaRPr lang="ru-RU" sz="1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Предпринимательская деревня - 2021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192286"/>
              </p:ext>
            </p:extLst>
          </p:nvPr>
        </p:nvGraphicFramePr>
        <p:xfrm>
          <a:off x="457200" y="1087691"/>
          <a:ext cx="8229600" cy="811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33"/>
          <p:cNvGrpSpPr>
            <a:grpSpLocks noGrp="1"/>
          </p:cNvGrpSpPr>
          <p:nvPr/>
        </p:nvGrpSpPr>
        <p:grpSpPr>
          <a:xfrm>
            <a:off x="150734" y="1999662"/>
            <a:ext cx="8938830" cy="3143838"/>
            <a:chOff x="-244715" y="1519289"/>
            <a:chExt cx="9931369" cy="3852811"/>
          </a:xfrm>
        </p:grpSpPr>
        <p:cxnSp>
          <p:nvCxnSpPr>
            <p:cNvPr id="7" name="Straight Connector 2"/>
            <p:cNvCxnSpPr/>
            <p:nvPr/>
          </p:nvCxnSpPr>
          <p:spPr>
            <a:xfrm>
              <a:off x="3152246" y="2519163"/>
              <a:ext cx="126735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"/>
            <p:cNvCxnSpPr/>
            <p:nvPr/>
          </p:nvCxnSpPr>
          <p:spPr>
            <a:xfrm>
              <a:off x="4411980" y="2519163"/>
              <a:ext cx="0" cy="798534"/>
            </a:xfrm>
            <a:prstGeom prst="line">
              <a:avLst/>
            </a:prstGeom>
            <a:ln w="28575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"/>
            <p:cNvCxnSpPr/>
            <p:nvPr/>
          </p:nvCxnSpPr>
          <p:spPr>
            <a:xfrm>
              <a:off x="3152246" y="4250080"/>
              <a:ext cx="1267354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5"/>
            <p:cNvCxnSpPr/>
            <p:nvPr/>
          </p:nvCxnSpPr>
          <p:spPr>
            <a:xfrm>
              <a:off x="4411980" y="4250080"/>
              <a:ext cx="0" cy="798534"/>
            </a:xfrm>
            <a:prstGeom prst="line">
              <a:avLst/>
            </a:prstGeom>
            <a:ln w="28575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6"/>
            <p:cNvCxnSpPr/>
            <p:nvPr/>
          </p:nvCxnSpPr>
          <p:spPr>
            <a:xfrm>
              <a:off x="7701212" y="2795668"/>
              <a:ext cx="1267353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7"/>
            <p:cNvCxnSpPr/>
            <p:nvPr/>
          </p:nvCxnSpPr>
          <p:spPr>
            <a:xfrm>
              <a:off x="8968566" y="2765072"/>
              <a:ext cx="0" cy="798534"/>
            </a:xfrm>
            <a:prstGeom prst="line">
              <a:avLst/>
            </a:prstGeom>
            <a:ln w="28575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59"/>
            <p:cNvGrpSpPr/>
            <p:nvPr/>
          </p:nvGrpSpPr>
          <p:grpSpPr>
            <a:xfrm>
              <a:off x="1915014" y="2384505"/>
              <a:ext cx="1237232" cy="297319"/>
              <a:chOff x="1779379" y="1383715"/>
              <a:chExt cx="1237232" cy="297319"/>
            </a:xfrm>
          </p:grpSpPr>
          <p:sp>
            <p:nvSpPr>
              <p:cNvPr id="28" name="Rounded Rectangle 12"/>
              <p:cNvSpPr/>
              <p:nvPr/>
            </p:nvSpPr>
            <p:spPr>
              <a:xfrm>
                <a:off x="1779379" y="1383715"/>
                <a:ext cx="1237232" cy="297319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29" name="Text Placeholder 3"/>
              <p:cNvSpPr txBox="1">
                <a:spLocks/>
              </p:cNvSpPr>
              <p:nvPr/>
            </p:nvSpPr>
            <p:spPr>
              <a:xfrm>
                <a:off x="2383520" y="1427339"/>
                <a:ext cx="89" cy="17929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en-US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 Placeholder 3"/>
            <p:cNvSpPr txBox="1">
              <a:spLocks/>
            </p:cNvSpPr>
            <p:nvPr/>
          </p:nvSpPr>
          <p:spPr>
            <a:xfrm>
              <a:off x="-244715" y="2640522"/>
              <a:ext cx="4641456" cy="860860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>
                <a:spcBef>
                  <a:spcPct val="20000"/>
                </a:spcBef>
                <a:defRPr/>
              </a:pPr>
              <a:r>
                <a:rPr lang="ru-RU" dirty="0"/>
                <a:t> федеральный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проект, направленный на развитие бизнес-инициатив и позволяющий превратить идею в собственный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бизнес </a:t>
              </a:r>
              <a:r>
                <a:rPr lang="ru-RU" sz="1400" b="1" dirty="0">
                  <a:latin typeface="Arial Narrow" panose="020B0606020202030204" pitchFamily="34" charset="0"/>
                  <a:hlinkClick r:id="rId7"/>
                </a:rPr>
                <a:t>https://molpred37.ru/</a:t>
              </a:r>
              <a:endParaRPr lang="en-US" sz="14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Placeholder 3"/>
            <p:cNvSpPr txBox="1">
              <a:spLocks/>
            </p:cNvSpPr>
            <p:nvPr/>
          </p:nvSpPr>
          <p:spPr>
            <a:xfrm>
              <a:off x="-244715" y="1519289"/>
              <a:ext cx="2112211" cy="2121894"/>
            </a:xfrm>
            <a:prstGeom prst="rect">
              <a:avLst/>
            </a:prstGeom>
          </p:spPr>
          <p:txBody>
            <a:bodyPr wrap="squar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10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6" name="Straight Connector 16"/>
            <p:cNvCxnSpPr/>
            <p:nvPr/>
          </p:nvCxnSpPr>
          <p:spPr>
            <a:xfrm>
              <a:off x="11602" y="3782417"/>
              <a:ext cx="4445184" cy="0"/>
            </a:xfrm>
            <a:prstGeom prst="line">
              <a:avLst/>
            </a:prstGeom>
            <a:ln w="28575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 Placeholder 3"/>
            <p:cNvSpPr txBox="1">
              <a:spLocks/>
            </p:cNvSpPr>
            <p:nvPr/>
          </p:nvSpPr>
          <p:spPr>
            <a:xfrm>
              <a:off x="2659217" y="4173986"/>
              <a:ext cx="90" cy="14941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lvl="0" defTabSz="914400">
                <a:spcBef>
                  <a:spcPct val="20000"/>
                </a:spcBef>
                <a:defRPr/>
              </a:pPr>
              <a:endParaRPr kumimoji="0" 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 Placeholder 3"/>
            <p:cNvSpPr txBox="1">
              <a:spLocks/>
            </p:cNvSpPr>
            <p:nvPr/>
          </p:nvSpPr>
          <p:spPr>
            <a:xfrm>
              <a:off x="1696893" y="4610742"/>
              <a:ext cx="2597237" cy="313040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>
                <a:spcBef>
                  <a:spcPct val="20000"/>
                </a:spcBef>
                <a:defRPr/>
              </a:pPr>
              <a:endParaRPr lang="en-US" dirty="0" smtClea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Text Placeholder 3"/>
            <p:cNvSpPr txBox="1">
              <a:spLocks/>
            </p:cNvSpPr>
            <p:nvPr/>
          </p:nvSpPr>
          <p:spPr>
            <a:xfrm>
              <a:off x="1231067" y="3415599"/>
              <a:ext cx="72" cy="1956501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10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0" name="Group 67"/>
            <p:cNvGrpSpPr/>
            <p:nvPr/>
          </p:nvGrpSpPr>
          <p:grpSpPr>
            <a:xfrm>
              <a:off x="6463981" y="2659202"/>
              <a:ext cx="1237232" cy="817289"/>
              <a:chOff x="2141051" y="774402"/>
              <a:chExt cx="1237232" cy="817289"/>
            </a:xfrm>
          </p:grpSpPr>
          <p:sp>
            <p:nvSpPr>
              <p:cNvPr id="24" name="Rounded Rectangle 24"/>
              <p:cNvSpPr/>
              <p:nvPr/>
            </p:nvSpPr>
            <p:spPr>
              <a:xfrm>
                <a:off x="2141051" y="774402"/>
                <a:ext cx="1237232" cy="297319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25" name="Text Placeholder 3"/>
              <p:cNvSpPr txBox="1">
                <a:spLocks/>
              </p:cNvSpPr>
              <p:nvPr/>
            </p:nvSpPr>
            <p:spPr>
              <a:xfrm>
                <a:off x="2405162" y="1442279"/>
                <a:ext cx="90" cy="149412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lvl="0" defTabSz="914400">
                  <a:spcBef>
                    <a:spcPct val="20000"/>
                  </a:spcBef>
                  <a:defRPr/>
                </a:pPr>
                <a:endParaRPr kumimoji="0" lang="en-US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 Placeholder 3"/>
            <p:cNvSpPr txBox="1">
              <a:spLocks/>
            </p:cNvSpPr>
            <p:nvPr/>
          </p:nvSpPr>
          <p:spPr>
            <a:xfrm>
              <a:off x="4627234" y="2856685"/>
              <a:ext cx="5059420" cy="210519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>
                <a:spcBef>
                  <a:spcPct val="20000"/>
                </a:spcBef>
                <a:defRPr/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Всероссийская программа развития предпринимательства среди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молодежи </a:t>
              </a:r>
              <a:r>
                <a:rPr lang="ru-RU" sz="1800" b="1" dirty="0"/>
                <a:t>образовательная экосистема, которая связывает компании и молодых </a:t>
              </a:r>
              <a:r>
                <a:rPr lang="ru-RU" sz="1800" b="1" dirty="0" smtClean="0"/>
                <a:t>предпринимателей</a:t>
              </a:r>
            </a:p>
            <a:p>
              <a:pPr algn="l">
                <a:spcBef>
                  <a:spcPct val="20000"/>
                </a:spcBef>
                <a:defRPr/>
              </a:pPr>
              <a:r>
                <a:rPr lang="ru-RU" sz="1800" b="1" dirty="0">
                  <a:latin typeface="Arial Narrow" panose="020B0606020202030204" pitchFamily="34" charset="0"/>
                  <a:hlinkClick r:id="rId8"/>
                </a:rPr>
                <a:t>https://preactum.ru/</a:t>
              </a:r>
              <a:endParaRPr lang="en-US" sz="18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4913844" y="1936185"/>
              <a:ext cx="3033774" cy="70434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0" tIns="0" rIns="0" bIns="0" anchor="b">
              <a:spAutoFit/>
            </a:bodyPr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ru-RU" sz="3600" dirty="0" err="1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Преактум</a:t>
              </a:r>
              <a:endParaRPr kumimoji="0" lang="en-US" sz="3600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8"/>
            <p:cNvCxnSpPr/>
            <p:nvPr/>
          </p:nvCxnSpPr>
          <p:spPr>
            <a:xfrm>
              <a:off x="8261406" y="3625120"/>
              <a:ext cx="1414318" cy="3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906226"/>
            <a:ext cx="2299433" cy="99776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5239" y="3810912"/>
            <a:ext cx="1623410" cy="118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/>
          <a:srcRect r="82316"/>
          <a:stretch/>
        </p:blipFill>
        <p:spPr>
          <a:xfrm>
            <a:off x="179512" y="1203598"/>
            <a:ext cx="1296144" cy="1199297"/>
          </a:xfrm>
          <a:prstGeom prst="rect">
            <a:avLst/>
          </a:prstGeom>
        </p:spPr>
      </p:pic>
      <p:sp>
        <p:nvSpPr>
          <p:cNvPr id="46" name="Заголовок 45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637183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Научно-практические конференции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691680" y="1203599"/>
            <a:ext cx="7128792" cy="11992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Всероссийская научно-практическая конференция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Молодёжь и наука: от исследовательского поиска к продуктивным решениям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По итогам конференции предусмотрен выпуск электронного сборника научных </a:t>
            </a:r>
            <a:r>
              <a:rPr lang="ru-RU" dirty="0" smtClean="0">
                <a:solidFill>
                  <a:schemeClr val="tx1"/>
                </a:solidFill>
              </a:rPr>
              <a:t>трудов</a:t>
            </a:r>
            <a:r>
              <a:rPr lang="ru-RU" dirty="0"/>
              <a:t> </a:t>
            </a:r>
            <a:r>
              <a:rPr lang="ru-RU" u="sng" dirty="0">
                <a:hlinkClick r:id="rId4"/>
              </a:rPr>
              <a:t>https://na-konferencii.ru/o-proekte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85486" y="3024677"/>
            <a:ext cx="2232248" cy="13681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Всероссийский </a:t>
            </a:r>
            <a:endParaRPr lang="en-US" b="1" dirty="0" smtClean="0"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Фестиваль Науки</a:t>
            </a:r>
          </a:p>
          <a:p>
            <a:pPr algn="ctr"/>
            <a:r>
              <a:rPr lang="en-US" b="1" dirty="0" err="1" smtClean="0">
                <a:latin typeface="Arial Narrow" panose="020B0606020202030204" pitchFamily="34" charset="0"/>
              </a:rPr>
              <a:t>Nauka</a:t>
            </a:r>
            <a:r>
              <a:rPr lang="en-US" b="1" dirty="0" smtClean="0">
                <a:latin typeface="Arial Narrow" panose="020B0606020202030204" pitchFamily="34" charset="0"/>
              </a:rPr>
              <a:t> 0+</a:t>
            </a:r>
            <a:endParaRPr lang="ru-RU" b="1" dirty="0" smtClean="0">
              <a:latin typeface="Arial Narrow" panose="020B0606020202030204" pitchFamily="34" charset="0"/>
            </a:endParaRPr>
          </a:p>
          <a:p>
            <a:pPr algn="ctr"/>
            <a:r>
              <a:rPr lang="ru-RU" u="sng" dirty="0">
                <a:hlinkClick r:id="rId5"/>
              </a:rPr>
              <a:t>https://www.festivalnauki.ru/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570018" y="2980213"/>
            <a:ext cx="6322462" cy="13917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проведения — понятным и доступным языком рассказывать обществу, что такое наука, чем занимаются ученые, как научный поиск улучшает качество жизни, какие перспективы он открывает современному человеку.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ИП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ИП</Template>
  <TotalTime>352</TotalTime>
  <Words>596</Words>
  <Application>Microsoft Office PowerPoint</Application>
  <PresentationFormat>Экран (16:9)</PresentationFormat>
  <Paragraphs>112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Century Gothic</vt:lpstr>
      <vt:lpstr>Symbol</vt:lpstr>
      <vt:lpstr>Презентация ИП</vt:lpstr>
      <vt:lpstr>Презентация PowerPoint</vt:lpstr>
      <vt:lpstr>Послепроектный этап</vt:lpstr>
      <vt:lpstr>Анализ научно-исследовательских и практических форумов</vt:lpstr>
      <vt:lpstr>Анализ научно-исследовательских и практических форумов</vt:lpstr>
      <vt:lpstr>Интегрированные конкурсы</vt:lpstr>
      <vt:lpstr>Предпринимательские проекты</vt:lpstr>
      <vt:lpstr>Научно-практические конференции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n.kyakkinen</dc:creator>
  <cp:lastModifiedBy>Ульянка</cp:lastModifiedBy>
  <cp:revision>55</cp:revision>
  <dcterms:created xsi:type="dcterms:W3CDTF">2018-03-20T07:07:47Z</dcterms:created>
  <dcterms:modified xsi:type="dcterms:W3CDTF">2022-04-07T16:57:24Z</dcterms:modified>
</cp:coreProperties>
</file>